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4" r:id="rId2"/>
    <p:sldId id="263" r:id="rId3"/>
    <p:sldId id="256" r:id="rId4"/>
    <p:sldId id="267" r:id="rId5"/>
    <p:sldId id="257" r:id="rId6"/>
    <p:sldId id="266" r:id="rId7"/>
    <p:sldId id="265" r:id="rId8"/>
    <p:sldId id="259" r:id="rId9"/>
    <p:sldId id="260" r:id="rId10"/>
    <p:sldId id="261" r:id="rId1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D1"/>
    <a:srgbClr val="FFFF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418"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1DE4690A-F1C2-49A1-89FC-D1DD8B13DA94}" type="datetimeFigureOut">
              <a:rPr lang="en-US" smtClean="0"/>
              <a:pPr/>
              <a:t>10/10/2015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452F938D-1C2E-4298-B6E7-558D60BCE02C}" type="slidenum">
              <a:rPr lang="en-US" smtClean="0"/>
              <a:pPr/>
              <a:t>‹#›</a:t>
            </a:fld>
            <a:endParaRPr lang="en-US"/>
          </a:p>
        </p:txBody>
      </p:sp>
    </p:spTree>
    <p:extLst>
      <p:ext uri="{BB962C8B-B14F-4D97-AF65-F5344CB8AC3E}">
        <p14:creationId xmlns:p14="http://schemas.microsoft.com/office/powerpoint/2010/main" val="1984638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2F938D-1C2E-4298-B6E7-558D60BCE02C}" type="slidenum">
              <a:rPr lang="en-US" smtClean="0"/>
              <a:pPr/>
              <a:t>1</a:t>
            </a:fld>
            <a:endParaRPr lang="en-US"/>
          </a:p>
        </p:txBody>
      </p:sp>
    </p:spTree>
    <p:extLst>
      <p:ext uri="{BB962C8B-B14F-4D97-AF65-F5344CB8AC3E}">
        <p14:creationId xmlns:p14="http://schemas.microsoft.com/office/powerpoint/2010/main" val="3976254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374954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873710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402534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3731241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2201899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3543086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965038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3566196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955889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2019220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58EE54-A9AE-4EFB-8EA6-4AFE0F5A20DD}" type="datetimeFigureOut">
              <a:rPr lang="en-US" smtClean="0"/>
              <a:pPr/>
              <a:t>10/10/2015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930E6B-CCD1-4FA9-9C95-AEDC4E341B6D}" type="slidenum">
              <a:rPr lang="en-US" smtClean="0"/>
              <a:pPr/>
              <a:t>‹#›</a:t>
            </a:fld>
            <a:endParaRPr lang="en-US"/>
          </a:p>
        </p:txBody>
      </p:sp>
    </p:spTree>
    <p:extLst>
      <p:ext uri="{BB962C8B-B14F-4D97-AF65-F5344CB8AC3E}">
        <p14:creationId xmlns:p14="http://schemas.microsoft.com/office/powerpoint/2010/main" val="573676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8EE54-A9AE-4EFB-8EA6-4AFE0F5A20DD}" type="datetimeFigureOut">
              <a:rPr lang="en-US" smtClean="0"/>
              <a:pPr/>
              <a:t>10/10/2015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930E6B-CCD1-4FA9-9C95-AEDC4E341B6D}" type="slidenum">
              <a:rPr lang="en-US" smtClean="0"/>
              <a:pPr/>
              <a:t>‹#›</a:t>
            </a:fld>
            <a:endParaRPr lang="en-US"/>
          </a:p>
        </p:txBody>
      </p:sp>
    </p:spTree>
    <p:extLst>
      <p:ext uri="{BB962C8B-B14F-4D97-AF65-F5344CB8AC3E}">
        <p14:creationId xmlns:p14="http://schemas.microsoft.com/office/powerpoint/2010/main" val="3464031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dese.mo.gov/divimprove/assess/documents/asmt-sbac-ela-gr5-sample-items.pdf" TargetMode="External"/><Relationship Id="rId7" Type="http://schemas.microsoft.com/office/2007/relationships/hdphoto" Target="../media/hdphoto2.wdp"/><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eg"/><Relationship Id="rId5" Type="http://schemas.microsoft.com/office/2007/relationships/hdphoto" Target="../media/hdphoto1.wdp"/><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533400"/>
            <a:ext cx="7543800" cy="4678204"/>
          </a:xfrm>
          <a:prstGeom prst="rect">
            <a:avLst/>
          </a:prstGeom>
          <a:noFill/>
        </p:spPr>
        <p:txBody>
          <a:bodyPr wrap="square" rtlCol="0">
            <a:spAutoFit/>
          </a:bodyPr>
          <a:lstStyle/>
          <a:p>
            <a:pPr algn="ctr"/>
            <a:r>
              <a:rPr lang="en-US" sz="2800" b="1" dirty="0" smtClean="0"/>
              <a:t>Grade Five Sample SBAC Assessments</a:t>
            </a:r>
          </a:p>
          <a:p>
            <a:pPr algn="ctr"/>
            <a:r>
              <a:rPr lang="pt-BR" dirty="0" smtClean="0">
                <a:hlinkClick r:id="rId3"/>
              </a:rPr>
              <a:t>Grade 5 Sample ELA Assessments </a:t>
            </a:r>
            <a:endParaRPr lang="en-US" dirty="0" smtClean="0"/>
          </a:p>
          <a:p>
            <a:pPr algn="ctr"/>
            <a:endParaRPr lang="en-US" dirty="0" smtClean="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i="1" u="sng" dirty="0" smtClean="0"/>
              <a:t>Note</a:t>
            </a:r>
            <a:r>
              <a:rPr lang="en-US" i="1" dirty="0" smtClean="0"/>
              <a:t>: Full Composition Samples are part of a Performance Task.  The complete Performance Task with Research Standards and Targets are not included in these samples for the purpose of emphasizing the composition pieces.</a:t>
            </a:r>
            <a:endParaRPr lang="en-US" i="1" dirty="0"/>
          </a:p>
        </p:txBody>
      </p:sp>
      <p:pic>
        <p:nvPicPr>
          <p:cNvPr id="2" name="Picture 2" descr="C:\Users\richmons\AppData\Local\Microsoft\Windows\Temporary Internet Files\Content.IE5\EQATFOCT\MP900303002[1].jpg"/>
          <p:cNvPicPr>
            <a:picLocks noChangeAspect="1" noChangeArrowheads="1"/>
          </p:cNvPicPr>
          <p:nvPr/>
        </p:nvPicPr>
        <p:blipFill rotWithShape="1">
          <a:blip r:embed="rId4" cstate="print">
            <a:extLst>
              <a:ext uri="{BEBA8EAE-BF5A-486C-A8C5-ECC9F3942E4B}">
                <a14:imgProps xmlns:a14="http://schemas.microsoft.com/office/drawing/2010/main">
                  <a14:imgLayer r:embed="rId5">
                    <a14:imgEffect>
                      <a14:artisticPlasticWrap/>
                    </a14:imgEffect>
                  </a14:imgLayer>
                </a14:imgProps>
              </a:ext>
              <a:ext uri="{28A0092B-C50C-407E-A947-70E740481C1C}">
                <a14:useLocalDpi xmlns:a14="http://schemas.microsoft.com/office/drawing/2010/main" val="0"/>
              </a:ext>
            </a:extLst>
          </a:blip>
          <a:srcRect l="10000" t="8494" r="8477" b="8494"/>
          <a:stretch/>
        </p:blipFill>
        <p:spPr bwMode="auto">
          <a:xfrm rot="21234374">
            <a:off x="2691984" y="1354386"/>
            <a:ext cx="2126974" cy="3036231"/>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pic>
        <p:nvPicPr>
          <p:cNvPr id="1027" name="Picture 3" descr="C:\Users\richmons\AppData\Local\Microsoft\Windows\Temporary Internet Files\Content.IE5\AFTIJA3Y\MP900175597[1].jpg"/>
          <p:cNvPicPr>
            <a:picLocks noChangeAspect="1" noChangeArrowheads="1"/>
          </p:cNvPicPr>
          <p:nvPr/>
        </p:nvPicPr>
        <p:blipFill rotWithShape="1">
          <a:blip r:embed="rId6" cstate="print">
            <a:extLst>
              <a:ext uri="{BEBA8EAE-BF5A-486C-A8C5-ECC9F3942E4B}">
                <a14:imgProps xmlns:a14="http://schemas.microsoft.com/office/drawing/2010/main">
                  <a14:imgLayer r:embed="rId7">
                    <a14:imgEffect>
                      <a14:artisticPhotocopy/>
                    </a14:imgEffect>
                  </a14:imgLayer>
                </a14:imgProps>
              </a:ext>
              <a:ext uri="{28A0092B-C50C-407E-A947-70E740481C1C}">
                <a14:useLocalDpi xmlns:a14="http://schemas.microsoft.com/office/drawing/2010/main" val="0"/>
              </a:ext>
            </a:extLst>
          </a:blip>
          <a:srcRect l="16081" t="11826" r="15951" b="10457"/>
          <a:stretch/>
        </p:blipFill>
        <p:spPr bwMode="auto">
          <a:xfrm rot="400859">
            <a:off x="3935036" y="1461238"/>
            <a:ext cx="1669774" cy="2842592"/>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0593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46203514"/>
              </p:ext>
            </p:extLst>
          </p:nvPr>
        </p:nvGraphicFramePr>
        <p:xfrm>
          <a:off x="533400" y="304800"/>
          <a:ext cx="8077200" cy="6106160"/>
        </p:xfrm>
        <a:graphic>
          <a:graphicData uri="http://schemas.openxmlformats.org/drawingml/2006/table">
            <a:tbl>
              <a:tblPr firstRow="1" bandRow="1">
                <a:tableStyleId>{5940675A-B579-460E-94D1-54222C63F5DA}</a:tableStyleId>
              </a:tblPr>
              <a:tblGrid>
                <a:gridCol w="807720"/>
                <a:gridCol w="116840"/>
                <a:gridCol w="828040"/>
                <a:gridCol w="6324600"/>
              </a:tblGrid>
              <a:tr h="370840">
                <a:tc gridSpan="4">
                  <a:txBody>
                    <a:bodyPr/>
                    <a:lstStyle/>
                    <a:p>
                      <a:r>
                        <a:rPr lang="en-US" sz="1600" b="1" dirty="0" smtClean="0"/>
                        <a:t>Target 7 </a:t>
                      </a:r>
                      <a:r>
                        <a:rPr lang="en-US" sz="1400" b="1" u="sng" dirty="0" smtClean="0"/>
                        <a:t>COMPOSE FULL OPINION TEXT</a:t>
                      </a:r>
                      <a:r>
                        <a:rPr lang="en-US" sz="1400" b="1" dirty="0" smtClean="0"/>
                        <a:t>: </a:t>
                      </a:r>
                      <a:r>
                        <a:rPr lang="en-US" sz="1100" i="1" dirty="0" smtClean="0"/>
                        <a:t>Write full opinion pieces about topics or</a:t>
                      </a:r>
                      <a:r>
                        <a:rPr lang="en-US" sz="1100" i="1" baseline="0" dirty="0" smtClean="0"/>
                        <a:t> </a:t>
                      </a:r>
                      <a:r>
                        <a:rPr lang="en-US" sz="1100" i="1" dirty="0" smtClean="0"/>
                        <a:t>sources, attending to purpose and audience: organize ideas by</a:t>
                      </a:r>
                      <a:r>
                        <a:rPr lang="en-US" sz="1100" i="1" baseline="0" dirty="0" smtClean="0"/>
                        <a:t> </a:t>
                      </a:r>
                      <a:r>
                        <a:rPr lang="en-US" sz="1100" i="1" dirty="0" smtClean="0"/>
                        <a:t>stating a context and focus, include structures and appropriate</a:t>
                      </a:r>
                      <a:r>
                        <a:rPr lang="en-US" sz="1100" i="1" baseline="0" dirty="0" smtClean="0"/>
                        <a:t> </a:t>
                      </a:r>
                      <a:r>
                        <a:rPr lang="en-US" sz="1100" i="1" dirty="0" smtClean="0"/>
                        <a:t>transitional strategies for coherence, and develop supporting reasons</a:t>
                      </a:r>
                      <a:r>
                        <a:rPr lang="en-US" sz="1100" i="1" baseline="0" dirty="0" smtClean="0"/>
                        <a:t> </a:t>
                      </a:r>
                      <a:r>
                        <a:rPr lang="en-US" sz="1100" i="1" dirty="0" smtClean="0"/>
                        <a:t>(from sources when appropriate to prompt) and an appropriate</a:t>
                      </a:r>
                      <a:r>
                        <a:rPr lang="en-US" sz="1100" i="1" baseline="0" dirty="0" smtClean="0"/>
                        <a:t> </a:t>
                      </a:r>
                      <a:r>
                        <a:rPr lang="en-US" sz="1100" i="1" dirty="0" smtClean="0"/>
                        <a:t>conclusion.</a:t>
                      </a:r>
                      <a:endParaRPr lang="en-US" sz="1100" i="1" dirty="0"/>
                    </a:p>
                  </a:txBody>
                  <a:tcP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b="1" dirty="0" smtClean="0"/>
                        <a:t>Target 8</a:t>
                      </a:r>
                      <a:r>
                        <a:rPr lang="en-US" sz="1400" b="1" baseline="0" dirty="0" smtClean="0"/>
                        <a:t>  </a:t>
                      </a:r>
                      <a:r>
                        <a:rPr lang="en-US" sz="1400" b="1" u="sng" dirty="0" smtClean="0"/>
                        <a:t>LANGUAGE &amp; VOCABULARY US</a:t>
                      </a:r>
                      <a:r>
                        <a:rPr lang="en-US" sz="1400" b="1" dirty="0" smtClean="0"/>
                        <a:t>E:</a:t>
                      </a:r>
                      <a:r>
                        <a:rPr lang="en-US" sz="1000" b="1" dirty="0" smtClean="0"/>
                        <a:t> </a:t>
                      </a:r>
                      <a:r>
                        <a:rPr lang="en-US" sz="1000" dirty="0" smtClean="0"/>
                        <a:t>Accurately use language and</a:t>
                      </a:r>
                      <a:r>
                        <a:rPr lang="en-US" sz="1000" baseline="0" dirty="0" smtClean="0"/>
                        <a:t> </a:t>
                      </a:r>
                      <a:r>
                        <a:rPr lang="en-US" sz="1000" dirty="0" smtClean="0"/>
                        <a:t>vocabulary (including academic and domain-specific vocabulary)</a:t>
                      </a:r>
                      <a:r>
                        <a:rPr lang="en-US" sz="1000" baseline="0" dirty="0" smtClean="0"/>
                        <a:t> </a:t>
                      </a:r>
                      <a:r>
                        <a:rPr lang="en-US" sz="1000" dirty="0" smtClean="0"/>
                        <a:t>appropriate to the purpose and audience when revising or</a:t>
                      </a:r>
                      <a:r>
                        <a:rPr lang="en-US" sz="1000" baseline="0" dirty="0" smtClean="0"/>
                        <a:t> </a:t>
                      </a:r>
                      <a:r>
                        <a:rPr lang="en-US" sz="1000" dirty="0" smtClean="0"/>
                        <a:t>composing texts.</a:t>
                      </a:r>
                    </a:p>
                  </a:txBody>
                  <a:tcP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4">
                  <a:txBody>
                    <a:bodyPr/>
                    <a:lstStyle/>
                    <a:p>
                      <a:r>
                        <a:rPr lang="en-US" sz="1400" b="1" dirty="0" smtClean="0"/>
                        <a:t>Target 9 </a:t>
                      </a:r>
                      <a:r>
                        <a:rPr lang="en-US" sz="1400" b="1" u="sng" dirty="0" smtClean="0"/>
                        <a:t>EDIT/CLARIFY</a:t>
                      </a:r>
                      <a:r>
                        <a:rPr lang="en-US" sz="1100" b="1" dirty="0" smtClean="0"/>
                        <a:t>: </a:t>
                      </a:r>
                      <a:r>
                        <a:rPr lang="en-US" sz="1000" dirty="0" smtClean="0"/>
                        <a:t>Apply or edit grade-appropriate grammar usage</a:t>
                      </a:r>
                      <a:r>
                        <a:rPr lang="en-US" sz="1000" baseline="0" dirty="0" smtClean="0"/>
                        <a:t> </a:t>
                      </a:r>
                      <a:r>
                        <a:rPr lang="en-US" sz="1000" dirty="0" smtClean="0"/>
                        <a:t>and mechanics to clarify a message and edit narrative,</a:t>
                      </a:r>
                      <a:r>
                        <a:rPr lang="en-US" sz="1000" baseline="0" dirty="0" smtClean="0"/>
                        <a:t> </a:t>
                      </a:r>
                      <a:r>
                        <a:rPr lang="en-US" sz="1000" dirty="0" smtClean="0"/>
                        <a:t>informational, and opinion texts</a:t>
                      </a:r>
                    </a:p>
                  </a:txBody>
                  <a:tcP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pl-PL" sz="1600" b="0" i="0" u="none" strike="noStrike" kern="1200" baseline="0" dirty="0" smtClean="0">
                          <a:solidFill>
                            <a:schemeClr val="tx1"/>
                          </a:solidFill>
                          <a:latin typeface="+mn-lt"/>
                          <a:ea typeface="+mn-ea"/>
                          <a:cs typeface="+mn-cs"/>
                        </a:rPr>
                        <a:t>W-1a through W-1d; W-4, W-5, W-9</a:t>
                      </a:r>
                      <a:endParaRPr lang="pl-PL" sz="16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3,4</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Full Opinion Composition </a:t>
                      </a:r>
                    </a:p>
                  </a:txBody>
                  <a:tcPr/>
                </a:tc>
              </a:tr>
              <a:tr h="370840">
                <a:tc>
                  <a:txBody>
                    <a:bodyPr/>
                    <a:lstStyle/>
                    <a:p>
                      <a:r>
                        <a:rPr lang="en-US" sz="1400" dirty="0" smtClean="0"/>
                        <a:t>Task</a:t>
                      </a:r>
                      <a:endParaRPr lang="en-US" sz="1400" dirty="0"/>
                    </a:p>
                  </a:txBody>
                  <a:tcPr/>
                </a:tc>
                <a:tc gridSpan="3">
                  <a:txBody>
                    <a:bodyPr/>
                    <a:lstStyle/>
                    <a:p>
                      <a:r>
                        <a:rPr lang="en-US" sz="1000" dirty="0" smtClean="0"/>
                        <a:t>Medium/High In order to complete the performance task, students</a:t>
                      </a:r>
                    </a:p>
                    <a:p>
                      <a:r>
                        <a:rPr lang="en-US" sz="1000" dirty="0" smtClean="0"/>
                        <a:t>1. Gather, select, and analyze information in a series of sources</a:t>
                      </a:r>
                    </a:p>
                    <a:p>
                      <a:r>
                        <a:rPr lang="en-US" sz="1000" dirty="0" smtClean="0"/>
                        <a:t>2. Write an opinion essay effectively demonstrating</a:t>
                      </a:r>
                    </a:p>
                    <a:p>
                      <a:r>
                        <a:rPr lang="en-US" sz="1000" dirty="0" smtClean="0"/>
                        <a:t>• a clearly stated opinion experience and sources to support opinion</a:t>
                      </a:r>
                    </a:p>
                    <a:p>
                      <a:r>
                        <a:rPr lang="en-US" sz="1000" dirty="0" smtClean="0"/>
                        <a:t>• clear and coherent organization of writing and</a:t>
                      </a:r>
                    </a:p>
                    <a:p>
                      <a:r>
                        <a:rPr lang="en-US" sz="1000" dirty="0" smtClean="0"/>
                        <a:t>• command of the conventions of standard English grammar and</a:t>
                      </a:r>
                      <a:r>
                        <a:rPr lang="en-US" sz="1000" baseline="0" dirty="0" smtClean="0"/>
                        <a:t> </a:t>
                      </a:r>
                      <a:r>
                        <a:rPr lang="en-US" sz="1000" dirty="0" smtClean="0"/>
                        <a:t>usage, capitalization, punctuation and spelling</a:t>
                      </a:r>
                      <a:endParaRPr lang="en-US" sz="10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100" b="1" i="0" u="sng" strike="noStrike" kern="1200" baseline="0" dirty="0" smtClean="0">
                          <a:solidFill>
                            <a:schemeClr val="tx1"/>
                          </a:solidFill>
                          <a:latin typeface="+mn-lt"/>
                          <a:ea typeface="+mn-ea"/>
                          <a:cs typeface="+mn-cs"/>
                        </a:rPr>
                        <a:t>Your Assignment: </a:t>
                      </a:r>
                      <a:r>
                        <a:rPr lang="en-US" sz="1100" b="0" i="0" u="none" strike="noStrike" kern="1200" baseline="0" dirty="0" smtClean="0">
                          <a:solidFill>
                            <a:schemeClr val="tx1"/>
                          </a:solidFill>
                          <a:latin typeface="+mn-lt"/>
                          <a:ea typeface="+mn-ea"/>
                          <a:cs typeface="+mn-cs"/>
                        </a:rPr>
                        <a:t>You have read three articles about child philanthropists. Think about their causes and choose which one you would most like to support. Write an opinion essay explaining why you chose that cause and what you could do to help support</a:t>
                      </a:r>
                    </a:p>
                    <a:p>
                      <a:r>
                        <a:rPr lang="en-US" sz="1100" b="1" i="0" u="none" strike="noStrike" kern="1200" baseline="0" dirty="0" smtClean="0">
                          <a:solidFill>
                            <a:schemeClr val="tx1"/>
                          </a:solidFill>
                          <a:latin typeface="+mn-lt"/>
                          <a:ea typeface="+mn-ea"/>
                          <a:cs typeface="+mn-cs"/>
                        </a:rPr>
                        <a:t>How your essay will be scored: </a:t>
                      </a:r>
                      <a:r>
                        <a:rPr lang="en-US" sz="1100" b="0" i="0" u="none" strike="noStrike" kern="1200" baseline="0" dirty="0" smtClean="0">
                          <a:solidFill>
                            <a:schemeClr val="tx1"/>
                          </a:solidFill>
                          <a:latin typeface="+mn-lt"/>
                          <a:ea typeface="+mn-ea"/>
                          <a:cs typeface="+mn-cs"/>
                        </a:rPr>
                        <a:t>The people scoring your essay will be assigning scores for</a:t>
                      </a:r>
                    </a:p>
                    <a:p>
                      <a:r>
                        <a:rPr lang="en-US" sz="1100" b="1" i="1" u="none" strike="noStrike" kern="1200" baseline="0" dirty="0" smtClean="0">
                          <a:solidFill>
                            <a:schemeClr val="tx1"/>
                          </a:solidFill>
                          <a:latin typeface="+mn-lt"/>
                          <a:ea typeface="+mn-ea"/>
                          <a:cs typeface="+mn-cs"/>
                        </a:rPr>
                        <a:t>1. Statement of purpose/focus </a:t>
                      </a:r>
                      <a:r>
                        <a:rPr lang="en-US" sz="1100" b="0" i="1" u="none" strike="noStrike" kern="1200" baseline="0" dirty="0" smtClean="0">
                          <a:solidFill>
                            <a:schemeClr val="tx1"/>
                          </a:solidFill>
                          <a:latin typeface="+mn-lt"/>
                          <a:ea typeface="+mn-ea"/>
                          <a:cs typeface="+mn-cs"/>
                        </a:rPr>
                        <a:t>– </a:t>
                      </a:r>
                      <a:r>
                        <a:rPr lang="en-US" sz="1100" b="0" i="0" u="none" strike="noStrike" kern="1200" baseline="0" dirty="0" smtClean="0">
                          <a:solidFill>
                            <a:schemeClr val="tx1"/>
                          </a:solidFill>
                          <a:latin typeface="+mn-lt"/>
                          <a:ea typeface="+mn-ea"/>
                          <a:cs typeface="+mn-cs"/>
                        </a:rPr>
                        <a:t>how well you clearly state your opinions on the topic and maintain your focus</a:t>
                      </a:r>
                    </a:p>
                    <a:p>
                      <a:r>
                        <a:rPr lang="en-US" sz="1100" b="1" i="1" u="none" strike="noStrike" kern="1200" baseline="0" dirty="0" smtClean="0">
                          <a:solidFill>
                            <a:schemeClr val="tx1"/>
                          </a:solidFill>
                          <a:latin typeface="+mn-lt"/>
                          <a:ea typeface="+mn-ea"/>
                          <a:cs typeface="+mn-cs"/>
                        </a:rPr>
                        <a:t>2. Organization </a:t>
                      </a:r>
                      <a:r>
                        <a:rPr lang="en-US" sz="1100" b="0" i="0" u="none" strike="noStrike" kern="1200" baseline="0" dirty="0" smtClean="0">
                          <a:solidFill>
                            <a:schemeClr val="tx1"/>
                          </a:solidFill>
                          <a:latin typeface="+mn-lt"/>
                          <a:ea typeface="+mn-ea"/>
                          <a:cs typeface="+mn-cs"/>
                        </a:rPr>
                        <a:t>– how well your ideas logically flow from the introduction to conclusion using effective transitions and how well you stay on topic throughout the essay</a:t>
                      </a:r>
                    </a:p>
                    <a:p>
                      <a:r>
                        <a:rPr lang="en-US" sz="1100" b="1" i="1" u="none" strike="noStrike" kern="1200" baseline="0" dirty="0" smtClean="0">
                          <a:solidFill>
                            <a:schemeClr val="tx1"/>
                          </a:solidFill>
                          <a:latin typeface="+mn-lt"/>
                          <a:ea typeface="+mn-ea"/>
                          <a:cs typeface="+mn-cs"/>
                        </a:rPr>
                        <a:t>3. Elaboration of evidence </a:t>
                      </a:r>
                      <a:r>
                        <a:rPr lang="en-US" sz="1100" b="0" i="0" u="none" strike="noStrike" kern="1200" baseline="0" dirty="0" smtClean="0">
                          <a:solidFill>
                            <a:schemeClr val="tx1"/>
                          </a:solidFill>
                          <a:latin typeface="+mn-lt"/>
                          <a:ea typeface="+mn-ea"/>
                          <a:cs typeface="+mn-cs"/>
                        </a:rPr>
                        <a:t>– how well you provide evidence from sources about your opinions and elaborate with specific information</a:t>
                      </a:r>
                    </a:p>
                    <a:p>
                      <a:r>
                        <a:rPr lang="en-US" sz="1100" b="1" i="1" u="none" strike="noStrike" kern="1200" baseline="0" dirty="0" smtClean="0">
                          <a:solidFill>
                            <a:schemeClr val="tx1"/>
                          </a:solidFill>
                          <a:latin typeface="+mn-lt"/>
                          <a:ea typeface="+mn-ea"/>
                          <a:cs typeface="+mn-cs"/>
                        </a:rPr>
                        <a:t>4. Language and Vocabulary </a:t>
                      </a:r>
                      <a:r>
                        <a:rPr lang="en-US" sz="1100" b="0" i="0" u="none" strike="noStrike" kern="1200" baseline="0" dirty="0" smtClean="0">
                          <a:solidFill>
                            <a:schemeClr val="tx1"/>
                          </a:solidFill>
                          <a:latin typeface="+mn-lt"/>
                          <a:ea typeface="+mn-ea"/>
                          <a:cs typeface="+mn-cs"/>
                        </a:rPr>
                        <a:t>– how well you effectively express ideas using precise language that is appropriate for your audience and purpose</a:t>
                      </a:r>
                    </a:p>
                    <a:p>
                      <a:r>
                        <a:rPr lang="en-US" sz="1100" b="1" i="1" u="none" strike="noStrike" kern="1200" baseline="0" dirty="0" smtClean="0">
                          <a:solidFill>
                            <a:schemeClr val="tx1"/>
                          </a:solidFill>
                          <a:latin typeface="+mn-lt"/>
                          <a:ea typeface="+mn-ea"/>
                          <a:cs typeface="+mn-cs"/>
                        </a:rPr>
                        <a:t>5. Conventions </a:t>
                      </a:r>
                      <a:r>
                        <a:rPr lang="en-US" sz="1100" b="0" i="0" u="none" strike="noStrike" kern="1200" baseline="0" dirty="0" smtClean="0">
                          <a:solidFill>
                            <a:schemeClr val="tx1"/>
                          </a:solidFill>
                          <a:latin typeface="+mn-lt"/>
                          <a:ea typeface="+mn-ea"/>
                          <a:cs typeface="+mn-cs"/>
                        </a:rPr>
                        <a:t>– how well you follow the rules of usage, punctuation, capitalization, and spelling</a:t>
                      </a:r>
                    </a:p>
                    <a:p>
                      <a:r>
                        <a:rPr lang="en-US" sz="1100" b="1" i="0" u="none" strike="noStrike" kern="1200" baseline="0" dirty="0" smtClean="0">
                          <a:solidFill>
                            <a:schemeClr val="tx1"/>
                          </a:solidFill>
                          <a:latin typeface="+mn-lt"/>
                          <a:ea typeface="+mn-ea"/>
                          <a:cs typeface="+mn-cs"/>
                        </a:rPr>
                        <a:t>Now begin work on your essay. </a:t>
                      </a:r>
                      <a:r>
                        <a:rPr lang="en-US" sz="1100" b="0" i="0" u="none" strike="noStrike" kern="1200" baseline="0" dirty="0" smtClean="0">
                          <a:solidFill>
                            <a:schemeClr val="tx1"/>
                          </a:solidFill>
                          <a:latin typeface="+mn-lt"/>
                          <a:ea typeface="+mn-ea"/>
                          <a:cs typeface="+mn-cs"/>
                        </a:rPr>
                        <a:t>Manage your time carefully</a:t>
                      </a:r>
                    </a:p>
                    <a:p>
                      <a:r>
                        <a:rPr lang="en-US" sz="1100" b="0" i="0" u="none" strike="noStrike" kern="1200" baseline="0" dirty="0" smtClean="0">
                          <a:solidFill>
                            <a:schemeClr val="tx1"/>
                          </a:solidFill>
                          <a:latin typeface="+mn-lt"/>
                          <a:ea typeface="+mn-ea"/>
                          <a:cs typeface="+mn-cs"/>
                        </a:rPr>
                        <a:t>so that you can:</a:t>
                      </a:r>
                    </a:p>
                    <a:p>
                      <a:r>
                        <a:rPr lang="en-US" sz="1100" b="0" i="0" u="none" strike="noStrike" kern="1200" baseline="0" dirty="0" smtClean="0">
                          <a:solidFill>
                            <a:schemeClr val="tx1"/>
                          </a:solidFill>
                          <a:latin typeface="+mn-lt"/>
                          <a:ea typeface="+mn-ea"/>
                          <a:cs typeface="+mn-cs"/>
                        </a:rPr>
                        <a:t>• plan your essay</a:t>
                      </a:r>
                    </a:p>
                    <a:p>
                      <a:r>
                        <a:rPr lang="en-US" sz="1100" b="0" i="0" u="none" strike="noStrike" kern="1200" baseline="0" dirty="0" smtClean="0">
                          <a:solidFill>
                            <a:schemeClr val="tx1"/>
                          </a:solidFill>
                          <a:latin typeface="+mn-lt"/>
                          <a:ea typeface="+mn-ea"/>
                          <a:cs typeface="+mn-cs"/>
                        </a:rPr>
                        <a:t>• write your essay</a:t>
                      </a:r>
                    </a:p>
                    <a:p>
                      <a:r>
                        <a:rPr lang="en-US" sz="1100" b="0" i="0" u="none" strike="noStrike" kern="1200" baseline="0" dirty="0" smtClean="0">
                          <a:solidFill>
                            <a:schemeClr val="tx1"/>
                          </a:solidFill>
                          <a:latin typeface="+mn-lt"/>
                          <a:ea typeface="+mn-ea"/>
                          <a:cs typeface="+mn-cs"/>
                        </a:rPr>
                        <a:t>• revise and edit for a final draft</a:t>
                      </a:r>
                    </a:p>
                    <a:p>
                      <a:r>
                        <a:rPr lang="en-US" sz="1100" b="0" i="0" u="none" strike="noStrike" kern="1200" baseline="0" dirty="0" smtClean="0">
                          <a:solidFill>
                            <a:schemeClr val="tx1"/>
                          </a:solidFill>
                          <a:latin typeface="+mn-lt"/>
                          <a:ea typeface="+mn-ea"/>
                          <a:cs typeface="+mn-cs"/>
                        </a:rPr>
                        <a:t>Word-processing tools and spell check are available to you</a:t>
                      </a:r>
                      <a:endParaRPr lang="en-US" sz="1100" dirty="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602231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80508726"/>
              </p:ext>
            </p:extLst>
          </p:nvPr>
        </p:nvGraphicFramePr>
        <p:xfrm>
          <a:off x="1524000" y="629920"/>
          <a:ext cx="6096000" cy="4079240"/>
        </p:xfrm>
        <a:graphic>
          <a:graphicData uri="http://schemas.openxmlformats.org/drawingml/2006/table">
            <a:tbl>
              <a:tblPr firstRow="1" bandRow="1">
                <a:tableStyleId>{5940675A-B579-460E-94D1-54222C63F5DA}</a:tableStyleId>
              </a:tblPr>
              <a:tblGrid>
                <a:gridCol w="685800"/>
                <a:gridCol w="381000"/>
                <a:gridCol w="1371600"/>
                <a:gridCol w="3657600"/>
              </a:tblGrid>
              <a:tr h="370840">
                <a:tc gridSpan="4">
                  <a:txBody>
                    <a:bodyPr/>
                    <a:lstStyle/>
                    <a:p>
                      <a:r>
                        <a:rPr lang="en-US" sz="1600" b="1" dirty="0" smtClean="0"/>
                        <a:t>Target </a:t>
                      </a:r>
                      <a:r>
                        <a:rPr lang="en-US" sz="1600" b="1" dirty="0" smtClean="0"/>
                        <a:t>1a Brief</a:t>
                      </a:r>
                      <a:r>
                        <a:rPr lang="en-US" sz="1600" b="1" baseline="0" dirty="0" smtClean="0"/>
                        <a:t> Write</a:t>
                      </a:r>
                    </a:p>
                    <a:p>
                      <a:r>
                        <a:rPr lang="en-US" sz="1400" b="1" u="sng" dirty="0" smtClean="0"/>
                        <a:t>Write </a:t>
                      </a:r>
                      <a:r>
                        <a:rPr lang="en-US" sz="1400" b="1" u="sng" dirty="0" smtClean="0"/>
                        <a:t>and Revise</a:t>
                      </a:r>
                      <a:r>
                        <a:rPr lang="en-US" sz="1400" b="1" u="sng" baseline="0" dirty="0" smtClean="0"/>
                        <a:t> Brief Narrative Texts</a:t>
                      </a:r>
                      <a:r>
                        <a:rPr lang="en-US" sz="1400" baseline="0" dirty="0" smtClean="0"/>
                        <a:t>:</a:t>
                      </a:r>
                    </a:p>
                    <a:p>
                      <a:r>
                        <a:rPr lang="en-US" sz="1100" i="1" dirty="0" smtClean="0"/>
                        <a:t>Write or revise one or more paragraphs demonstrating specific narrative strategies (use of </a:t>
                      </a:r>
                      <a:r>
                        <a:rPr lang="fr-FR" sz="1100" i="1" dirty="0" smtClean="0"/>
                        <a:t>dialogue, description), </a:t>
                      </a:r>
                      <a:r>
                        <a:rPr lang="fr-FR" sz="1100" i="1" dirty="0" err="1" smtClean="0"/>
                        <a:t>chronology</a:t>
                      </a:r>
                      <a:r>
                        <a:rPr lang="fr-FR" sz="1100" i="1" dirty="0" smtClean="0"/>
                        <a:t>, </a:t>
                      </a:r>
                      <a:r>
                        <a:rPr lang="fr-FR" sz="1100" i="1" dirty="0" err="1" smtClean="0"/>
                        <a:t>appropriate</a:t>
                      </a:r>
                      <a:r>
                        <a:rPr lang="fr-FR" sz="1100" i="1" dirty="0" smtClean="0"/>
                        <a:t>, </a:t>
                      </a:r>
                      <a:r>
                        <a:rPr lang="fr-FR" sz="1100" i="1" dirty="0" err="1" smtClean="0"/>
                        <a:t>transitional</a:t>
                      </a:r>
                      <a:r>
                        <a:rPr lang="fr-FR" sz="1100" i="1" dirty="0" smtClean="0"/>
                        <a:t> </a:t>
                      </a:r>
                      <a:r>
                        <a:rPr lang="en-US" sz="1100" i="1" dirty="0" smtClean="0"/>
                        <a:t>strategies for coherence, or authors’ craft appropriate to purpose</a:t>
                      </a:r>
                      <a:r>
                        <a:rPr lang="en-US" sz="1100" i="1" baseline="0" dirty="0" smtClean="0"/>
                        <a:t> </a:t>
                      </a:r>
                      <a:r>
                        <a:rPr lang="en-US" sz="1100" i="1" dirty="0" smtClean="0"/>
                        <a:t>(closure, detailing characters, plot, setting, or an event).</a:t>
                      </a:r>
                    </a:p>
                  </a:txBody>
                  <a:tcP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i="0" u="none" strike="noStrike" kern="1200" baseline="0" dirty="0" smtClean="0">
                          <a:solidFill>
                            <a:schemeClr val="tx1"/>
                          </a:solidFill>
                          <a:latin typeface="+mn-lt"/>
                          <a:ea typeface="+mn-ea"/>
                          <a:cs typeface="+mn-cs"/>
                        </a:rPr>
                        <a:t>W-3a, W-3b, W-3c, W-3d, W-3e</a:t>
                      </a:r>
                      <a:endParaRPr lang="en-US" sz="1400" b="1" dirty="0" smtClean="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2</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Constructed </a:t>
                      </a:r>
                      <a:r>
                        <a:rPr lang="en-US" sz="1400" baseline="0" dirty="0" smtClean="0"/>
                        <a:t>Response</a:t>
                      </a:r>
                      <a:endParaRPr lang="en-US" sz="1400" dirty="0" smtClean="0"/>
                    </a:p>
                  </a:txBody>
                  <a:tcPr/>
                </a:tc>
              </a:tr>
              <a:tr h="370840">
                <a:tc gridSpan="4">
                  <a:txBody>
                    <a:bodyPr/>
                    <a:lstStyle/>
                    <a:p>
                      <a:r>
                        <a:rPr lang="en-US" sz="1100" b="0" i="0" u="none" strike="noStrike" kern="1200" baseline="0" dirty="0" smtClean="0">
                          <a:solidFill>
                            <a:schemeClr val="tx1"/>
                          </a:solidFill>
                          <a:latin typeface="+mn-lt"/>
                          <a:ea typeface="+mn-ea"/>
                          <a:cs typeface="+mn-cs"/>
                        </a:rPr>
                        <a:t>To successfully complete this item, students must demonstrate narrative strategies for coherence in constructing closure for a narrative.</a:t>
                      </a:r>
                      <a:endParaRPr lang="en-US" sz="1100" dirty="0" smtClean="0"/>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a:txBody>
                    <a:bodyPr/>
                    <a:lstStyle/>
                    <a:p>
                      <a:r>
                        <a:rPr lang="en-US" sz="1400" dirty="0" smtClean="0"/>
                        <a:t>Task</a:t>
                      </a:r>
                      <a:endParaRPr lang="en-US" sz="1400" dirty="0"/>
                    </a:p>
                  </a:txBody>
                  <a:tcPr/>
                </a:tc>
                <a:tc gridSpan="3">
                  <a:txBody>
                    <a:bodyPr/>
                    <a:lstStyle/>
                    <a:p>
                      <a:r>
                        <a:rPr lang="en-US" sz="1100" b="0" i="1" u="sng" strike="noStrike" kern="1200" baseline="0" dirty="0" smtClean="0">
                          <a:solidFill>
                            <a:schemeClr val="tx1"/>
                          </a:solidFill>
                          <a:latin typeface="+mn-lt"/>
                          <a:ea typeface="+mn-ea"/>
                          <a:cs typeface="+mn-cs"/>
                        </a:rPr>
                        <a:t>Item Prompt:</a:t>
                      </a:r>
                    </a:p>
                    <a:p>
                      <a:r>
                        <a:rPr lang="en-US" sz="1100" b="0" i="0" u="none" strike="noStrike" kern="1200" baseline="0" dirty="0" smtClean="0">
                          <a:solidFill>
                            <a:schemeClr val="tx1"/>
                          </a:solidFill>
                          <a:latin typeface="+mn-lt"/>
                          <a:ea typeface="+mn-ea"/>
                          <a:cs typeface="+mn-cs"/>
                        </a:rPr>
                        <a:t>Rewrite the story by adding dialogue, descriptive details, and a conclusion without changing the events or characters.</a:t>
                      </a:r>
                      <a:endParaRPr lang="en-US" sz="11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100" b="1" i="0" u="none" strike="noStrike" kern="1200" baseline="0" dirty="0" smtClean="0">
                          <a:solidFill>
                            <a:schemeClr val="tx1"/>
                          </a:solidFill>
                          <a:latin typeface="+mn-lt"/>
                          <a:ea typeface="+mn-ea"/>
                          <a:cs typeface="+mn-cs"/>
                        </a:rPr>
                        <a:t>The Peaches</a:t>
                      </a:r>
                    </a:p>
                    <a:p>
                      <a:r>
                        <a:rPr lang="en-US" sz="1100" b="0" i="0" u="none" strike="noStrike" kern="1200" baseline="0" dirty="0" smtClean="0">
                          <a:solidFill>
                            <a:schemeClr val="tx1"/>
                          </a:solidFill>
                          <a:latin typeface="+mn-lt"/>
                          <a:ea typeface="+mn-ea"/>
                          <a:cs typeface="+mn-cs"/>
                        </a:rPr>
                        <a:t>A farmer bought five peaches. He gave one to his wife and one to each of his four sons. The next day, he asked his sons what they had done with their peaches. The oldest son told him that he planted the seed of the peach in the ground to grow a peach tree. The second son told his father that he sold his peach so he could buy more. The youngest son told his father that he ate his peach and half of his mother’s, too. The third son told his father that he gave his peach to a sick neighbor. The father told his</a:t>
                      </a:r>
                    </a:p>
                    <a:p>
                      <a:r>
                        <a:rPr lang="en-US" sz="1100" b="0" i="0" u="none" strike="noStrike" kern="1200" baseline="0" dirty="0" smtClean="0">
                          <a:solidFill>
                            <a:schemeClr val="tx1"/>
                          </a:solidFill>
                          <a:latin typeface="+mn-lt"/>
                          <a:ea typeface="+mn-ea"/>
                          <a:cs typeface="+mn-cs"/>
                        </a:rPr>
                        <a:t>sons that one of them used his peach in the best way.</a:t>
                      </a:r>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11938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175532669"/>
              </p:ext>
            </p:extLst>
          </p:nvPr>
        </p:nvGraphicFramePr>
        <p:xfrm>
          <a:off x="76200" y="228600"/>
          <a:ext cx="8991600" cy="6507480"/>
        </p:xfrm>
        <a:graphic>
          <a:graphicData uri="http://schemas.openxmlformats.org/drawingml/2006/table">
            <a:tbl>
              <a:tblPr firstRow="1" bandRow="1">
                <a:tableStyleId>{5940675A-B579-460E-94D1-54222C63F5DA}</a:tableStyleId>
              </a:tblPr>
              <a:tblGrid>
                <a:gridCol w="1011555"/>
                <a:gridCol w="561975"/>
                <a:gridCol w="1123950"/>
                <a:gridCol w="6294120"/>
              </a:tblGrid>
              <a:tr h="370840">
                <a:tc gridSpan="4">
                  <a:txBody>
                    <a:bodyPr/>
                    <a:lstStyle/>
                    <a:p>
                      <a:r>
                        <a:rPr lang="en-US" sz="1600" b="1" dirty="0" smtClean="0"/>
                        <a:t>Target </a:t>
                      </a:r>
                      <a:r>
                        <a:rPr lang="en-US" sz="1600" b="1" dirty="0" smtClean="0"/>
                        <a:t>3b  Revise a Text</a:t>
                      </a:r>
                    </a:p>
                    <a:p>
                      <a:r>
                        <a:rPr lang="en-US" sz="1400" b="1" u="sng" dirty="0" smtClean="0"/>
                        <a:t>Write </a:t>
                      </a:r>
                      <a:r>
                        <a:rPr lang="en-US" sz="1400" b="1" u="sng" dirty="0" smtClean="0"/>
                        <a:t>and Revise</a:t>
                      </a:r>
                      <a:r>
                        <a:rPr lang="en-US" sz="1400" b="1" u="sng" baseline="0" dirty="0" smtClean="0"/>
                        <a:t> Brief Informational Texts</a:t>
                      </a:r>
                      <a:r>
                        <a:rPr lang="en-US" sz="1100" baseline="0" dirty="0" smtClean="0"/>
                        <a:t>:</a:t>
                      </a:r>
                    </a:p>
                    <a:p>
                      <a:r>
                        <a:rPr lang="en-US" sz="1100" i="1" dirty="0" smtClean="0"/>
                        <a:t>Write or revise one or more</a:t>
                      </a:r>
                      <a:r>
                        <a:rPr lang="en-US" sz="1100" i="1" baseline="0" dirty="0" smtClean="0"/>
                        <a:t> </a:t>
                      </a:r>
                      <a:r>
                        <a:rPr lang="en-US" sz="1100" i="1" dirty="0" smtClean="0"/>
                        <a:t>informational/explanatory paragraphs demonstrating ability to</a:t>
                      </a:r>
                      <a:r>
                        <a:rPr lang="en-US" sz="1100" i="1" baseline="0" dirty="0" smtClean="0"/>
                        <a:t> </a:t>
                      </a:r>
                      <a:r>
                        <a:rPr lang="en-US" sz="1100" i="1" dirty="0" smtClean="0"/>
                        <a:t>organize ideas by stating a focus, including appropriate</a:t>
                      </a:r>
                      <a:r>
                        <a:rPr lang="en-US" sz="1100" i="1" baseline="0" dirty="0" smtClean="0"/>
                        <a:t> </a:t>
                      </a:r>
                      <a:r>
                        <a:rPr lang="en-US" sz="1100" i="1" dirty="0" smtClean="0"/>
                        <a:t>transitional strategies for coherence, or supporting details, or an</a:t>
                      </a:r>
                      <a:r>
                        <a:rPr lang="en-US" sz="1100" i="1" baseline="0" dirty="0" smtClean="0"/>
                        <a:t> </a:t>
                      </a:r>
                      <a:r>
                        <a:rPr lang="en-US" sz="1100" i="1" dirty="0" smtClean="0"/>
                        <a:t>appropriate conclusion.</a:t>
                      </a:r>
                    </a:p>
                  </a:txBody>
                  <a:tcP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pl-PL" sz="1600" b="0" i="0" u="none" strike="noStrike" kern="1200" baseline="0" dirty="0" smtClean="0">
                          <a:solidFill>
                            <a:schemeClr val="tx1"/>
                          </a:solidFill>
                          <a:latin typeface="+mn-lt"/>
                          <a:ea typeface="+mn-ea"/>
                          <a:cs typeface="+mn-cs"/>
                        </a:rPr>
                        <a:t>W-2a, W-2b, W-2c, W-2d, W-2e, and/or W-9</a:t>
                      </a:r>
                      <a:endParaRPr lang="pl-PL" sz="1600" b="1"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2</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Selected Response</a:t>
                      </a:r>
                    </a:p>
                  </a:txBody>
                  <a:tcPr/>
                </a:tc>
              </a:tr>
              <a:tr h="370840">
                <a:tc gridSpan="4">
                  <a:txBody>
                    <a:bodyPr/>
                    <a:lstStyle/>
                    <a:p>
                      <a:r>
                        <a:rPr lang="en-US" sz="1100" b="0" i="0" u="none" strike="noStrike" kern="1200" baseline="0" dirty="0" smtClean="0">
                          <a:solidFill>
                            <a:schemeClr val="tx1"/>
                          </a:solidFill>
                          <a:latin typeface="+mn-lt"/>
                          <a:ea typeface="+mn-ea"/>
                          <a:cs typeface="+mn-cs"/>
                        </a:rPr>
                        <a:t>In order to show effective writing and revision, a student must be able to demonstrate ability to edit in supplemental ideas and through the addition of supporting evidence and elaboration.</a:t>
                      </a:r>
                      <a:endParaRPr lang="en-US" sz="1100" dirty="0" smtClean="0"/>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a:txBody>
                    <a:bodyPr/>
                    <a:lstStyle/>
                    <a:p>
                      <a:r>
                        <a:rPr lang="en-US" sz="1400" dirty="0" smtClean="0"/>
                        <a:t>Task</a:t>
                      </a:r>
                      <a:endParaRPr lang="en-US" sz="1400" dirty="0"/>
                    </a:p>
                  </a:txBody>
                  <a:tcPr/>
                </a:tc>
                <a:tc gridSpan="3">
                  <a:txBody>
                    <a:bodyPr/>
                    <a:lstStyle/>
                    <a:p>
                      <a:r>
                        <a:rPr lang="en-US" sz="1400" dirty="0" smtClean="0"/>
                        <a:t>Students are asked to identify the most appropriate supporting</a:t>
                      </a:r>
                      <a:r>
                        <a:rPr lang="en-US" sz="1400" baseline="0" dirty="0" smtClean="0"/>
                        <a:t> </a:t>
                      </a:r>
                      <a:r>
                        <a:rPr lang="en-US" sz="1400" dirty="0" smtClean="0"/>
                        <a:t>details used within a given text.</a:t>
                      </a:r>
                      <a:endParaRPr lang="en-US" sz="14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000" b="1" i="1" u="sng" strike="noStrike" kern="1200" baseline="0" dirty="0" smtClean="0">
                          <a:solidFill>
                            <a:schemeClr val="tx1"/>
                          </a:solidFill>
                          <a:latin typeface="+mn-lt"/>
                          <a:ea typeface="+mn-ea"/>
                          <a:cs typeface="+mn-cs"/>
                        </a:rPr>
                        <a:t>Stimulus Text:</a:t>
                      </a:r>
                    </a:p>
                    <a:p>
                      <a:r>
                        <a:rPr lang="en-US" sz="900" b="1" i="0" u="none" strike="noStrike" kern="1200" baseline="0" dirty="0" smtClean="0">
                          <a:solidFill>
                            <a:schemeClr val="tx1"/>
                          </a:solidFill>
                          <a:latin typeface="+mn-lt"/>
                          <a:ea typeface="+mn-ea"/>
                          <a:cs typeface="+mn-cs"/>
                        </a:rPr>
                        <a:t>Election of the President</a:t>
                      </a:r>
                    </a:p>
                    <a:p>
                      <a:r>
                        <a:rPr lang="en-US" sz="900" b="0" i="0" u="none" strike="noStrike" kern="1200" baseline="0" dirty="0" smtClean="0">
                          <a:solidFill>
                            <a:schemeClr val="tx1"/>
                          </a:solidFill>
                          <a:latin typeface="+mn-lt"/>
                          <a:ea typeface="+mn-ea"/>
                          <a:cs typeface="+mn-cs"/>
                        </a:rPr>
                        <a:t>The process of electing a President was set up in the United States Constitution. The Constitution requires a candidate for the presidency to be:</a:t>
                      </a:r>
                    </a:p>
                    <a:p>
                      <a:r>
                        <a:rPr lang="en-US" sz="900" b="0" i="0" u="none" strike="noStrike" kern="1200" baseline="0" dirty="0" smtClean="0">
                          <a:solidFill>
                            <a:schemeClr val="tx1"/>
                          </a:solidFill>
                          <a:latin typeface="+mn-lt"/>
                          <a:ea typeface="+mn-ea"/>
                          <a:cs typeface="+mn-cs"/>
                        </a:rPr>
                        <a:t>• At least 35 years old</a:t>
                      </a:r>
                    </a:p>
                    <a:p>
                      <a:r>
                        <a:rPr lang="en-US" sz="900" b="0" i="0" u="none" strike="noStrike" kern="1200" baseline="0" dirty="0" smtClean="0">
                          <a:solidFill>
                            <a:schemeClr val="tx1"/>
                          </a:solidFill>
                          <a:latin typeface="+mn-lt"/>
                          <a:ea typeface="+mn-ea"/>
                          <a:cs typeface="+mn-cs"/>
                        </a:rPr>
                        <a:t>• A natural born citizen of the United States</a:t>
                      </a:r>
                    </a:p>
                    <a:p>
                      <a:r>
                        <a:rPr lang="en-US" sz="900" b="0" i="0" u="none" strike="noStrike" kern="1200" baseline="0" dirty="0" smtClean="0">
                          <a:solidFill>
                            <a:schemeClr val="tx1"/>
                          </a:solidFill>
                          <a:latin typeface="+mn-lt"/>
                          <a:ea typeface="+mn-ea"/>
                          <a:cs typeface="+mn-cs"/>
                        </a:rPr>
                        <a:t>• A resident of the United States for 14 years</a:t>
                      </a:r>
                    </a:p>
                    <a:p>
                      <a:r>
                        <a:rPr lang="en-US" sz="900" b="0" i="0" u="none" strike="noStrike" kern="1200" baseline="0" dirty="0" smtClean="0">
                          <a:solidFill>
                            <a:schemeClr val="tx1"/>
                          </a:solidFill>
                          <a:latin typeface="+mn-lt"/>
                          <a:ea typeface="+mn-ea"/>
                          <a:cs typeface="+mn-cs"/>
                        </a:rPr>
                        <a:t>So how does one become President of the United States? The elections. following steps outline the general process for presidential</a:t>
                      </a:r>
                    </a:p>
                    <a:p>
                      <a:r>
                        <a:rPr lang="en-US" sz="900" b="1" i="0" u="none" strike="noStrike" kern="1200" baseline="0" dirty="0" smtClean="0">
                          <a:solidFill>
                            <a:schemeClr val="tx1"/>
                          </a:solidFill>
                          <a:latin typeface="+mn-lt"/>
                          <a:ea typeface="+mn-ea"/>
                          <a:cs typeface="+mn-cs"/>
                        </a:rPr>
                        <a:t>Step 1: Primaries and Caucuses</a:t>
                      </a:r>
                    </a:p>
                    <a:p>
                      <a:r>
                        <a:rPr lang="en-US" sz="900" b="0" i="0" u="none" strike="noStrike" kern="1200" baseline="0" dirty="0" smtClean="0">
                          <a:solidFill>
                            <a:schemeClr val="tx1"/>
                          </a:solidFill>
                          <a:latin typeface="+mn-lt"/>
                          <a:ea typeface="+mn-ea"/>
                          <a:cs typeface="+mn-cs"/>
                        </a:rPr>
                        <a:t>There are many people who would like to become President. All of these people have their own ideas about how our government should work. Some of these people can belong to the same political party. That's where primaries and caucuses come in. In these elections, party members get to vote for the candidate that will represent their party in the upcoming general election.</a:t>
                      </a:r>
                    </a:p>
                    <a:p>
                      <a:r>
                        <a:rPr lang="en-US" sz="900" b="1" i="0" u="none" strike="noStrike" kern="1200" baseline="0" dirty="0" smtClean="0">
                          <a:solidFill>
                            <a:schemeClr val="tx1"/>
                          </a:solidFill>
                          <a:latin typeface="+mn-lt"/>
                          <a:ea typeface="+mn-ea"/>
                          <a:cs typeface="+mn-cs"/>
                        </a:rPr>
                        <a:t>Step 2: National Conventions</a:t>
                      </a:r>
                    </a:p>
                    <a:p>
                      <a:r>
                        <a:rPr lang="en-US" sz="900" b="0" i="0" u="none" strike="noStrike" kern="1200" baseline="0" dirty="0" smtClean="0">
                          <a:solidFill>
                            <a:schemeClr val="tx1"/>
                          </a:solidFill>
                          <a:latin typeface="+mn-lt"/>
                          <a:ea typeface="+mn-ea"/>
                          <a:cs typeface="+mn-cs"/>
                        </a:rPr>
                        <a:t>At the end of the primaries and caucuses, each party holds a national convention to finalize the selection of one Presidential nominee. During this time, each Presidential candidate chooses a running mate (or Vice-Presidential candidate).</a:t>
                      </a:r>
                    </a:p>
                    <a:p>
                      <a:r>
                        <a:rPr lang="en-US" sz="900" b="1" i="0" u="none" strike="noStrike" kern="1200" baseline="0" dirty="0" smtClean="0">
                          <a:solidFill>
                            <a:schemeClr val="tx1"/>
                          </a:solidFill>
                          <a:latin typeface="+mn-lt"/>
                          <a:ea typeface="+mn-ea"/>
                          <a:cs typeface="+mn-cs"/>
                        </a:rPr>
                        <a:t>Step 3: The General (or Popular) Election</a:t>
                      </a:r>
                    </a:p>
                    <a:p>
                      <a:r>
                        <a:rPr lang="en-US" sz="900" b="0" i="0" u="none" strike="noStrike" kern="1200" baseline="0" dirty="0" smtClean="0">
                          <a:solidFill>
                            <a:schemeClr val="tx1"/>
                          </a:solidFill>
                          <a:latin typeface="+mn-lt"/>
                          <a:ea typeface="+mn-ea"/>
                          <a:cs typeface="+mn-cs"/>
                        </a:rPr>
                        <a:t>Now that each party is represented by one candidate, the general election process begins. Candidates campaign throughout the country in an attempt to win the support of voters. Finally in November, the people vote for one candidate. When people cast a vote in the general election, they are not voting directly for an individual Presidential candidate. Instead, voters in each state actually cast their vote for a group of people known as electors. These electors are part of the Electoral College and are supposed to vote for their state’s preferred candidate.</a:t>
                      </a:r>
                    </a:p>
                    <a:p>
                      <a:r>
                        <a:rPr lang="en-US" sz="900" b="1" i="0" u="none" strike="noStrike" kern="1200" baseline="0" dirty="0" smtClean="0">
                          <a:solidFill>
                            <a:schemeClr val="tx1"/>
                          </a:solidFill>
                          <a:latin typeface="+mn-lt"/>
                          <a:ea typeface="+mn-ea"/>
                          <a:cs typeface="+mn-cs"/>
                        </a:rPr>
                        <a:t>Step 4: The Electoral College</a:t>
                      </a:r>
                    </a:p>
                    <a:p>
                      <a:r>
                        <a:rPr lang="en-US" sz="900" b="0" i="0" u="none" strike="noStrike" kern="1200" baseline="0" dirty="0" smtClean="0">
                          <a:solidFill>
                            <a:schemeClr val="tx1"/>
                          </a:solidFill>
                          <a:latin typeface="+mn-lt"/>
                          <a:ea typeface="+mn-ea"/>
                          <a:cs typeface="+mn-cs"/>
                        </a:rPr>
                        <a:t>In the Electoral College system, each state gets a certain number of electors, based on each state's total number of representatives in Congress. Each elector gets one electoral vote. For example, a large state like California gets 54 </a:t>
                      </a:r>
                      <a:r>
                        <a:rPr lang="en-US" sz="900" b="0" i="0" u="none" strike="noStrike" kern="1200" baseline="0" dirty="0" err="1" smtClean="0">
                          <a:solidFill>
                            <a:schemeClr val="tx1"/>
                          </a:solidFill>
                          <a:latin typeface="+mn-lt"/>
                          <a:ea typeface="+mn-ea"/>
                          <a:cs typeface="+mn-cs"/>
                        </a:rPr>
                        <a:t>electoralvotes</a:t>
                      </a:r>
                      <a:r>
                        <a:rPr lang="en-US" sz="900" b="0" i="0" u="none" strike="noStrike" kern="1200" baseline="0" dirty="0" smtClean="0">
                          <a:solidFill>
                            <a:schemeClr val="tx1"/>
                          </a:solidFill>
                          <a:latin typeface="+mn-lt"/>
                          <a:ea typeface="+mn-ea"/>
                          <a:cs typeface="+mn-cs"/>
                        </a:rPr>
                        <a:t>, while Rhode Island gets only four. All together, there are 538 Electoral votes. In December (following the general election), the electors cast their votes. When the votes are counted on January 6th, the Presidential candidate that gets more than half (270) wins the election. The President-elect and Vice President-elect take the oath of office and are inaugurated two weeks later, on January 20th.</a:t>
                      </a:r>
                    </a:p>
                    <a:p>
                      <a:r>
                        <a:rPr lang="en-US" sz="900" b="0" i="1" u="sng" strike="noStrike" kern="1200" baseline="0" dirty="0" smtClean="0">
                          <a:solidFill>
                            <a:schemeClr val="tx1"/>
                          </a:solidFill>
                          <a:latin typeface="+mn-lt"/>
                          <a:ea typeface="+mn-ea"/>
                          <a:cs typeface="+mn-cs"/>
                        </a:rPr>
                        <a:t>Item Stem:</a:t>
                      </a:r>
                    </a:p>
                    <a:p>
                      <a:r>
                        <a:rPr lang="en-US" sz="900" b="0" i="0" u="none" strike="noStrike" kern="1200" baseline="0" dirty="0" smtClean="0">
                          <a:solidFill>
                            <a:schemeClr val="tx1"/>
                          </a:solidFill>
                          <a:latin typeface="+mn-lt"/>
                          <a:ea typeface="+mn-ea"/>
                          <a:cs typeface="+mn-cs"/>
                        </a:rPr>
                        <a:t>Which statement adds appropriate supporting detail to the information in the first paragraph?</a:t>
                      </a:r>
                      <a:r>
                        <a:rPr lang="en-US" sz="900" b="0" i="1" u="none" strike="noStrike" kern="1200" baseline="0" dirty="0" smtClean="0">
                          <a:solidFill>
                            <a:schemeClr val="tx1"/>
                          </a:solidFill>
                          <a:latin typeface="+mn-lt"/>
                          <a:ea typeface="+mn-ea"/>
                          <a:cs typeface="+mn-cs"/>
                        </a:rPr>
                        <a:t> </a:t>
                      </a:r>
                    </a:p>
                    <a:p>
                      <a:r>
                        <a:rPr lang="en-US" sz="900" b="0" i="1" u="none" strike="noStrike" kern="1200" baseline="0" dirty="0" smtClean="0">
                          <a:solidFill>
                            <a:schemeClr val="tx1"/>
                          </a:solidFill>
                          <a:latin typeface="+mn-lt"/>
                          <a:ea typeface="+mn-ea"/>
                          <a:cs typeface="+mn-cs"/>
                        </a:rPr>
                        <a:t>Options:</a:t>
                      </a:r>
                    </a:p>
                    <a:p>
                      <a:r>
                        <a:rPr lang="en-US" sz="900" b="0" i="0" u="none" strike="noStrike" kern="1200" baseline="0" dirty="0" smtClean="0">
                          <a:solidFill>
                            <a:schemeClr val="tx1"/>
                          </a:solidFill>
                          <a:latin typeface="+mn-lt"/>
                          <a:ea typeface="+mn-ea"/>
                          <a:cs typeface="+mn-cs"/>
                        </a:rPr>
                        <a:t>A. For over two centuries the Constitution has remained in place to protect the rights of people.</a:t>
                      </a:r>
                    </a:p>
                    <a:p>
                      <a:r>
                        <a:rPr lang="en-US" sz="900" b="0" i="0" u="none" strike="noStrike" kern="1200" baseline="0" dirty="0" smtClean="0">
                          <a:solidFill>
                            <a:schemeClr val="tx1"/>
                          </a:solidFill>
                          <a:latin typeface="+mn-lt"/>
                          <a:ea typeface="+mn-ea"/>
                          <a:cs typeface="+mn-cs"/>
                        </a:rPr>
                        <a:t>B. Since the Constitution was written in 1787, it has changed to meet the needs of modern Presidents.</a:t>
                      </a:r>
                    </a:p>
                    <a:p>
                      <a:r>
                        <a:rPr lang="en-US" sz="900" b="0" i="0" u="none" strike="noStrike" kern="1200" baseline="0" dirty="0" smtClean="0">
                          <a:solidFill>
                            <a:schemeClr val="tx1"/>
                          </a:solidFill>
                          <a:latin typeface="+mn-lt"/>
                          <a:ea typeface="+mn-ea"/>
                          <a:cs typeface="+mn-cs"/>
                        </a:rPr>
                        <a:t>C. An amendment to the Constitution in 1804 guides the election of the President to the present day.</a:t>
                      </a:r>
                    </a:p>
                    <a:p>
                      <a:r>
                        <a:rPr lang="en-US" sz="900" b="0" i="0" u="none" strike="noStrike" kern="1200" baseline="0" dirty="0" smtClean="0">
                          <a:solidFill>
                            <a:schemeClr val="tx1"/>
                          </a:solidFill>
                          <a:latin typeface="+mn-lt"/>
                          <a:ea typeface="+mn-ea"/>
                          <a:cs typeface="+mn-cs"/>
                        </a:rPr>
                        <a:t>D. The Constitution is a statement of national principles rather than a plan for how the government works.</a:t>
                      </a:r>
                      <a:endParaRPr lang="en-US" sz="900" dirty="0" smtClean="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901873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88814833"/>
              </p:ext>
            </p:extLst>
          </p:nvPr>
        </p:nvGraphicFramePr>
        <p:xfrm>
          <a:off x="1600200" y="751840"/>
          <a:ext cx="6096000" cy="4917440"/>
        </p:xfrm>
        <a:graphic>
          <a:graphicData uri="http://schemas.openxmlformats.org/drawingml/2006/table">
            <a:tbl>
              <a:tblPr firstRow="1" bandRow="1">
                <a:tableStyleId>{5940675A-B579-460E-94D1-54222C63F5DA}</a:tableStyleId>
              </a:tblPr>
              <a:tblGrid>
                <a:gridCol w="685800"/>
                <a:gridCol w="381000"/>
                <a:gridCol w="762000"/>
                <a:gridCol w="4267200"/>
              </a:tblGrid>
              <a:tr h="370840">
                <a:tc gridSpan="4">
                  <a:txBody>
                    <a:bodyPr/>
                    <a:lstStyle/>
                    <a:p>
                      <a:r>
                        <a:rPr lang="en-US" sz="1800" b="1" dirty="0" smtClean="0"/>
                        <a:t>Target 9  </a:t>
                      </a:r>
                      <a:r>
                        <a:rPr lang="en-US" sz="1800" b="1" u="sng" dirty="0" smtClean="0"/>
                        <a:t>Edit and Clarify</a:t>
                      </a:r>
                      <a:r>
                        <a:rPr lang="en-US" sz="1800" baseline="0" dirty="0" smtClean="0"/>
                        <a:t>:</a:t>
                      </a:r>
                    </a:p>
                    <a:p>
                      <a:r>
                        <a:rPr lang="en-US" sz="1100" i="1" dirty="0" smtClean="0"/>
                        <a:t>Apply or edit grade-appropriate grammar</a:t>
                      </a:r>
                      <a:r>
                        <a:rPr lang="en-US" sz="1100" i="1" baseline="0" dirty="0" smtClean="0"/>
                        <a:t> </a:t>
                      </a:r>
                      <a:r>
                        <a:rPr lang="en-US" sz="1100" i="1" dirty="0" smtClean="0"/>
                        <a:t>usage and mechanics to clarify a message and edit narrative,</a:t>
                      </a:r>
                    </a:p>
                    <a:p>
                      <a:r>
                        <a:rPr lang="en-US" sz="1100" i="1" dirty="0" smtClean="0"/>
                        <a:t>informational, and opinion texts.</a:t>
                      </a:r>
                    </a:p>
                  </a:txBody>
                  <a:tcP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en-US" sz="1800" b="0" i="0" u="none" strike="noStrike" kern="1200" baseline="0" dirty="0" smtClean="0">
                          <a:solidFill>
                            <a:schemeClr val="tx1"/>
                          </a:solidFill>
                          <a:latin typeface="+mn-lt"/>
                          <a:ea typeface="+mn-ea"/>
                          <a:cs typeface="+mn-cs"/>
                        </a:rPr>
                        <a:t>L-1, L-2, L-3b</a:t>
                      </a:r>
                      <a:endParaRPr lang="en-US" sz="14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1</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Selected  Response</a:t>
                      </a:r>
                    </a:p>
                  </a:txBody>
                  <a:tcPr/>
                </a:tc>
              </a:tr>
              <a:tr h="370840">
                <a:tc>
                  <a:txBody>
                    <a:bodyPr/>
                    <a:lstStyle/>
                    <a:p>
                      <a:r>
                        <a:rPr lang="en-US" sz="1400" dirty="0" smtClean="0"/>
                        <a:t>Task</a:t>
                      </a:r>
                      <a:endParaRPr lang="en-US" sz="1400" dirty="0"/>
                    </a:p>
                  </a:txBody>
                  <a:tcPr/>
                </a:tc>
                <a:tc gridSpan="3">
                  <a:txBody>
                    <a:bodyPr/>
                    <a:lstStyle/>
                    <a:p>
                      <a:r>
                        <a:rPr lang="en-US" sz="1100" b="0" i="0" u="none" strike="noStrike" kern="1200" baseline="0" dirty="0" smtClean="0">
                          <a:solidFill>
                            <a:schemeClr val="tx1"/>
                          </a:solidFill>
                          <a:latin typeface="+mn-lt"/>
                          <a:ea typeface="+mn-ea"/>
                          <a:cs typeface="+mn-cs"/>
                        </a:rPr>
                        <a:t>To complete this task, students must be able to recognize the conventions of standard English punctuation, i.e. the use of the comma in a series.</a:t>
                      </a:r>
                      <a:endParaRPr lang="en-US" sz="11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100" b="0" i="0" u="none" strike="noStrike" kern="1200" baseline="0" dirty="0" smtClean="0">
                          <a:solidFill>
                            <a:schemeClr val="tx1"/>
                          </a:solidFill>
                          <a:latin typeface="+mn-lt"/>
                          <a:ea typeface="+mn-ea"/>
                          <a:cs typeface="+mn-cs"/>
                        </a:rPr>
                        <a:t>This task has the stimulus of the task prior:  </a:t>
                      </a:r>
                      <a:r>
                        <a:rPr lang="en-US" sz="1100" b="1" i="0" u="sng" strike="noStrike" kern="1200" baseline="0" dirty="0" smtClean="0">
                          <a:solidFill>
                            <a:schemeClr val="tx1"/>
                          </a:solidFill>
                          <a:latin typeface="+mn-lt"/>
                          <a:ea typeface="+mn-ea"/>
                          <a:cs typeface="+mn-cs"/>
                        </a:rPr>
                        <a:t>Election of the President</a:t>
                      </a:r>
                    </a:p>
                    <a:p>
                      <a:endParaRPr lang="en-US" sz="1100" b="1" i="0" u="sng" strike="noStrike" kern="1200" baseline="0" dirty="0" smtClean="0">
                        <a:solidFill>
                          <a:schemeClr val="tx1"/>
                        </a:solidFill>
                        <a:latin typeface="+mn-lt"/>
                        <a:ea typeface="+mn-ea"/>
                        <a:cs typeface="+mn-cs"/>
                      </a:endParaRPr>
                    </a:p>
                    <a:p>
                      <a:r>
                        <a:rPr lang="en-US" sz="1100" b="0" i="1" u="sng" strike="noStrike" kern="1200" baseline="0" dirty="0" smtClean="0">
                          <a:solidFill>
                            <a:schemeClr val="tx1"/>
                          </a:solidFill>
                          <a:latin typeface="+mn-lt"/>
                          <a:ea typeface="+mn-ea"/>
                          <a:cs typeface="+mn-cs"/>
                        </a:rPr>
                        <a:t>Item Stem:</a:t>
                      </a:r>
                    </a:p>
                    <a:p>
                      <a:r>
                        <a:rPr lang="en-US" sz="1100" b="0" i="1" u="none" strike="noStrike" kern="1200" baseline="0" dirty="0" smtClean="0">
                          <a:solidFill>
                            <a:schemeClr val="tx1"/>
                          </a:solidFill>
                          <a:latin typeface="+mn-lt"/>
                          <a:ea typeface="+mn-ea"/>
                          <a:cs typeface="+mn-cs"/>
                        </a:rPr>
                        <a:t>The author of “Election of the President” wants to add to the first paragraph a sentence that identifies the four stages of a presidential election.</a:t>
                      </a:r>
                    </a:p>
                    <a:p>
                      <a:endParaRPr lang="en-US" sz="1100" b="0" i="1" u="none" strike="noStrike" kern="1200" baseline="0" dirty="0" smtClean="0">
                        <a:solidFill>
                          <a:schemeClr val="tx1"/>
                        </a:solidFill>
                        <a:latin typeface="+mn-lt"/>
                        <a:ea typeface="+mn-ea"/>
                        <a:cs typeface="+mn-cs"/>
                      </a:endParaRPr>
                    </a:p>
                    <a:p>
                      <a:r>
                        <a:rPr lang="en-US" sz="1100" b="0" i="1" u="sng" strike="noStrike" kern="1200" baseline="0" dirty="0" smtClean="0">
                          <a:solidFill>
                            <a:schemeClr val="tx1"/>
                          </a:solidFill>
                          <a:latin typeface="+mn-lt"/>
                          <a:ea typeface="+mn-ea"/>
                          <a:cs typeface="+mn-cs"/>
                        </a:rPr>
                        <a:t>Read this sentence</a:t>
                      </a:r>
                      <a:r>
                        <a:rPr lang="en-US" sz="1100" b="0" i="1" u="none" strike="noStrike" kern="1200" baseline="0" dirty="0" smtClean="0">
                          <a:solidFill>
                            <a:schemeClr val="tx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100" b="0" i="1" u="none" strike="noStrike" kern="1200" baseline="0" dirty="0" smtClean="0">
                          <a:solidFill>
                            <a:schemeClr val="tx1"/>
                          </a:solidFill>
                          <a:latin typeface="+mn-lt"/>
                          <a:ea typeface="+mn-ea"/>
                          <a:cs typeface="+mn-cs"/>
                        </a:rPr>
                        <a:t>The election of the president covers four stages: </a:t>
                      </a:r>
                      <a:r>
                        <a:rPr lang="en-US" sz="1100" b="1" i="1" u="sng" strike="noStrike" kern="1200" baseline="0" dirty="0" smtClean="0">
                          <a:solidFill>
                            <a:schemeClr val="tx1"/>
                          </a:solidFill>
                          <a:latin typeface="+mn-lt"/>
                          <a:ea typeface="+mn-ea"/>
                          <a:cs typeface="+mn-cs"/>
                        </a:rPr>
                        <a:t>primaries and caucuses a national convention a general election and Electoral College voting</a:t>
                      </a:r>
                      <a:r>
                        <a:rPr lang="en-US" sz="1100" b="1" i="1" u="none" strike="noStrike" kern="1200" baseline="0" dirty="0" smtClean="0">
                          <a:solidFill>
                            <a:schemeClr val="tx1"/>
                          </a:solidFill>
                          <a:latin typeface="+mn-lt"/>
                          <a:ea typeface="+mn-ea"/>
                          <a:cs typeface="+mn-cs"/>
                        </a:rPr>
                        <a:t>.</a:t>
                      </a:r>
                    </a:p>
                    <a:p>
                      <a:endParaRPr lang="en-US" sz="1100" b="1" i="1" u="sng" strike="noStrike" kern="1200" baseline="0" dirty="0" smtClean="0">
                        <a:solidFill>
                          <a:schemeClr val="tx1"/>
                        </a:solidFill>
                        <a:latin typeface="+mn-lt"/>
                        <a:ea typeface="+mn-ea"/>
                        <a:cs typeface="+mn-cs"/>
                      </a:endParaRPr>
                    </a:p>
                    <a:p>
                      <a:r>
                        <a:rPr lang="en-US" sz="1100" b="0" i="0" u="none" strike="noStrike" kern="1200" baseline="0" dirty="0" smtClean="0">
                          <a:solidFill>
                            <a:schemeClr val="tx1"/>
                          </a:solidFill>
                          <a:latin typeface="+mn-lt"/>
                          <a:ea typeface="+mn-ea"/>
                          <a:cs typeface="+mn-cs"/>
                        </a:rPr>
                        <a:t>What is the correct position of commas in the underlined section of the sentence?</a:t>
                      </a:r>
                    </a:p>
                    <a:p>
                      <a:r>
                        <a:rPr lang="en-US" sz="1800" b="0" i="1" u="none" strike="noStrike" kern="1200" baseline="0" dirty="0" smtClean="0">
                          <a:solidFill>
                            <a:schemeClr val="tx1"/>
                          </a:solidFill>
                          <a:latin typeface="+mn-lt"/>
                          <a:ea typeface="+mn-ea"/>
                          <a:cs typeface="+mn-cs"/>
                        </a:rPr>
                        <a:t> </a:t>
                      </a:r>
                      <a:r>
                        <a:rPr lang="en-US" sz="1100" b="1" i="1" u="sng" strike="noStrike" kern="1200" baseline="0" dirty="0" smtClean="0">
                          <a:solidFill>
                            <a:schemeClr val="tx1"/>
                          </a:solidFill>
                          <a:latin typeface="+mn-lt"/>
                          <a:ea typeface="+mn-ea"/>
                          <a:cs typeface="+mn-cs"/>
                        </a:rPr>
                        <a:t>Options:</a:t>
                      </a:r>
                    </a:p>
                    <a:p>
                      <a:r>
                        <a:rPr lang="en-US" sz="1100" b="0" i="0" u="none" strike="noStrike" kern="1200" baseline="0" dirty="0" smtClean="0">
                          <a:solidFill>
                            <a:schemeClr val="tx1"/>
                          </a:solidFill>
                          <a:latin typeface="+mn-lt"/>
                          <a:ea typeface="+mn-ea"/>
                          <a:cs typeface="+mn-cs"/>
                        </a:rPr>
                        <a:t>A. primaries, and caucuses a national convention a general election, and Electoral College voting.</a:t>
                      </a:r>
                    </a:p>
                    <a:p>
                      <a:r>
                        <a:rPr lang="en-US" sz="1100" b="0" i="0" u="none" strike="noStrike" kern="1200" baseline="0" dirty="0" smtClean="0">
                          <a:solidFill>
                            <a:schemeClr val="tx1"/>
                          </a:solidFill>
                          <a:latin typeface="+mn-lt"/>
                          <a:ea typeface="+mn-ea"/>
                          <a:cs typeface="+mn-cs"/>
                        </a:rPr>
                        <a:t>B. primaries and caucuses, a national convention, a general election, and Electoral College voting.</a:t>
                      </a:r>
                    </a:p>
                    <a:p>
                      <a:r>
                        <a:rPr lang="en-US" sz="1100" b="0" i="0" u="none" strike="noStrike" kern="1200" baseline="0" dirty="0" smtClean="0">
                          <a:solidFill>
                            <a:schemeClr val="tx1"/>
                          </a:solidFill>
                          <a:latin typeface="+mn-lt"/>
                          <a:ea typeface="+mn-ea"/>
                          <a:cs typeface="+mn-cs"/>
                        </a:rPr>
                        <a:t>C. primaries and caucuses a national, convention a general, election and Electoral, College voting.</a:t>
                      </a:r>
                    </a:p>
                    <a:p>
                      <a:r>
                        <a:rPr lang="en-US" sz="1100" b="0" i="0" u="none" strike="noStrike" kern="1200" baseline="0" dirty="0" smtClean="0">
                          <a:solidFill>
                            <a:schemeClr val="tx1"/>
                          </a:solidFill>
                          <a:latin typeface="+mn-lt"/>
                          <a:ea typeface="+mn-ea"/>
                          <a:cs typeface="+mn-cs"/>
                        </a:rPr>
                        <a:t>D. primaries and, caucuses a national convention a general election and, Electoral College voting.</a:t>
                      </a:r>
                    </a:p>
                    <a:p>
                      <a:endParaRPr lang="en-US" sz="1100" dirty="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75108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947953248"/>
              </p:ext>
            </p:extLst>
          </p:nvPr>
        </p:nvGraphicFramePr>
        <p:xfrm>
          <a:off x="304801" y="228600"/>
          <a:ext cx="8458200" cy="6609080"/>
        </p:xfrm>
        <a:graphic>
          <a:graphicData uri="http://schemas.openxmlformats.org/drawingml/2006/table">
            <a:tbl>
              <a:tblPr firstRow="1" bandRow="1">
                <a:tableStyleId>{5940675A-B579-460E-94D1-54222C63F5DA}</a:tableStyleId>
              </a:tblPr>
              <a:tblGrid>
                <a:gridCol w="951548"/>
                <a:gridCol w="528638"/>
                <a:gridCol w="1057275"/>
                <a:gridCol w="5920739"/>
              </a:tblGrid>
              <a:tr h="370840">
                <a:tc gridSpan="4">
                  <a:txBody>
                    <a:bodyPr/>
                    <a:lstStyle/>
                    <a:p>
                      <a:r>
                        <a:rPr lang="en-US" sz="1800" dirty="0" smtClean="0"/>
                        <a:t>Target </a:t>
                      </a:r>
                      <a:r>
                        <a:rPr lang="en-US" sz="1800" dirty="0" smtClean="0"/>
                        <a:t>6b  </a:t>
                      </a:r>
                      <a:r>
                        <a:rPr lang="en-US" sz="1600" b="1" i="0" dirty="0" smtClean="0"/>
                        <a:t>Revise a Text</a:t>
                      </a:r>
                    </a:p>
                    <a:p>
                      <a:r>
                        <a:rPr lang="en-US" sz="1600" b="1" i="0" u="sng" dirty="0" smtClean="0"/>
                        <a:t>Write </a:t>
                      </a:r>
                      <a:r>
                        <a:rPr lang="en-US" sz="1600" b="1" i="0" u="sng" dirty="0" smtClean="0"/>
                        <a:t>and Revise</a:t>
                      </a:r>
                      <a:r>
                        <a:rPr lang="en-US" sz="1600" b="1" i="0" u="sng" baseline="0" dirty="0" smtClean="0"/>
                        <a:t> Brief Opinion Texts</a:t>
                      </a:r>
                      <a:r>
                        <a:rPr lang="en-US" sz="1600" b="1" i="0" baseline="0" dirty="0" smtClean="0"/>
                        <a:t>:</a:t>
                      </a:r>
                    </a:p>
                    <a:p>
                      <a:r>
                        <a:rPr lang="en-US" sz="1000" b="0" i="0" u="none" strike="noStrike" kern="1200" baseline="0" dirty="0" smtClean="0">
                          <a:solidFill>
                            <a:schemeClr val="tx1"/>
                          </a:solidFill>
                          <a:latin typeface="+mn-lt"/>
                          <a:ea typeface="+mn-ea"/>
                          <a:cs typeface="+mn-cs"/>
                        </a:rPr>
                        <a:t>Write or revise one or more paragraphs demonstrating ability to state opinions about topics or</a:t>
                      </a:r>
                    </a:p>
                    <a:p>
                      <a:r>
                        <a:rPr lang="en-US" sz="1000" b="0" i="0" u="none" strike="noStrike" kern="1200" baseline="0" dirty="0" smtClean="0">
                          <a:solidFill>
                            <a:schemeClr val="tx1"/>
                          </a:solidFill>
                          <a:latin typeface="+mn-lt"/>
                          <a:ea typeface="+mn-ea"/>
                          <a:cs typeface="+mn-cs"/>
                        </a:rPr>
                        <a:t>sources: set a context, organize ideas, develop supporting evidence/reasons and elaboration, or develop a conclusion appropriate to purpose and audience.</a:t>
                      </a:r>
                      <a:endParaRPr lang="en-US" sz="1100" i="1" dirty="0" smtClean="0"/>
                    </a:p>
                  </a:txBody>
                  <a:tcP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pl-PL" sz="1400" b="1" i="0" u="none" strike="noStrike" kern="1200" baseline="0" dirty="0" smtClean="0">
                          <a:solidFill>
                            <a:schemeClr val="tx1"/>
                          </a:solidFill>
                          <a:latin typeface="+mn-lt"/>
                          <a:ea typeface="+mn-ea"/>
                          <a:cs typeface="+mn-cs"/>
                        </a:rPr>
                        <a:t>W-1a, W-1b, W1-c, W-1d, W-8 and/or W-9</a:t>
                      </a:r>
                      <a:endParaRPr lang="pl-PL" sz="14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2</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Selected Response</a:t>
                      </a:r>
                    </a:p>
                  </a:txBody>
                  <a:tcPr/>
                </a:tc>
              </a:tr>
              <a:tr h="370840">
                <a:tc>
                  <a:txBody>
                    <a:bodyPr/>
                    <a:lstStyle/>
                    <a:p>
                      <a:r>
                        <a:rPr lang="en-US" sz="1400" dirty="0" smtClean="0"/>
                        <a:t>Task</a:t>
                      </a:r>
                      <a:endParaRPr lang="en-US" sz="1400" dirty="0"/>
                    </a:p>
                  </a:txBody>
                  <a:tcPr/>
                </a:tc>
                <a:tc gridSpan="3">
                  <a:txBody>
                    <a:bodyPr/>
                    <a:lstStyle/>
                    <a:p>
                      <a:r>
                        <a:rPr lang="en-US" sz="1100" b="0" i="0" u="none" strike="noStrike" kern="1200" baseline="0" dirty="0" smtClean="0">
                          <a:solidFill>
                            <a:schemeClr val="tx1"/>
                          </a:solidFill>
                          <a:latin typeface="+mn-lt"/>
                          <a:ea typeface="+mn-ea"/>
                          <a:cs typeface="+mn-cs"/>
                        </a:rPr>
                        <a:t>In order to show effective writing and revision, a student must be able to recognize a short concluding paragraph that is appropriate for a specific purpose and audience.</a:t>
                      </a:r>
                      <a:endParaRPr lang="en-US" sz="11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000" b="1" i="0" u="none" strike="noStrike" kern="1200" baseline="0" dirty="0" smtClean="0">
                          <a:solidFill>
                            <a:schemeClr val="tx1"/>
                          </a:solidFill>
                          <a:latin typeface="+mn-lt"/>
                          <a:ea typeface="+mn-ea"/>
                          <a:cs typeface="+mn-cs"/>
                        </a:rPr>
                        <a:t>Animals on the Move</a:t>
                      </a:r>
                    </a:p>
                    <a:p>
                      <a:r>
                        <a:rPr lang="en-US" sz="1000" b="0" i="0" u="none" strike="noStrike" kern="1200" baseline="0" dirty="0" smtClean="0">
                          <a:solidFill>
                            <a:schemeClr val="tx1"/>
                          </a:solidFill>
                          <a:latin typeface="+mn-lt"/>
                          <a:ea typeface="+mn-ea"/>
                          <a:cs typeface="+mn-cs"/>
                        </a:rPr>
                        <a:t>A flock of geese flies gracefully overhead. You wish you could see the world as they see it. You wish you could fly and be as</a:t>
                      </a:r>
                    </a:p>
                    <a:p>
                      <a:r>
                        <a:rPr lang="en-US" sz="1000" b="0" i="0" u="none" strike="noStrike" kern="1200" baseline="0" dirty="0" smtClean="0">
                          <a:solidFill>
                            <a:schemeClr val="tx1"/>
                          </a:solidFill>
                          <a:latin typeface="+mn-lt"/>
                          <a:ea typeface="+mn-ea"/>
                          <a:cs typeface="+mn-cs"/>
                        </a:rPr>
                        <a:t>free as they are. You wonder where they are going in such a hurry! Well, don't envy them too much, because they may be on </a:t>
                      </a:r>
                      <a:r>
                        <a:rPr lang="en-US" sz="1000" b="0" i="0" u="none" strike="noStrike" kern="1200" baseline="0" dirty="0" err="1" smtClean="0">
                          <a:solidFill>
                            <a:schemeClr val="tx1"/>
                          </a:solidFill>
                          <a:latin typeface="+mn-lt"/>
                          <a:ea typeface="+mn-ea"/>
                          <a:cs typeface="+mn-cs"/>
                        </a:rPr>
                        <a:t>avery</a:t>
                      </a:r>
                      <a:r>
                        <a:rPr lang="en-US" sz="1000" b="0" i="0" u="none" strike="noStrike" kern="1200" baseline="0" dirty="0" smtClean="0">
                          <a:solidFill>
                            <a:schemeClr val="tx1"/>
                          </a:solidFill>
                          <a:latin typeface="+mn-lt"/>
                          <a:ea typeface="+mn-ea"/>
                          <a:cs typeface="+mn-cs"/>
                        </a:rPr>
                        <a:t> long, tiring journey. Many geese and other birds migrate thousands of miles every year. Some travel over 7,000 miles one way! Some may travel up to 1000 miles without even a rest stop, crossing the Gulf of Mexico or the Sahara Desert. These birds must follow their food supply and they must return to certain locations to breed.</a:t>
                      </a:r>
                    </a:p>
                    <a:p>
                      <a:endParaRPr lang="en-US" sz="1000" b="0" i="0" u="none" strike="noStrike" kern="1200" baseline="0" dirty="0" smtClean="0">
                        <a:solidFill>
                          <a:schemeClr val="tx1"/>
                        </a:solidFill>
                        <a:latin typeface="+mn-lt"/>
                        <a:ea typeface="+mn-ea"/>
                        <a:cs typeface="+mn-cs"/>
                      </a:endParaRPr>
                    </a:p>
                    <a:p>
                      <a:r>
                        <a:rPr lang="en-US" sz="1000" b="1" i="0" u="none" strike="noStrike" kern="1200" baseline="0" dirty="0" smtClean="0">
                          <a:solidFill>
                            <a:schemeClr val="tx1"/>
                          </a:solidFill>
                          <a:latin typeface="+mn-lt"/>
                          <a:ea typeface="+mn-ea"/>
                          <a:cs typeface="+mn-cs"/>
                        </a:rPr>
                        <a:t>They migrate to survive!</a:t>
                      </a:r>
                    </a:p>
                    <a:p>
                      <a:r>
                        <a:rPr lang="en-US" sz="1000" b="0" i="0" u="none" strike="noStrike" kern="1200" baseline="0" dirty="0" smtClean="0">
                          <a:solidFill>
                            <a:schemeClr val="tx1"/>
                          </a:solidFill>
                          <a:latin typeface="+mn-lt"/>
                          <a:ea typeface="+mn-ea"/>
                          <a:cs typeface="+mn-cs"/>
                        </a:rPr>
                        <a:t>Besides birds, some other long-distance travelers are fish, sea turtles, bears, caribou, whales, and porpoises. Some of these kinds of animals are shrinking in population. Some are in danger of disappearing forever. Scientists want to know what is happening to them and why. As part of the answer, they want to know where the animals go, how they get there, and how</a:t>
                      </a:r>
                    </a:p>
                    <a:p>
                      <a:r>
                        <a:rPr lang="en-US" sz="1000" b="0" i="0" u="none" strike="noStrike" kern="1200" baseline="0" dirty="0" smtClean="0">
                          <a:solidFill>
                            <a:schemeClr val="tx1"/>
                          </a:solidFill>
                          <a:latin typeface="+mn-lt"/>
                          <a:ea typeface="+mn-ea"/>
                          <a:cs typeface="+mn-cs"/>
                        </a:rPr>
                        <a:t>long they stay.</a:t>
                      </a:r>
                    </a:p>
                    <a:p>
                      <a:endParaRPr lang="en-US" sz="1000" b="0" i="0" u="none" strike="noStrike" kern="1200" baseline="0" dirty="0" smtClean="0">
                        <a:solidFill>
                          <a:schemeClr val="tx1"/>
                        </a:solidFill>
                        <a:latin typeface="+mn-lt"/>
                        <a:ea typeface="+mn-ea"/>
                        <a:cs typeface="+mn-cs"/>
                      </a:endParaRPr>
                    </a:p>
                    <a:p>
                      <a:r>
                        <a:rPr lang="en-US" sz="1000" b="0" i="0" u="none" strike="noStrike" kern="1200" baseline="0" dirty="0" smtClean="0">
                          <a:solidFill>
                            <a:schemeClr val="tx1"/>
                          </a:solidFill>
                          <a:latin typeface="+mn-lt"/>
                          <a:ea typeface="+mn-ea"/>
                          <a:cs typeface="+mn-cs"/>
                        </a:rPr>
                        <a:t>A good way to learn about animals is to track them from space. Scientists pick individual animals and fit them with lightweight,</a:t>
                      </a:r>
                    </a:p>
                    <a:p>
                      <a:r>
                        <a:rPr lang="en-US" sz="1000" b="0" i="0" u="none" strike="noStrike" kern="1200" baseline="0" dirty="0" smtClean="0">
                          <a:solidFill>
                            <a:schemeClr val="tx1"/>
                          </a:solidFill>
                          <a:latin typeface="+mn-lt"/>
                          <a:ea typeface="+mn-ea"/>
                          <a:cs typeface="+mn-cs"/>
                        </a:rPr>
                        <a:t>comfortable radio transmitters. Signals from the transmitters are received by special instruments on certain satellites as they pass overhead. These satellites are operated by the National Oceanic and Atmospheric Administration (NOAA). The polar orbits of the satellites let them see nearly every part of Earth as it rotates below and receive signals from thousands of migrating animals.</a:t>
                      </a:r>
                    </a:p>
                    <a:p>
                      <a:endParaRPr lang="en-US" sz="1000" b="0" i="0" u="none" strike="noStrike" kern="1200" baseline="0" dirty="0" smtClean="0">
                        <a:solidFill>
                          <a:schemeClr val="tx1"/>
                        </a:solidFill>
                        <a:latin typeface="+mn-lt"/>
                        <a:ea typeface="+mn-ea"/>
                        <a:cs typeface="+mn-cs"/>
                      </a:endParaRPr>
                    </a:p>
                    <a:p>
                      <a:r>
                        <a:rPr lang="en-US" sz="1000" b="0" i="0" u="none" strike="noStrike" kern="1200" baseline="0" dirty="0" smtClean="0">
                          <a:solidFill>
                            <a:schemeClr val="tx1"/>
                          </a:solidFill>
                          <a:latin typeface="+mn-lt"/>
                          <a:ea typeface="+mn-ea"/>
                          <a:cs typeface="+mn-cs"/>
                        </a:rPr>
                        <a:t>After the satellite gets the signal from the animal's transmitter, it relays the information to a ground station. The ground station</a:t>
                      </a:r>
                    </a:p>
                    <a:p>
                      <a:r>
                        <a:rPr lang="en-US" sz="1000" b="0" i="0" u="none" strike="noStrike" kern="1200" baseline="0" dirty="0" smtClean="0">
                          <a:solidFill>
                            <a:schemeClr val="tx1"/>
                          </a:solidFill>
                          <a:latin typeface="+mn-lt"/>
                          <a:ea typeface="+mn-ea"/>
                          <a:cs typeface="+mn-cs"/>
                        </a:rPr>
                        <a:t>then sends the information to NASA's Goddard Space Flight Center in Maryland. Goddard then sends the information about</a:t>
                      </a:r>
                    </a:p>
                    <a:p>
                      <a:r>
                        <a:rPr lang="en-US" sz="1000" b="0" i="0" u="none" strike="noStrike" kern="1200" baseline="0" dirty="0" smtClean="0">
                          <a:solidFill>
                            <a:schemeClr val="tx1"/>
                          </a:solidFill>
                          <a:latin typeface="+mn-lt"/>
                          <a:ea typeface="+mn-ea"/>
                          <a:cs typeface="+mn-cs"/>
                        </a:rPr>
                        <a:t>the animal to the scientists, wherever they may be. Tracking migrating animals using satellites may help us figure</a:t>
                      </a:r>
                    </a:p>
                    <a:p>
                      <a:r>
                        <a:rPr lang="en-US" sz="1000" b="0" i="0" u="none" strike="noStrike" kern="1200" baseline="0" dirty="0" smtClean="0">
                          <a:solidFill>
                            <a:schemeClr val="tx1"/>
                          </a:solidFill>
                          <a:latin typeface="+mn-lt"/>
                          <a:ea typeface="+mn-ea"/>
                          <a:cs typeface="+mn-cs"/>
                        </a:rPr>
                        <a:t>out how to make their journeys as safe as possible and help them survive.</a:t>
                      </a:r>
                      <a:r>
                        <a:rPr lang="en-US" sz="1000" b="0" i="1" u="none" strike="noStrike" kern="1200" baseline="0" dirty="0" smtClean="0">
                          <a:solidFill>
                            <a:schemeClr val="tx1"/>
                          </a:solidFill>
                          <a:latin typeface="+mn-lt"/>
                          <a:ea typeface="+mn-ea"/>
                          <a:cs typeface="+mn-cs"/>
                        </a:rPr>
                        <a:t> </a:t>
                      </a:r>
                    </a:p>
                    <a:p>
                      <a:r>
                        <a:rPr lang="en-US" sz="1000" b="0" i="1" u="sng" strike="noStrike" kern="1200" baseline="0" dirty="0" smtClean="0">
                          <a:solidFill>
                            <a:schemeClr val="tx1"/>
                          </a:solidFill>
                          <a:latin typeface="+mn-lt"/>
                          <a:ea typeface="+mn-ea"/>
                          <a:cs typeface="+mn-cs"/>
                        </a:rPr>
                        <a:t>Item Stem</a:t>
                      </a:r>
                    </a:p>
                    <a:p>
                      <a:r>
                        <a:rPr lang="en-US" sz="1000" b="0" i="0" u="none" strike="noStrike" kern="1200" baseline="0" dirty="0" smtClean="0">
                          <a:solidFill>
                            <a:schemeClr val="tx1"/>
                          </a:solidFill>
                          <a:latin typeface="+mn-lt"/>
                          <a:ea typeface="+mn-ea"/>
                          <a:cs typeface="+mn-cs"/>
                        </a:rPr>
                        <a:t>Which of the following statement is an appropriate addition to the final paragraph of “Animals on the Move”?</a:t>
                      </a:r>
                    </a:p>
                    <a:p>
                      <a:r>
                        <a:rPr lang="en-US" sz="1000" b="0" i="1" u="none" strike="noStrike" kern="1200" baseline="0" dirty="0" smtClean="0">
                          <a:solidFill>
                            <a:schemeClr val="tx1"/>
                          </a:solidFill>
                          <a:latin typeface="+mn-lt"/>
                          <a:ea typeface="+mn-ea"/>
                          <a:cs typeface="+mn-cs"/>
                        </a:rPr>
                        <a:t>Options:</a:t>
                      </a:r>
                    </a:p>
                    <a:p>
                      <a:r>
                        <a:rPr lang="en-US" sz="1000" b="0" i="0" u="none" strike="noStrike" kern="1200" baseline="0" dirty="0" smtClean="0">
                          <a:solidFill>
                            <a:schemeClr val="tx1"/>
                          </a:solidFill>
                          <a:latin typeface="+mn-lt"/>
                          <a:ea typeface="+mn-ea"/>
                          <a:cs typeface="+mn-cs"/>
                        </a:rPr>
                        <a:t>A. Satellite technology has many benefits for migrating animals.</a:t>
                      </a:r>
                    </a:p>
                    <a:p>
                      <a:r>
                        <a:rPr lang="en-US" sz="1000" b="0" i="0" u="none" strike="noStrike" kern="1200" baseline="0" dirty="0" smtClean="0">
                          <a:solidFill>
                            <a:schemeClr val="tx1"/>
                          </a:solidFill>
                          <a:latin typeface="+mn-lt"/>
                          <a:ea typeface="+mn-ea"/>
                          <a:cs typeface="+mn-cs"/>
                        </a:rPr>
                        <a:t>B. Scientists can learn a great deal about animals from migration patterns.</a:t>
                      </a:r>
                    </a:p>
                    <a:p>
                      <a:r>
                        <a:rPr lang="en-US" sz="1000" b="0" i="0" u="none" strike="noStrike" kern="1200" baseline="0" dirty="0" smtClean="0">
                          <a:solidFill>
                            <a:schemeClr val="tx1"/>
                          </a:solidFill>
                          <a:latin typeface="+mn-lt"/>
                          <a:ea typeface="+mn-ea"/>
                          <a:cs typeface="+mn-cs"/>
                        </a:rPr>
                        <a:t>C. Information about safe migration routes is important for animal survival.</a:t>
                      </a:r>
                    </a:p>
                    <a:p>
                      <a:r>
                        <a:rPr lang="en-US" sz="1000" b="0" i="0" u="none" strike="noStrike" kern="1200" baseline="0" dirty="0" smtClean="0">
                          <a:solidFill>
                            <a:schemeClr val="tx1"/>
                          </a:solidFill>
                          <a:latin typeface="+mn-lt"/>
                          <a:ea typeface="+mn-ea"/>
                          <a:cs typeface="+mn-cs"/>
                        </a:rPr>
                        <a:t>D. Animals can be studied in great detail using radio transmitters and satellites.</a:t>
                      </a:r>
                    </a:p>
                    <a:p>
                      <a:endParaRPr lang="en-US" sz="1100" dirty="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463902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518906304"/>
              </p:ext>
            </p:extLst>
          </p:nvPr>
        </p:nvGraphicFramePr>
        <p:xfrm>
          <a:off x="457199" y="228600"/>
          <a:ext cx="8305801" cy="6228080"/>
        </p:xfrm>
        <a:graphic>
          <a:graphicData uri="http://schemas.openxmlformats.org/drawingml/2006/table">
            <a:tbl>
              <a:tblPr firstRow="1" bandRow="1">
                <a:tableStyleId>{5940675A-B579-460E-94D1-54222C63F5DA}</a:tableStyleId>
              </a:tblPr>
              <a:tblGrid>
                <a:gridCol w="934403"/>
                <a:gridCol w="519113"/>
                <a:gridCol w="1038225"/>
                <a:gridCol w="5814060"/>
              </a:tblGrid>
              <a:tr h="370840">
                <a:tc gridSpan="4">
                  <a:txBody>
                    <a:bodyPr/>
                    <a:lstStyle/>
                    <a:p>
                      <a:r>
                        <a:rPr lang="en-US" sz="1400" b="1" i="0" u="none" strike="noStrike" kern="1200" baseline="0" dirty="0" smtClean="0">
                          <a:solidFill>
                            <a:schemeClr val="tx1"/>
                          </a:solidFill>
                          <a:latin typeface="+mn-lt"/>
                          <a:ea typeface="+mn-ea"/>
                          <a:cs typeface="+mn-cs"/>
                        </a:rPr>
                        <a:t>Target 8: </a:t>
                      </a:r>
                      <a:r>
                        <a:rPr lang="en-US" sz="1400" b="1" i="0" u="none" strike="noStrike" kern="1200" baseline="0" dirty="0" smtClean="0">
                          <a:solidFill>
                            <a:schemeClr val="tx1"/>
                          </a:solidFill>
                          <a:effectLst>
                            <a:outerShdw blurRad="38100" dist="38100" dir="2700000" algn="tl">
                              <a:srgbClr val="000000">
                                <a:alpha val="43137"/>
                              </a:srgbClr>
                            </a:outerShdw>
                          </a:effectLst>
                          <a:latin typeface="+mn-lt"/>
                          <a:ea typeface="+mn-ea"/>
                          <a:cs typeface="+mn-cs"/>
                        </a:rPr>
                        <a:t>LANGUAGE &amp; VOCABULARY USE</a:t>
                      </a:r>
                      <a:r>
                        <a:rPr lang="en-US" sz="1400" b="1" i="0" u="none" strike="noStrike" kern="1200" baseline="0" dirty="0" smtClean="0">
                          <a:solidFill>
                            <a:schemeClr val="tx1"/>
                          </a:solidFill>
                          <a:latin typeface="+mn-lt"/>
                          <a:ea typeface="+mn-ea"/>
                          <a:cs typeface="+mn-cs"/>
                        </a:rPr>
                        <a:t>:</a:t>
                      </a:r>
                      <a:r>
                        <a:rPr lang="en-US" sz="1800" b="1" i="0" u="none" strike="noStrike" kern="1200" baseline="0" dirty="0" smtClean="0">
                          <a:solidFill>
                            <a:schemeClr val="tx1"/>
                          </a:solidFill>
                          <a:latin typeface="+mn-lt"/>
                          <a:ea typeface="+mn-ea"/>
                          <a:cs typeface="+mn-cs"/>
                        </a:rPr>
                        <a:t> </a:t>
                      </a:r>
                    </a:p>
                    <a:p>
                      <a:r>
                        <a:rPr lang="en-US" sz="1100" b="0" i="0" u="none" strike="noStrike" kern="1200" baseline="0" dirty="0" smtClean="0">
                          <a:solidFill>
                            <a:schemeClr val="tx1"/>
                          </a:solidFill>
                          <a:latin typeface="+mn-lt"/>
                          <a:ea typeface="+mn-ea"/>
                          <a:cs typeface="+mn-cs"/>
                        </a:rPr>
                        <a:t>Strategically use language and vocabulary (including academic or domain-specific</a:t>
                      </a:r>
                    </a:p>
                    <a:p>
                      <a:r>
                        <a:rPr lang="en-US" sz="1100" b="0" i="0" u="none" strike="noStrike" kern="1200" baseline="0" dirty="0" smtClean="0">
                          <a:solidFill>
                            <a:schemeClr val="tx1"/>
                          </a:solidFill>
                          <a:latin typeface="+mn-lt"/>
                          <a:ea typeface="+mn-ea"/>
                          <a:cs typeface="+mn-cs"/>
                        </a:rPr>
                        <a:t>vocabulary) appropriate to the purpose and audience when revising or composing texts</a:t>
                      </a:r>
                      <a:endParaRPr lang="en-US" sz="1100" i="1" dirty="0" smtClean="0"/>
                    </a:p>
                  </a:txBody>
                  <a:tcP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en-US" sz="1800" b="1" i="0" u="none" strike="noStrike" kern="1200" baseline="0" dirty="0" smtClean="0">
                          <a:solidFill>
                            <a:schemeClr val="tx1"/>
                          </a:solidFill>
                          <a:latin typeface="+mn-lt"/>
                          <a:ea typeface="+mn-ea"/>
                          <a:cs typeface="+mn-cs"/>
                        </a:rPr>
                        <a:t>W-2d, W-3d, L-3a, L-6</a:t>
                      </a:r>
                      <a:endParaRPr lang="en-US" sz="14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1</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Selected  Response</a:t>
                      </a:r>
                    </a:p>
                  </a:txBody>
                  <a:tcPr/>
                </a:tc>
              </a:tr>
              <a:tr h="370840">
                <a:tc>
                  <a:txBody>
                    <a:bodyPr/>
                    <a:lstStyle/>
                    <a:p>
                      <a:r>
                        <a:rPr lang="en-US" sz="1400" dirty="0" smtClean="0"/>
                        <a:t>Task</a:t>
                      </a:r>
                      <a:endParaRPr lang="en-US" sz="1400" dirty="0"/>
                    </a:p>
                  </a:txBody>
                  <a:tcPr/>
                </a:tc>
                <a:tc gridSpan="3">
                  <a:txBody>
                    <a:bodyPr/>
                    <a:lstStyle/>
                    <a:p>
                      <a:r>
                        <a:rPr lang="en-US" sz="1100" b="0" i="0" u="none" strike="noStrike" kern="1200" baseline="0" dirty="0" smtClean="0">
                          <a:solidFill>
                            <a:schemeClr val="tx1"/>
                          </a:solidFill>
                          <a:latin typeface="+mn-lt"/>
                          <a:ea typeface="+mn-ea"/>
                          <a:cs typeface="+mn-cs"/>
                        </a:rPr>
                        <a:t>To complete this task, students must be able to recognize academic language that signals precise actions and is appropriate for a specific purpose and audience.</a:t>
                      </a:r>
                      <a:endParaRPr lang="en-US" sz="11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000" b="1" i="0" u="none" strike="noStrike" kern="1200" baseline="0" dirty="0" smtClean="0">
                          <a:solidFill>
                            <a:schemeClr val="tx1"/>
                          </a:solidFill>
                          <a:latin typeface="+mn-lt"/>
                          <a:ea typeface="+mn-ea"/>
                          <a:cs typeface="+mn-cs"/>
                        </a:rPr>
                        <a:t>Animals on the Move</a:t>
                      </a:r>
                    </a:p>
                    <a:p>
                      <a:r>
                        <a:rPr lang="en-US" sz="1000" b="0" i="0" u="none" strike="noStrike" kern="1200" baseline="0" dirty="0" smtClean="0">
                          <a:solidFill>
                            <a:schemeClr val="tx1"/>
                          </a:solidFill>
                          <a:latin typeface="+mn-lt"/>
                          <a:ea typeface="+mn-ea"/>
                          <a:cs typeface="+mn-cs"/>
                        </a:rPr>
                        <a:t>A flock of geese flies gracefully overhead. You wish you could see the world as they see it. You wish you could fly and be as</a:t>
                      </a:r>
                    </a:p>
                    <a:p>
                      <a:r>
                        <a:rPr lang="en-US" sz="1000" b="0" i="0" u="none" strike="noStrike" kern="1200" baseline="0" dirty="0" smtClean="0">
                          <a:solidFill>
                            <a:schemeClr val="tx1"/>
                          </a:solidFill>
                          <a:latin typeface="+mn-lt"/>
                          <a:ea typeface="+mn-ea"/>
                          <a:cs typeface="+mn-cs"/>
                        </a:rPr>
                        <a:t>free as they are. You wonder where they are going in such a hurry! Well, don't envy them too much, because they may be on every long, tiring journey. Many geese and other birds migrate thousands of miles every year. Some travel over 7,000 miles one way! Some may travel up to 1000 miles without even a rest stop, crossing the Gulf of Mexico or the Sahara Desert. These birds must follow their food supply and they must return to certain locations to breed.</a:t>
                      </a:r>
                    </a:p>
                    <a:p>
                      <a:endParaRPr lang="en-US" sz="1000" b="0" i="0" u="none" strike="noStrike" kern="1200" baseline="0" dirty="0" smtClean="0">
                        <a:solidFill>
                          <a:schemeClr val="tx1"/>
                        </a:solidFill>
                        <a:latin typeface="+mn-lt"/>
                        <a:ea typeface="+mn-ea"/>
                        <a:cs typeface="+mn-cs"/>
                      </a:endParaRPr>
                    </a:p>
                    <a:p>
                      <a:r>
                        <a:rPr lang="en-US" sz="1000" b="1" i="0" u="none" strike="noStrike" kern="1200" baseline="0" dirty="0" smtClean="0">
                          <a:solidFill>
                            <a:schemeClr val="tx1"/>
                          </a:solidFill>
                          <a:latin typeface="+mn-lt"/>
                          <a:ea typeface="+mn-ea"/>
                          <a:cs typeface="+mn-cs"/>
                        </a:rPr>
                        <a:t>They migrate to survive!</a:t>
                      </a:r>
                    </a:p>
                    <a:p>
                      <a:r>
                        <a:rPr lang="en-US" sz="1000" b="0" i="0" u="none" strike="noStrike" kern="1200" baseline="0" dirty="0" smtClean="0">
                          <a:solidFill>
                            <a:schemeClr val="tx1"/>
                          </a:solidFill>
                          <a:latin typeface="+mn-lt"/>
                          <a:ea typeface="+mn-ea"/>
                          <a:cs typeface="+mn-cs"/>
                        </a:rPr>
                        <a:t>Besides birds, some other long-distance travelers are fish, sea turtles, bears, caribou, whales, and porpoises. Some of these kinds of animals are shrinking in population. Some are in danger of disappearing forever. Scientists want to know what is happening to them and why. As part of the answer, they want to know where the animals go, how they get there, and how long they stay.</a:t>
                      </a:r>
                    </a:p>
                    <a:p>
                      <a:endParaRPr lang="en-US" sz="1000" b="0" i="0" u="none" strike="noStrike" kern="1200" baseline="0" dirty="0" smtClean="0">
                        <a:solidFill>
                          <a:schemeClr val="tx1"/>
                        </a:solidFill>
                        <a:latin typeface="+mn-lt"/>
                        <a:ea typeface="+mn-ea"/>
                        <a:cs typeface="+mn-cs"/>
                      </a:endParaRPr>
                    </a:p>
                    <a:p>
                      <a:r>
                        <a:rPr lang="en-US" sz="1000" b="0" i="0" u="none" strike="noStrike" kern="1200" baseline="0" dirty="0" smtClean="0">
                          <a:solidFill>
                            <a:schemeClr val="tx1"/>
                          </a:solidFill>
                          <a:latin typeface="+mn-lt"/>
                          <a:ea typeface="+mn-ea"/>
                          <a:cs typeface="+mn-cs"/>
                        </a:rPr>
                        <a:t>A good way to learn about animals is to track them from space. Scientists pick individual animals and fit them with lightweight,</a:t>
                      </a:r>
                    </a:p>
                    <a:p>
                      <a:r>
                        <a:rPr lang="en-US" sz="1000" b="0" i="0" u="none" strike="noStrike" kern="1200" baseline="0" dirty="0" smtClean="0">
                          <a:solidFill>
                            <a:schemeClr val="tx1"/>
                          </a:solidFill>
                          <a:latin typeface="+mn-lt"/>
                          <a:ea typeface="+mn-ea"/>
                          <a:cs typeface="+mn-cs"/>
                        </a:rPr>
                        <a:t>comfortable radio transmitters. Signals from the transmitters are received by special instruments on certain satellites as they pass overhead. These satellites are operated by the National Oceanic and Atmospheric Administration (NOAA). The polar orbits of the satellites let them see nearly every part of Earth as it rotates below and receive signals from thousands of migrating animals.</a:t>
                      </a:r>
                    </a:p>
                    <a:p>
                      <a:endParaRPr lang="en-US" sz="1000" b="0" i="0" u="none" strike="noStrike" kern="1200" baseline="0" dirty="0" smtClean="0">
                        <a:solidFill>
                          <a:schemeClr val="tx1"/>
                        </a:solidFill>
                        <a:latin typeface="+mn-lt"/>
                        <a:ea typeface="+mn-ea"/>
                        <a:cs typeface="+mn-cs"/>
                      </a:endParaRPr>
                    </a:p>
                    <a:p>
                      <a:r>
                        <a:rPr lang="en-US" sz="1000" b="0" i="0" u="none" strike="noStrike" kern="1200" baseline="0" dirty="0" smtClean="0">
                          <a:solidFill>
                            <a:schemeClr val="tx1"/>
                          </a:solidFill>
                          <a:latin typeface="+mn-lt"/>
                          <a:ea typeface="+mn-ea"/>
                          <a:cs typeface="+mn-cs"/>
                        </a:rPr>
                        <a:t>After the satellite gets the signal from the animal's transmitter, it relays the information to a ground station. The ground station then sends the information to NASA's Goddard Space Flight Center in Maryland. Goddard then sends the information about the animal to the scientists, wherever they may be. Tracking migrating animals using satellites may help us figure out how to make their journeys as safe as possible and help them survive.</a:t>
                      </a:r>
                      <a:r>
                        <a:rPr lang="en-US" sz="1000" b="0" i="1" u="none" strike="noStrike" kern="1200" baseline="0" dirty="0" smtClean="0">
                          <a:solidFill>
                            <a:schemeClr val="tx1"/>
                          </a:solidFill>
                          <a:latin typeface="+mn-lt"/>
                          <a:ea typeface="+mn-ea"/>
                          <a:cs typeface="+mn-cs"/>
                        </a:rPr>
                        <a:t> </a:t>
                      </a:r>
                    </a:p>
                    <a:p>
                      <a:endParaRPr lang="en-US" sz="1000" b="0" i="1" u="none" strike="noStrike" kern="1200" baseline="0" dirty="0" smtClean="0">
                        <a:solidFill>
                          <a:schemeClr val="tx1"/>
                        </a:solidFill>
                        <a:latin typeface="+mn-lt"/>
                        <a:ea typeface="+mn-ea"/>
                        <a:cs typeface="+mn-cs"/>
                      </a:endParaRPr>
                    </a:p>
                    <a:p>
                      <a:r>
                        <a:rPr lang="en-US" sz="1000" b="0" i="1" u="sng" strike="noStrike" kern="1200" baseline="0" dirty="0" smtClean="0">
                          <a:solidFill>
                            <a:schemeClr val="tx1"/>
                          </a:solidFill>
                          <a:latin typeface="+mn-lt"/>
                          <a:ea typeface="+mn-ea"/>
                          <a:cs typeface="+mn-cs"/>
                        </a:rPr>
                        <a:t>Item Stem</a:t>
                      </a:r>
                    </a:p>
                    <a:p>
                      <a:r>
                        <a:rPr lang="en-US" sz="1000" b="0" i="0" u="none" strike="noStrike" kern="1200" baseline="0" dirty="0" smtClean="0">
                          <a:solidFill>
                            <a:schemeClr val="tx1"/>
                          </a:solidFill>
                          <a:latin typeface="+mn-lt"/>
                          <a:ea typeface="+mn-ea"/>
                          <a:cs typeface="+mn-cs"/>
                        </a:rPr>
                        <a:t>Scientists </a:t>
                      </a:r>
                      <a:r>
                        <a:rPr lang="en-US" sz="1000" b="1" i="0" u="sng" strike="noStrike" kern="1200" baseline="0" dirty="0" smtClean="0">
                          <a:solidFill>
                            <a:schemeClr val="tx1"/>
                          </a:solidFill>
                          <a:latin typeface="+mn-lt"/>
                          <a:ea typeface="+mn-ea"/>
                          <a:cs typeface="+mn-cs"/>
                        </a:rPr>
                        <a:t>pick </a:t>
                      </a:r>
                      <a:r>
                        <a:rPr lang="en-US" sz="1000" b="0" i="0" u="none" strike="noStrike" kern="1200" baseline="0" dirty="0" smtClean="0">
                          <a:solidFill>
                            <a:schemeClr val="tx1"/>
                          </a:solidFill>
                          <a:latin typeface="+mn-lt"/>
                          <a:ea typeface="+mn-ea"/>
                          <a:cs typeface="+mn-cs"/>
                        </a:rPr>
                        <a:t>individual animals and fit them with lightweight, comfortable radio transmitters.</a:t>
                      </a:r>
                    </a:p>
                    <a:p>
                      <a:r>
                        <a:rPr lang="en-US" sz="1000" b="0" i="1" u="none" strike="noStrike" kern="1200" baseline="0" dirty="0" smtClean="0">
                          <a:solidFill>
                            <a:schemeClr val="tx1"/>
                          </a:solidFill>
                          <a:latin typeface="+mn-lt"/>
                          <a:ea typeface="+mn-ea"/>
                          <a:cs typeface="+mn-cs"/>
                        </a:rPr>
                        <a:t>Which set of words has the same meanings as the underlined words in the sentence in the box?</a:t>
                      </a:r>
                    </a:p>
                    <a:p>
                      <a:r>
                        <a:rPr lang="en-US" sz="1000" b="0" i="1" u="sng" strike="noStrike" kern="1200" baseline="0" dirty="0" smtClean="0">
                          <a:solidFill>
                            <a:schemeClr val="tx1"/>
                          </a:solidFill>
                          <a:latin typeface="+mn-lt"/>
                          <a:ea typeface="+mn-ea"/>
                          <a:cs typeface="+mn-cs"/>
                        </a:rPr>
                        <a:t>Options:</a:t>
                      </a:r>
                    </a:p>
                    <a:p>
                      <a:r>
                        <a:rPr lang="en-US" sz="1000" b="0" i="0" u="none" strike="noStrike" kern="1200" baseline="0" dirty="0" smtClean="0">
                          <a:solidFill>
                            <a:schemeClr val="tx1"/>
                          </a:solidFill>
                          <a:latin typeface="+mn-lt"/>
                          <a:ea typeface="+mn-ea"/>
                          <a:cs typeface="+mn-cs"/>
                        </a:rPr>
                        <a:t>A. select, equip</a:t>
                      </a:r>
                    </a:p>
                    <a:p>
                      <a:r>
                        <a:rPr lang="en-US" sz="1000" b="0" i="0" u="none" strike="noStrike" kern="1200" baseline="0" dirty="0" smtClean="0">
                          <a:solidFill>
                            <a:schemeClr val="tx1"/>
                          </a:solidFill>
                          <a:latin typeface="+mn-lt"/>
                          <a:ea typeface="+mn-ea"/>
                          <a:cs typeface="+mn-cs"/>
                        </a:rPr>
                        <a:t>B. claim , connect</a:t>
                      </a:r>
                    </a:p>
                    <a:p>
                      <a:r>
                        <a:rPr lang="en-US" sz="1000" b="0" i="0" u="none" strike="noStrike" kern="1200" baseline="0" dirty="0" smtClean="0">
                          <a:solidFill>
                            <a:schemeClr val="tx1"/>
                          </a:solidFill>
                          <a:latin typeface="+mn-lt"/>
                          <a:ea typeface="+mn-ea"/>
                          <a:cs typeface="+mn-cs"/>
                        </a:rPr>
                        <a:t>C. examine, link</a:t>
                      </a:r>
                    </a:p>
                    <a:p>
                      <a:r>
                        <a:rPr lang="en-US" sz="1000" b="0" i="0" u="none" strike="noStrike" kern="1200" baseline="0" dirty="0" smtClean="0">
                          <a:solidFill>
                            <a:schemeClr val="tx1"/>
                          </a:solidFill>
                          <a:latin typeface="+mn-lt"/>
                          <a:ea typeface="+mn-ea"/>
                          <a:cs typeface="+mn-cs"/>
                        </a:rPr>
                        <a:t>D. determine , </a:t>
                      </a:r>
                      <a:endParaRPr lang="en-US" sz="1000" dirty="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843838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36384732"/>
              </p:ext>
            </p:extLst>
          </p:nvPr>
        </p:nvGraphicFramePr>
        <p:xfrm>
          <a:off x="1600200" y="538480"/>
          <a:ext cx="6096000" cy="4734560"/>
        </p:xfrm>
        <a:graphic>
          <a:graphicData uri="http://schemas.openxmlformats.org/drawingml/2006/table">
            <a:tbl>
              <a:tblPr firstRow="1" bandRow="1">
                <a:tableStyleId>{5940675A-B579-460E-94D1-54222C63F5DA}</a:tableStyleId>
              </a:tblPr>
              <a:tblGrid>
                <a:gridCol w="685800"/>
                <a:gridCol w="381000"/>
                <a:gridCol w="762000"/>
                <a:gridCol w="4267200"/>
              </a:tblGrid>
              <a:tr h="370840">
                <a:tc gridSpan="4">
                  <a:txBody>
                    <a:bodyPr/>
                    <a:lstStyle/>
                    <a:p>
                      <a:r>
                        <a:rPr lang="en-US" sz="1600" b="1" dirty="0" smtClean="0"/>
                        <a:t>Target </a:t>
                      </a:r>
                      <a:r>
                        <a:rPr lang="en-US" sz="1600" b="1" dirty="0" smtClean="0"/>
                        <a:t>6b Revise a Text</a:t>
                      </a:r>
                    </a:p>
                    <a:p>
                      <a:r>
                        <a:rPr lang="en-US" sz="1600" b="1" u="sng" dirty="0" smtClean="0"/>
                        <a:t>Write </a:t>
                      </a:r>
                      <a:r>
                        <a:rPr lang="en-US" sz="1600" b="1" u="sng" dirty="0" smtClean="0"/>
                        <a:t>and Revise</a:t>
                      </a:r>
                      <a:r>
                        <a:rPr lang="en-US" sz="1600" b="1" u="sng" baseline="0" dirty="0" smtClean="0"/>
                        <a:t> Brief Opinion Texts</a:t>
                      </a:r>
                      <a:r>
                        <a:rPr lang="en-US" sz="1600" b="0" u="none" baseline="0" dirty="0" smtClean="0">
                          <a:sym typeface="Wingdings" pitchFamily="2" charset="2"/>
                        </a:rPr>
                        <a:t> </a:t>
                      </a:r>
                      <a:r>
                        <a:rPr lang="en-US" sz="1800" b="0" u="none" baseline="0" dirty="0" smtClean="0">
                          <a:sym typeface="Wingdings" pitchFamily="2" charset="2"/>
                        </a:rPr>
                        <a:t>(Gr. 3 Sample)</a:t>
                      </a:r>
                      <a:endParaRPr lang="en-US" sz="1800" baseline="0" dirty="0" smtClean="0"/>
                    </a:p>
                    <a:p>
                      <a:r>
                        <a:rPr lang="en-US" sz="1100" i="1" dirty="0" smtClean="0"/>
                        <a:t>Write or revise one</a:t>
                      </a:r>
                      <a:r>
                        <a:rPr lang="en-US" sz="1100" i="1" baseline="0" dirty="0" smtClean="0"/>
                        <a:t> </a:t>
                      </a:r>
                      <a:r>
                        <a:rPr lang="en-US" sz="1100" i="1" dirty="0" smtClean="0"/>
                        <a:t>or more paragraphs demonstrating ability to state opinions about</a:t>
                      </a:r>
                      <a:r>
                        <a:rPr lang="en-US" sz="1100" i="1" baseline="0" dirty="0" smtClean="0"/>
                        <a:t> </a:t>
                      </a:r>
                      <a:r>
                        <a:rPr lang="en-US" sz="1100" i="1" dirty="0" smtClean="0"/>
                        <a:t>topics or sources: set a context, organize ideas, develop</a:t>
                      </a:r>
                      <a:r>
                        <a:rPr lang="en-US" sz="1100" i="1" baseline="0" dirty="0" smtClean="0"/>
                        <a:t> </a:t>
                      </a:r>
                      <a:r>
                        <a:rPr lang="en-US" sz="1100" i="1" dirty="0" smtClean="0"/>
                        <a:t>supporting reasons, or provide an appropriate</a:t>
                      </a:r>
                      <a:r>
                        <a:rPr lang="en-US" sz="1100" i="1" baseline="0" dirty="0" smtClean="0"/>
                        <a:t> conclusion.</a:t>
                      </a:r>
                      <a:endParaRPr lang="en-US" sz="1100" i="1" dirty="0" smtClean="0"/>
                    </a:p>
                  </a:txBody>
                  <a:tcPr>
                    <a:solidFill>
                      <a:schemeClr val="accent3">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pl-PL" sz="1400" dirty="0" smtClean="0"/>
                        <a:t>W-1a, W-1b, W-1c, W-8, W-d, W-1</a:t>
                      </a:r>
                      <a:endParaRPr lang="pl-PL" sz="14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2</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Constructed Response</a:t>
                      </a:r>
                    </a:p>
                  </a:txBody>
                  <a:tcPr/>
                </a:tc>
              </a:tr>
              <a:tr h="370840">
                <a:tc gridSpan="4">
                  <a:txBody>
                    <a:bodyPr/>
                    <a:lstStyle/>
                    <a:p>
                      <a:r>
                        <a:rPr lang="en-US" sz="1400" dirty="0" smtClean="0"/>
                        <a:t>A disorganized opinion paragraph about choosing a bedtime. To complete this task, students must write and support an opinion, organize supporting reasons, and provide an appropriate conclusion.</a:t>
                      </a:r>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a:txBody>
                    <a:bodyPr/>
                    <a:lstStyle/>
                    <a:p>
                      <a:r>
                        <a:rPr lang="en-US" sz="1400" dirty="0" smtClean="0"/>
                        <a:t>Task</a:t>
                      </a:r>
                      <a:endParaRPr lang="en-US" sz="1400" dirty="0"/>
                    </a:p>
                  </a:txBody>
                  <a:tcPr/>
                </a:tc>
                <a:tc gridSpan="3">
                  <a:txBody>
                    <a:bodyPr/>
                    <a:lstStyle/>
                    <a:p>
                      <a:r>
                        <a:rPr lang="en-US" sz="1400" dirty="0" smtClean="0"/>
                        <a:t>Students are asked to identify the most appropriate supporting</a:t>
                      </a:r>
                      <a:r>
                        <a:rPr lang="en-US" sz="1400" baseline="0" dirty="0" smtClean="0"/>
                        <a:t> </a:t>
                      </a:r>
                      <a:r>
                        <a:rPr lang="en-US" sz="1400" dirty="0" smtClean="0"/>
                        <a:t>details used within a given text.</a:t>
                      </a:r>
                      <a:endParaRPr lang="en-US" sz="14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i="1" dirty="0" smtClean="0"/>
                        <a:t>Item Prompt:</a:t>
                      </a:r>
                    </a:p>
                    <a:p>
                      <a:r>
                        <a:rPr lang="en-US" sz="1400" dirty="0" smtClean="0"/>
                        <a:t>Rewrite the paragraph by organizing it correctly and adding ideas that support the opinion that is given.</a:t>
                      </a:r>
                    </a:p>
                    <a:p>
                      <a:endParaRPr lang="en-US" sz="1400" dirty="0" smtClean="0"/>
                    </a:p>
                    <a:p>
                      <a:r>
                        <a:rPr lang="en-US" sz="1400" dirty="0" smtClean="0"/>
                        <a:t>Children should choose their own bedtime. There are things</a:t>
                      </a:r>
                      <a:r>
                        <a:rPr lang="en-US" sz="1400" baseline="0" dirty="0" smtClean="0"/>
                        <a:t> </a:t>
                      </a:r>
                      <a:r>
                        <a:rPr lang="en-US" sz="1400" dirty="0" smtClean="0"/>
                        <a:t>to do, and most have homework. Some people need more</a:t>
                      </a:r>
                      <a:r>
                        <a:rPr lang="en-US" sz="1400" baseline="0" dirty="0" smtClean="0"/>
                        <a:t> </a:t>
                      </a:r>
                      <a:r>
                        <a:rPr lang="en-US" sz="1400" dirty="0" smtClean="0"/>
                        <a:t>sleep, but children like talking to friends. The time to go to bed</a:t>
                      </a:r>
                      <a:r>
                        <a:rPr lang="en-US" sz="1400" baseline="0" dirty="0" smtClean="0"/>
                        <a:t> </a:t>
                      </a:r>
                      <a:r>
                        <a:rPr lang="en-US" sz="1400" dirty="0" smtClean="0"/>
                        <a:t>should be children’s decision when they are tired they go to bed</a:t>
                      </a:r>
                      <a:r>
                        <a:rPr lang="en-US" sz="1400" baseline="0" dirty="0" smtClean="0"/>
                        <a:t> </a:t>
                      </a:r>
                      <a:r>
                        <a:rPr lang="en-US" sz="1400" dirty="0" smtClean="0"/>
                        <a:t>earlier. There are activities to go to, so children learn to be</a:t>
                      </a:r>
                      <a:r>
                        <a:rPr lang="en-US" sz="1400" baseline="0" dirty="0" smtClean="0"/>
                        <a:t> </a:t>
                      </a:r>
                      <a:r>
                        <a:rPr lang="en-US" sz="1400" dirty="0" smtClean="0"/>
                        <a:t>responsible.</a:t>
                      </a:r>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533186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96224916"/>
              </p:ext>
            </p:extLst>
          </p:nvPr>
        </p:nvGraphicFramePr>
        <p:xfrm>
          <a:off x="228600" y="76200"/>
          <a:ext cx="8686800" cy="6685280"/>
        </p:xfrm>
        <a:graphic>
          <a:graphicData uri="http://schemas.openxmlformats.org/drawingml/2006/table">
            <a:tbl>
              <a:tblPr firstRow="1" bandRow="1">
                <a:tableStyleId>{5940675A-B579-460E-94D1-54222C63F5DA}</a:tableStyleId>
              </a:tblPr>
              <a:tblGrid>
                <a:gridCol w="868680"/>
                <a:gridCol w="121088"/>
                <a:gridCol w="905534"/>
                <a:gridCol w="6791498"/>
              </a:tblGrid>
              <a:tr h="370840">
                <a:tc gridSpan="4">
                  <a:txBody>
                    <a:bodyPr/>
                    <a:lstStyle/>
                    <a:p>
                      <a:r>
                        <a:rPr lang="en-US" sz="1400" b="1" dirty="0" smtClean="0"/>
                        <a:t>Target 2  </a:t>
                      </a:r>
                      <a:r>
                        <a:rPr lang="en-US" sz="1400" b="1" u="sng" dirty="0" smtClean="0"/>
                        <a:t>Write Full Narrative Compositions</a:t>
                      </a:r>
                      <a:r>
                        <a:rPr lang="en-US" sz="1800" baseline="0" dirty="0" smtClean="0"/>
                        <a:t>:</a:t>
                      </a:r>
                    </a:p>
                    <a:p>
                      <a:r>
                        <a:rPr lang="en-US" sz="1100" i="1" dirty="0" smtClean="0"/>
                        <a:t>Write full compositions demonstrating</a:t>
                      </a:r>
                      <a:r>
                        <a:rPr lang="en-US" sz="1100" i="1" baseline="0" dirty="0" smtClean="0"/>
                        <a:t> </a:t>
                      </a:r>
                      <a:r>
                        <a:rPr lang="fr-FR" sz="1100" i="1" dirty="0" smtClean="0"/>
                        <a:t>narrative stratégies (dialogue, description), structures, </a:t>
                      </a:r>
                      <a:r>
                        <a:rPr lang="fr-FR" sz="1100" i="1" dirty="0" err="1" smtClean="0"/>
                        <a:t>appropriate</a:t>
                      </a:r>
                      <a:r>
                        <a:rPr lang="fr-FR" sz="1100" i="1" baseline="0" dirty="0" smtClean="0"/>
                        <a:t> </a:t>
                      </a:r>
                      <a:r>
                        <a:rPr lang="en-US" sz="1100" i="1" dirty="0" smtClean="0"/>
                        <a:t>transitional strategies for coherence, and authors’ craft appropriate</a:t>
                      </a:r>
                      <a:r>
                        <a:rPr lang="en-US" sz="1100" i="1" baseline="0" dirty="0" smtClean="0"/>
                        <a:t> </a:t>
                      </a:r>
                      <a:r>
                        <a:rPr lang="en-US" sz="1100" i="1" dirty="0" smtClean="0"/>
                        <a:t>to purpose (closure, detailing characters, plot, setting, and events).</a:t>
                      </a:r>
                      <a:endParaRPr lang="en-US" sz="1100" i="1" dirty="0"/>
                    </a:p>
                  </a:txBody>
                  <a:tcP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b="1" dirty="0" smtClean="0"/>
                        <a:t>Target 8</a:t>
                      </a:r>
                      <a:r>
                        <a:rPr lang="en-US" sz="1400" b="1" baseline="0" dirty="0" smtClean="0"/>
                        <a:t>  </a:t>
                      </a:r>
                      <a:r>
                        <a:rPr lang="en-US" sz="1400" b="1" u="sng" dirty="0" smtClean="0"/>
                        <a:t>LANGUAGE &amp; VOCABULARY US</a:t>
                      </a:r>
                      <a:r>
                        <a:rPr lang="en-US" sz="1400" b="1" dirty="0" smtClean="0"/>
                        <a:t>E:</a:t>
                      </a:r>
                      <a:r>
                        <a:rPr lang="en-US" sz="1000" b="1" dirty="0" smtClean="0"/>
                        <a:t> </a:t>
                      </a:r>
                      <a:r>
                        <a:rPr lang="en-US" sz="1000" dirty="0" smtClean="0"/>
                        <a:t>Accurately use language and</a:t>
                      </a:r>
                      <a:r>
                        <a:rPr lang="en-US" sz="1000" baseline="0" dirty="0" smtClean="0"/>
                        <a:t> </a:t>
                      </a:r>
                      <a:r>
                        <a:rPr lang="en-US" sz="1000" dirty="0" smtClean="0"/>
                        <a:t>vocabulary (including academic and domain-specific vocabulary)</a:t>
                      </a:r>
                      <a:r>
                        <a:rPr lang="en-US" sz="1000" baseline="0" dirty="0" smtClean="0"/>
                        <a:t> </a:t>
                      </a:r>
                      <a:r>
                        <a:rPr lang="en-US" sz="1000" dirty="0" smtClean="0"/>
                        <a:t>appropriate to the purpose and audience when revising or</a:t>
                      </a:r>
                      <a:r>
                        <a:rPr lang="en-US" sz="1000" baseline="0" dirty="0" smtClean="0"/>
                        <a:t> </a:t>
                      </a:r>
                      <a:r>
                        <a:rPr lang="en-US" sz="1000" dirty="0" smtClean="0"/>
                        <a:t>composing texts.</a:t>
                      </a:r>
                    </a:p>
                  </a:txBody>
                  <a:tcP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4">
                  <a:txBody>
                    <a:bodyPr/>
                    <a:lstStyle/>
                    <a:p>
                      <a:r>
                        <a:rPr lang="en-US" sz="1400" b="1" dirty="0" smtClean="0"/>
                        <a:t>Target 9 </a:t>
                      </a:r>
                      <a:r>
                        <a:rPr lang="en-US" sz="1400" b="1" u="sng" dirty="0" smtClean="0"/>
                        <a:t>EDIT/CLARIFY</a:t>
                      </a:r>
                      <a:r>
                        <a:rPr lang="en-US" sz="1100" b="1" dirty="0" smtClean="0"/>
                        <a:t>: </a:t>
                      </a:r>
                      <a:r>
                        <a:rPr lang="en-US" sz="1000" dirty="0" smtClean="0"/>
                        <a:t>Apply or edit grade-appropriate grammar usage</a:t>
                      </a:r>
                      <a:r>
                        <a:rPr lang="en-US" sz="1000" baseline="0" dirty="0" smtClean="0"/>
                        <a:t> </a:t>
                      </a:r>
                      <a:r>
                        <a:rPr lang="en-US" sz="1000" dirty="0" smtClean="0"/>
                        <a:t>and mechanics to clarify a message and edit narrative,</a:t>
                      </a:r>
                      <a:r>
                        <a:rPr lang="en-US" sz="1000" baseline="0" dirty="0" smtClean="0"/>
                        <a:t> </a:t>
                      </a:r>
                      <a:r>
                        <a:rPr lang="en-US" sz="1000" dirty="0" smtClean="0"/>
                        <a:t>informational, and opinion texts.</a:t>
                      </a:r>
                    </a:p>
                  </a:txBody>
                  <a:tcP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pl-PL" sz="1400" b="0" i="0" u="none" strike="noStrike" kern="1200" baseline="0" dirty="0" smtClean="0">
                          <a:solidFill>
                            <a:schemeClr val="tx1"/>
                          </a:solidFill>
                          <a:latin typeface="+mn-lt"/>
                          <a:ea typeface="+mn-ea"/>
                          <a:cs typeface="+mn-cs"/>
                        </a:rPr>
                        <a:t>RI-9, W-1a, W-1b, W-2d, W-3a, W-3b, W-3c, W-3d, W-3e, W-4,</a:t>
                      </a:r>
                      <a:r>
                        <a:rPr lang="en-US" sz="1400" b="0" i="0" u="none" strike="noStrike" kern="1200" baseline="0" dirty="0" smtClean="0">
                          <a:solidFill>
                            <a:schemeClr val="tx1"/>
                          </a:solidFill>
                          <a:latin typeface="+mn-lt"/>
                          <a:ea typeface="+mn-ea"/>
                          <a:cs typeface="+mn-cs"/>
                        </a:rPr>
                        <a:t> </a:t>
                      </a:r>
                      <a:r>
                        <a:rPr lang="pl-PL" sz="1400" b="0" i="0" u="none" strike="noStrike" kern="1200" baseline="0" dirty="0" smtClean="0">
                          <a:solidFill>
                            <a:schemeClr val="tx1"/>
                          </a:solidFill>
                          <a:latin typeface="+mn-lt"/>
                          <a:ea typeface="+mn-ea"/>
                          <a:cs typeface="+mn-cs"/>
                        </a:rPr>
                        <a:t>W-5, W-8, W-9, L-1, L-2, L-3a, L-3b, L-6</a:t>
                      </a:r>
                      <a:endParaRPr lang="en-US" sz="1400" b="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4</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Full Narrative Composition </a:t>
                      </a:r>
                    </a:p>
                  </a:txBody>
                  <a:tcPr/>
                </a:tc>
              </a:tr>
              <a:tr h="370840">
                <a:tc>
                  <a:txBody>
                    <a:bodyPr/>
                    <a:lstStyle/>
                    <a:p>
                      <a:r>
                        <a:rPr lang="en-US" sz="1400" dirty="0" smtClean="0"/>
                        <a:t>Task</a:t>
                      </a:r>
                      <a:endParaRPr lang="en-US" sz="1400" dirty="0"/>
                    </a:p>
                  </a:txBody>
                  <a:tcPr/>
                </a:tc>
                <a:tc gridSpan="3">
                  <a:txBody>
                    <a:bodyPr/>
                    <a:lstStyle/>
                    <a:p>
                      <a:r>
                        <a:rPr lang="en-US" sz="1100" b="0" i="0" u="none" strike="noStrike" kern="1200" baseline="0" dirty="0" smtClean="0">
                          <a:solidFill>
                            <a:schemeClr val="tx1"/>
                          </a:solidFill>
                          <a:latin typeface="+mn-lt"/>
                          <a:ea typeface="+mn-ea"/>
                          <a:cs typeface="+mn-cs"/>
                        </a:rPr>
                        <a:t>I</a:t>
                      </a:r>
                      <a:r>
                        <a:rPr lang="en-US" sz="1000" b="0" i="0" u="none" strike="noStrike" kern="1200" baseline="0" dirty="0" smtClean="0">
                          <a:solidFill>
                            <a:schemeClr val="tx1"/>
                          </a:solidFill>
                          <a:latin typeface="+mn-lt"/>
                          <a:ea typeface="+mn-ea"/>
                          <a:cs typeface="+mn-cs"/>
                        </a:rPr>
                        <a:t>n order to complete the performance task, students</a:t>
                      </a:r>
                    </a:p>
                    <a:p>
                      <a:r>
                        <a:rPr lang="en-US" sz="1000" b="0" i="0" u="none" strike="noStrike" kern="1200" baseline="0" dirty="0" smtClean="0">
                          <a:solidFill>
                            <a:schemeClr val="tx1"/>
                          </a:solidFill>
                          <a:latin typeface="+mn-lt"/>
                          <a:ea typeface="+mn-ea"/>
                          <a:cs typeface="+mn-cs"/>
                        </a:rPr>
                        <a:t>1. Gather, select, and analyze information in a series of sources</a:t>
                      </a:r>
                    </a:p>
                    <a:p>
                      <a:r>
                        <a:rPr lang="en-US" sz="1000" b="0" i="0" u="none" strike="noStrike" kern="1200" baseline="0" dirty="0" smtClean="0">
                          <a:solidFill>
                            <a:schemeClr val="tx1"/>
                          </a:solidFill>
                          <a:latin typeface="+mn-lt"/>
                          <a:ea typeface="+mn-ea"/>
                          <a:cs typeface="+mn-cs"/>
                        </a:rPr>
                        <a:t>2. Write a narrative effectively demonstrating</a:t>
                      </a:r>
                    </a:p>
                    <a:p>
                      <a:pPr marL="171450" indent="-171450">
                        <a:buFont typeface="Arial" pitchFamily="34" charset="0"/>
                        <a:buChar char="•"/>
                      </a:pPr>
                      <a:r>
                        <a:rPr lang="en-US" sz="1000" b="0" i="0" u="none" strike="noStrike" kern="1200" baseline="0" dirty="0" smtClean="0">
                          <a:solidFill>
                            <a:schemeClr val="tx1"/>
                          </a:solidFill>
                          <a:latin typeface="+mn-lt"/>
                          <a:ea typeface="+mn-ea"/>
                          <a:cs typeface="+mn-cs"/>
                        </a:rPr>
                        <a:t>a clearly-established topic</a:t>
                      </a:r>
                    </a:p>
                    <a:p>
                      <a:pPr marL="171450" indent="-171450">
                        <a:buFont typeface="Arial" pitchFamily="34" charset="0"/>
                        <a:buChar char="•"/>
                      </a:pPr>
                      <a:r>
                        <a:rPr lang="en-US" sz="1000" b="0" i="0" u="none" strike="noStrike" kern="1200" baseline="0" dirty="0" smtClean="0">
                          <a:solidFill>
                            <a:schemeClr val="tx1"/>
                          </a:solidFill>
                          <a:latin typeface="+mn-lt"/>
                          <a:ea typeface="+mn-ea"/>
                          <a:cs typeface="+mn-cs"/>
                        </a:rPr>
                        <a:t> presentation of relevant evidence, details, and elaboration consistent with sources, purpose, and Narrative strategies (dialogue, sensory or audience.</a:t>
                      </a:r>
                    </a:p>
                    <a:p>
                      <a:pPr marL="171450" indent="-171450">
                        <a:buFont typeface="Arial" pitchFamily="34" charset="0"/>
                        <a:buChar char="•"/>
                      </a:pPr>
                      <a:r>
                        <a:rPr lang="en-US" sz="1000" b="0" i="0" u="none" strike="noStrike" kern="1200" baseline="0" dirty="0" smtClean="0">
                          <a:solidFill>
                            <a:schemeClr val="tx1"/>
                          </a:solidFill>
                          <a:latin typeface="+mn-lt"/>
                          <a:ea typeface="+mn-ea"/>
                          <a:cs typeface="+mn-cs"/>
                        </a:rPr>
                        <a:t>Effective organization of ideas</a:t>
                      </a:r>
                    </a:p>
                    <a:p>
                      <a:pPr marL="171450" indent="-171450">
                        <a:buFont typeface="Arial" pitchFamily="34" charset="0"/>
                        <a:buChar char="•"/>
                      </a:pPr>
                      <a:r>
                        <a:rPr lang="en-US" sz="1000" b="0" i="0" u="none" strike="noStrike" kern="1200" baseline="0" dirty="0" smtClean="0">
                          <a:solidFill>
                            <a:schemeClr val="tx1"/>
                          </a:solidFill>
                          <a:latin typeface="+mn-lt"/>
                          <a:ea typeface="+mn-ea"/>
                          <a:cs typeface="+mn-cs"/>
                        </a:rPr>
                        <a:t>Adherence to conventions and rules of grammar, usage and mechanics.</a:t>
                      </a:r>
                    </a:p>
                    <a:p>
                      <a:pPr marL="171450" indent="-171450">
                        <a:buFont typeface="Arial" pitchFamily="34" charset="0"/>
                        <a:buChar char="•"/>
                      </a:pPr>
                      <a:r>
                        <a:rPr lang="en-US" sz="1000" b="0" i="0" u="none" strike="noStrike" kern="1200" baseline="0" dirty="0" smtClean="0">
                          <a:solidFill>
                            <a:schemeClr val="tx1"/>
                          </a:solidFill>
                          <a:latin typeface="+mn-lt"/>
                          <a:ea typeface="+mn-ea"/>
                          <a:cs typeface="+mn-cs"/>
                        </a:rPr>
                        <a:t>Control of language and tone for purpose and audience</a:t>
                      </a:r>
                      <a:r>
                        <a:rPr lang="en-US" sz="1100" b="0" i="0" u="none" strike="noStrike" kern="1200" baseline="0" dirty="0" smtClean="0">
                          <a:solidFill>
                            <a:schemeClr val="tx1"/>
                          </a:solidFill>
                          <a:latin typeface="+mn-lt"/>
                          <a:ea typeface="+mn-ea"/>
                          <a:cs typeface="+mn-cs"/>
                        </a:rPr>
                        <a:t>.</a:t>
                      </a:r>
                      <a:endParaRPr lang="en-US" sz="11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000" b="1" i="0" u="sng" strike="noStrike" kern="1200" baseline="0" dirty="0" smtClean="0">
                          <a:solidFill>
                            <a:schemeClr val="tx1"/>
                          </a:solidFill>
                          <a:latin typeface="+mn-lt"/>
                          <a:ea typeface="+mn-ea"/>
                          <a:cs typeface="+mn-cs"/>
                        </a:rPr>
                        <a:t>Your assignment:</a:t>
                      </a:r>
                      <a:endParaRPr lang="en-US" sz="1000" b="0" i="0" u="none" strike="noStrike" kern="1200" baseline="0" dirty="0" smtClean="0">
                        <a:solidFill>
                          <a:schemeClr val="tx1"/>
                        </a:solidFill>
                        <a:latin typeface="+mn-lt"/>
                        <a:ea typeface="+mn-ea"/>
                        <a:cs typeface="+mn-cs"/>
                      </a:endParaRPr>
                    </a:p>
                    <a:p>
                      <a:r>
                        <a:rPr lang="en-US" sz="1000" b="0" i="0" u="none" strike="noStrike" kern="1200" baseline="0" dirty="0" smtClean="0">
                          <a:solidFill>
                            <a:schemeClr val="tx1"/>
                          </a:solidFill>
                          <a:latin typeface="+mn-lt"/>
                          <a:ea typeface="+mn-ea"/>
                          <a:cs typeface="+mn-cs"/>
                        </a:rPr>
                        <a:t>You have learned about </a:t>
                      </a:r>
                      <a:r>
                        <a:rPr lang="en-US" sz="1000" b="0" i="0" u="none" strike="noStrike" kern="1200" baseline="0" dirty="0" err="1" smtClean="0">
                          <a:solidFill>
                            <a:schemeClr val="tx1"/>
                          </a:solidFill>
                          <a:latin typeface="+mn-lt"/>
                          <a:ea typeface="+mn-ea"/>
                          <a:cs typeface="+mn-cs"/>
                        </a:rPr>
                        <a:t>Honus</a:t>
                      </a:r>
                      <a:r>
                        <a:rPr lang="en-US" sz="1000" b="0" i="0" u="none" strike="noStrike" kern="1200" baseline="0" dirty="0" smtClean="0">
                          <a:solidFill>
                            <a:schemeClr val="tx1"/>
                          </a:solidFill>
                          <a:latin typeface="+mn-lt"/>
                          <a:ea typeface="+mn-ea"/>
                          <a:cs typeface="+mn-cs"/>
                        </a:rPr>
                        <a:t> Wagner from different sources and different points of view. Now write a narrative story from the</a:t>
                      </a:r>
                    </a:p>
                    <a:p>
                      <a:r>
                        <a:rPr lang="en-US" sz="1000" b="0" i="0" u="none" strike="noStrike" kern="1200" baseline="0" dirty="0" smtClean="0">
                          <a:solidFill>
                            <a:schemeClr val="tx1"/>
                          </a:solidFill>
                          <a:latin typeface="+mn-lt"/>
                          <a:ea typeface="+mn-ea"/>
                          <a:cs typeface="+mn-cs"/>
                        </a:rPr>
                        <a:t>point of view of </a:t>
                      </a:r>
                      <a:r>
                        <a:rPr lang="en-US" sz="1000" b="0" i="0" u="none" strike="noStrike" kern="1200" baseline="0" dirty="0" err="1" smtClean="0">
                          <a:solidFill>
                            <a:schemeClr val="tx1"/>
                          </a:solidFill>
                          <a:latin typeface="+mn-lt"/>
                          <a:ea typeface="+mn-ea"/>
                          <a:cs typeface="+mn-cs"/>
                        </a:rPr>
                        <a:t>Honus</a:t>
                      </a:r>
                      <a:r>
                        <a:rPr lang="en-US" sz="1000" b="0" i="0" u="none" strike="noStrike" kern="1200" baseline="0" dirty="0" smtClean="0">
                          <a:solidFill>
                            <a:schemeClr val="tx1"/>
                          </a:solidFill>
                          <a:latin typeface="+mn-lt"/>
                          <a:ea typeface="+mn-ea"/>
                          <a:cs typeface="+mn-cs"/>
                        </a:rPr>
                        <a:t> Wagner. You should present factual information about Wagner and also create a sense of what he is</a:t>
                      </a:r>
                    </a:p>
                    <a:p>
                      <a:r>
                        <a:rPr lang="en-US" sz="1000" b="0" i="0" u="none" strike="noStrike" kern="1200" baseline="0" dirty="0" smtClean="0">
                          <a:solidFill>
                            <a:schemeClr val="tx1"/>
                          </a:solidFill>
                          <a:latin typeface="+mn-lt"/>
                          <a:ea typeface="+mn-ea"/>
                          <a:cs typeface="+mn-cs"/>
                        </a:rPr>
                        <a:t>like as a person. Use all the materials from Part 1 to help you write your </a:t>
                      </a:r>
                      <a:r>
                        <a:rPr lang="en-US" sz="1000" b="0" i="0" u="none" strike="noStrike" kern="1200" baseline="0" dirty="0" err="1" smtClean="0">
                          <a:solidFill>
                            <a:schemeClr val="tx1"/>
                          </a:solidFill>
                          <a:latin typeface="+mn-lt"/>
                          <a:ea typeface="+mn-ea"/>
                          <a:cs typeface="+mn-cs"/>
                        </a:rPr>
                        <a:t>story.Stories</a:t>
                      </a:r>
                      <a:r>
                        <a:rPr lang="en-US" sz="1000" b="0" i="0" u="none" strike="noStrike" kern="1200" baseline="0" dirty="0" smtClean="0">
                          <a:solidFill>
                            <a:schemeClr val="tx1"/>
                          </a:solidFill>
                          <a:latin typeface="+mn-lt"/>
                          <a:ea typeface="+mn-ea"/>
                          <a:cs typeface="+mn-cs"/>
                        </a:rPr>
                        <a:t> you read are examples of typical fables. Write your own fable that includes the traits of fables discussed in the article and shown in the stories you read. Remember to include narrative strategies such as dialogues, descriptions, characters, plot, setting, and closure.</a:t>
                      </a:r>
                      <a:r>
                        <a:rPr lang="en-US" sz="1000" b="1" i="0" u="none" strike="noStrike" kern="1200" baseline="0" dirty="0" smtClean="0">
                          <a:solidFill>
                            <a:schemeClr val="tx1"/>
                          </a:solidFill>
                          <a:latin typeface="+mn-lt"/>
                          <a:ea typeface="+mn-ea"/>
                          <a:cs typeface="+mn-cs"/>
                        </a:rPr>
                        <a:t> </a:t>
                      </a:r>
                    </a:p>
                    <a:p>
                      <a:r>
                        <a:rPr lang="en-US" sz="1000" b="1" i="0" u="none" strike="noStrike" kern="1200" baseline="0" dirty="0" smtClean="0">
                          <a:solidFill>
                            <a:schemeClr val="tx1"/>
                          </a:solidFill>
                          <a:latin typeface="+mn-lt"/>
                          <a:ea typeface="+mn-ea"/>
                          <a:cs typeface="+mn-cs"/>
                        </a:rPr>
                        <a:t>How your essay will be scored: </a:t>
                      </a:r>
                      <a:r>
                        <a:rPr lang="en-US" sz="1000" b="0" i="0" u="none" strike="noStrike" kern="1200" baseline="0" dirty="0" smtClean="0">
                          <a:solidFill>
                            <a:schemeClr val="tx1"/>
                          </a:solidFill>
                          <a:latin typeface="+mn-lt"/>
                          <a:ea typeface="+mn-ea"/>
                          <a:cs typeface="+mn-cs"/>
                        </a:rPr>
                        <a:t>The people scoring your essay will be assigning scores for</a:t>
                      </a:r>
                    </a:p>
                    <a:p>
                      <a:r>
                        <a:rPr lang="en-US" sz="1000" b="1" i="1" u="none" strike="noStrike" kern="1200" baseline="0" dirty="0" smtClean="0">
                          <a:solidFill>
                            <a:schemeClr val="tx1"/>
                          </a:solidFill>
                          <a:latin typeface="+mn-lt"/>
                          <a:ea typeface="+mn-ea"/>
                          <a:cs typeface="+mn-cs"/>
                        </a:rPr>
                        <a:t>1. Narrative focus</a:t>
                      </a:r>
                      <a:r>
                        <a:rPr lang="en-US" sz="1000" b="0" i="1" u="none" strike="noStrike" kern="1200" baseline="0" dirty="0" smtClean="0">
                          <a:solidFill>
                            <a:schemeClr val="tx1"/>
                          </a:solidFill>
                          <a:latin typeface="+mn-lt"/>
                          <a:ea typeface="+mn-ea"/>
                          <a:cs typeface="+mn-cs"/>
                        </a:rPr>
                        <a:t>—</a:t>
                      </a:r>
                      <a:r>
                        <a:rPr lang="en-US" sz="1000" b="0" i="0" u="none" strike="noStrike" kern="1200" baseline="0" dirty="0" smtClean="0">
                          <a:solidFill>
                            <a:schemeClr val="tx1"/>
                          </a:solidFill>
                          <a:latin typeface="+mn-lt"/>
                          <a:ea typeface="+mn-ea"/>
                          <a:cs typeface="+mn-cs"/>
                        </a:rPr>
                        <a:t>how well you maintain your focus and establish a setting, narrator and/or characters</a:t>
                      </a:r>
                    </a:p>
                    <a:p>
                      <a:r>
                        <a:rPr lang="en-US" sz="1000" b="1" i="1" u="none" strike="noStrike" kern="1200" baseline="0" dirty="0" smtClean="0">
                          <a:solidFill>
                            <a:schemeClr val="tx1"/>
                          </a:solidFill>
                          <a:latin typeface="+mn-lt"/>
                          <a:ea typeface="+mn-ea"/>
                          <a:cs typeface="+mn-cs"/>
                        </a:rPr>
                        <a:t>2. Organization</a:t>
                      </a:r>
                      <a:r>
                        <a:rPr lang="en-US" sz="1000" b="0" i="0" u="none" strike="noStrike" kern="1200" baseline="0" dirty="0" smtClean="0">
                          <a:solidFill>
                            <a:schemeClr val="tx1"/>
                          </a:solidFill>
                          <a:latin typeface="+mn-lt"/>
                          <a:ea typeface="+mn-ea"/>
                          <a:cs typeface="+mn-cs"/>
                        </a:rPr>
                        <a:t>—how well the events logically flow from beginning to end using effective transitions and how well you stay on topic throughout the essay</a:t>
                      </a:r>
                    </a:p>
                    <a:p>
                      <a:r>
                        <a:rPr lang="en-US" sz="1000" b="1" i="1" u="none" strike="noStrike" kern="1200" baseline="0" dirty="0" smtClean="0">
                          <a:solidFill>
                            <a:schemeClr val="tx1"/>
                          </a:solidFill>
                          <a:latin typeface="+mn-lt"/>
                          <a:ea typeface="+mn-ea"/>
                          <a:cs typeface="+mn-cs"/>
                        </a:rPr>
                        <a:t>3. Elaboration of narrative</a:t>
                      </a:r>
                      <a:r>
                        <a:rPr lang="en-US" sz="1000" b="0" i="0" u="none" strike="noStrike" kern="1200" baseline="0" dirty="0" smtClean="0">
                          <a:solidFill>
                            <a:schemeClr val="tx1"/>
                          </a:solidFill>
                          <a:latin typeface="+mn-lt"/>
                          <a:ea typeface="+mn-ea"/>
                          <a:cs typeface="+mn-cs"/>
                        </a:rPr>
                        <a:t>—how well you elaborate with details, dialogue, and description to advance the story or illustrate the experience</a:t>
                      </a:r>
                    </a:p>
                    <a:p>
                      <a:r>
                        <a:rPr lang="en-US" sz="1000" b="1" i="1" u="none" strike="noStrike" kern="1200" baseline="0" dirty="0" smtClean="0">
                          <a:solidFill>
                            <a:schemeClr val="tx1"/>
                          </a:solidFill>
                          <a:latin typeface="+mn-lt"/>
                          <a:ea typeface="+mn-ea"/>
                          <a:cs typeface="+mn-cs"/>
                        </a:rPr>
                        <a:t>4. Language and vocabulary</a:t>
                      </a:r>
                      <a:r>
                        <a:rPr lang="en-US" sz="1000" b="0" i="0" u="none" strike="noStrike" kern="1200" baseline="0" dirty="0" smtClean="0">
                          <a:solidFill>
                            <a:schemeClr val="tx1"/>
                          </a:solidFill>
                          <a:latin typeface="+mn-lt"/>
                          <a:ea typeface="+mn-ea"/>
                          <a:cs typeface="+mn-cs"/>
                        </a:rPr>
                        <a:t>—how well you effectively express experiences or events using sensory, concrete, and figurative language that is appropriate for your purpose</a:t>
                      </a:r>
                    </a:p>
                    <a:p>
                      <a:r>
                        <a:rPr lang="en-US" sz="1000" b="1" i="1" u="none" strike="noStrike" kern="1200" baseline="0" dirty="0" smtClean="0">
                          <a:solidFill>
                            <a:schemeClr val="tx1"/>
                          </a:solidFill>
                          <a:latin typeface="+mn-lt"/>
                          <a:ea typeface="+mn-ea"/>
                          <a:cs typeface="+mn-cs"/>
                        </a:rPr>
                        <a:t>5. Conventions</a:t>
                      </a:r>
                      <a:r>
                        <a:rPr lang="en-US" sz="1000" b="0" i="0" u="none" strike="noStrike" kern="1200" baseline="0" dirty="0" smtClean="0">
                          <a:solidFill>
                            <a:schemeClr val="tx1"/>
                          </a:solidFill>
                          <a:latin typeface="+mn-lt"/>
                          <a:ea typeface="+mn-ea"/>
                          <a:cs typeface="+mn-cs"/>
                        </a:rPr>
                        <a:t>—how well you follow the rules of usage, punctuation, capitalization, and spelling</a:t>
                      </a:r>
                    </a:p>
                    <a:p>
                      <a:r>
                        <a:rPr lang="en-US" sz="1000" b="1" i="0" u="none" strike="noStrike" kern="1200" baseline="0" dirty="0" smtClean="0">
                          <a:solidFill>
                            <a:schemeClr val="tx1"/>
                          </a:solidFill>
                          <a:latin typeface="+mn-lt"/>
                          <a:ea typeface="+mn-ea"/>
                          <a:cs typeface="+mn-cs"/>
                        </a:rPr>
                        <a:t>Now begin work on your fable. </a:t>
                      </a:r>
                      <a:r>
                        <a:rPr lang="en-US" sz="1000" b="0" i="0" u="none" strike="noStrike" kern="1200" baseline="0" dirty="0" smtClean="0">
                          <a:solidFill>
                            <a:schemeClr val="tx1"/>
                          </a:solidFill>
                          <a:latin typeface="+mn-lt"/>
                          <a:ea typeface="+mn-ea"/>
                          <a:cs typeface="+mn-cs"/>
                        </a:rPr>
                        <a:t>Manage your time carefully so that you can</a:t>
                      </a:r>
                    </a:p>
                    <a:p>
                      <a:r>
                        <a:rPr lang="en-US" sz="1000" b="0" i="0" u="none" strike="noStrike" kern="1200" baseline="0" dirty="0" smtClean="0">
                          <a:solidFill>
                            <a:schemeClr val="tx1"/>
                          </a:solidFill>
                          <a:latin typeface="+mn-lt"/>
                          <a:ea typeface="+mn-ea"/>
                          <a:cs typeface="+mn-cs"/>
                        </a:rPr>
                        <a:t>• plan your fable</a:t>
                      </a:r>
                    </a:p>
                    <a:p>
                      <a:r>
                        <a:rPr lang="en-US" sz="1000" b="0" i="0" u="none" strike="noStrike" kern="1200" baseline="0" dirty="0" smtClean="0">
                          <a:solidFill>
                            <a:schemeClr val="tx1"/>
                          </a:solidFill>
                          <a:latin typeface="+mn-lt"/>
                          <a:ea typeface="+mn-ea"/>
                          <a:cs typeface="+mn-cs"/>
                        </a:rPr>
                        <a:t>• write your fable</a:t>
                      </a:r>
                    </a:p>
                    <a:p>
                      <a:r>
                        <a:rPr lang="en-US" sz="1000" b="0" i="0" u="none" strike="noStrike" kern="1200" baseline="0" dirty="0" smtClean="0">
                          <a:solidFill>
                            <a:schemeClr val="tx1"/>
                          </a:solidFill>
                          <a:latin typeface="+mn-lt"/>
                          <a:ea typeface="+mn-ea"/>
                          <a:cs typeface="+mn-cs"/>
                        </a:rPr>
                        <a:t>• revise and edit for a final draft</a:t>
                      </a:r>
                    </a:p>
                    <a:p>
                      <a:r>
                        <a:rPr lang="en-US" sz="1000" b="0" i="0" u="none" strike="noStrike" kern="1200" baseline="0" dirty="0" smtClean="0">
                          <a:solidFill>
                            <a:schemeClr val="tx1"/>
                          </a:solidFill>
                          <a:latin typeface="+mn-lt"/>
                          <a:ea typeface="+mn-ea"/>
                          <a:cs typeface="+mn-cs"/>
                        </a:rPr>
                        <a:t>Word-processing tools, including spell check, are available to you.</a:t>
                      </a:r>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842616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143000"/>
            <a:ext cx="4572000" cy="230832"/>
          </a:xfrm>
          <a:prstGeom prst="rect">
            <a:avLst/>
          </a:prstGeom>
        </p:spPr>
        <p:txBody>
          <a:bodyPr>
            <a:spAutoFit/>
          </a:bodyPr>
          <a:lstStyle/>
          <a:p>
            <a:r>
              <a:rPr lang="en-US" sz="900" dirty="0" smtClean="0"/>
              <a:t>.</a:t>
            </a:r>
            <a:endParaRPr lang="en-US" sz="900" dirty="0"/>
          </a:p>
        </p:txBody>
      </p:sp>
      <p:graphicFrame>
        <p:nvGraphicFramePr>
          <p:cNvPr id="9" name="Table 8"/>
          <p:cNvGraphicFramePr>
            <a:graphicFrameLocks noGrp="1"/>
          </p:cNvGraphicFramePr>
          <p:nvPr>
            <p:extLst>
              <p:ext uri="{D42A27DB-BD31-4B8C-83A1-F6EECF244321}">
                <p14:modId xmlns:p14="http://schemas.microsoft.com/office/powerpoint/2010/main" val="3374349446"/>
              </p:ext>
            </p:extLst>
          </p:nvPr>
        </p:nvGraphicFramePr>
        <p:xfrm>
          <a:off x="533400" y="152400"/>
          <a:ext cx="8077200" cy="6289040"/>
        </p:xfrm>
        <a:graphic>
          <a:graphicData uri="http://schemas.openxmlformats.org/drawingml/2006/table">
            <a:tbl>
              <a:tblPr firstRow="1" bandRow="1">
                <a:tableStyleId>{5940675A-B579-460E-94D1-54222C63F5DA}</a:tableStyleId>
              </a:tblPr>
              <a:tblGrid>
                <a:gridCol w="807720"/>
                <a:gridCol w="116840"/>
                <a:gridCol w="828040"/>
                <a:gridCol w="6324600"/>
              </a:tblGrid>
              <a:tr h="370840">
                <a:tc gridSpan="4">
                  <a:txBody>
                    <a:bodyPr/>
                    <a:lstStyle/>
                    <a:p>
                      <a:r>
                        <a:rPr lang="en-US" sz="1400" b="1" dirty="0" smtClean="0"/>
                        <a:t>Target</a:t>
                      </a:r>
                      <a:r>
                        <a:rPr lang="en-US" sz="1400" b="1" baseline="0" dirty="0" smtClean="0"/>
                        <a:t> </a:t>
                      </a:r>
                      <a:r>
                        <a:rPr lang="en-US" sz="1400" b="1" dirty="0" smtClean="0"/>
                        <a:t>4 </a:t>
                      </a:r>
                      <a:r>
                        <a:rPr lang="en-US" sz="1400" b="1" u="sng" dirty="0" smtClean="0"/>
                        <a:t>COMPOSE FULL INFORMATIONAL TEXTS: </a:t>
                      </a:r>
                      <a:r>
                        <a:rPr lang="en-US" sz="1100" i="1" dirty="0" smtClean="0"/>
                        <a:t>Write full informational/explanatory</a:t>
                      </a:r>
                      <a:r>
                        <a:rPr lang="en-US" sz="1100" i="1" baseline="0" dirty="0" smtClean="0"/>
                        <a:t> </a:t>
                      </a:r>
                      <a:r>
                        <a:rPr lang="en-US" sz="1100" i="1" dirty="0" smtClean="0"/>
                        <a:t>texts on a topic, attending to purpose and audience: organize ideas</a:t>
                      </a:r>
                      <a:r>
                        <a:rPr lang="en-US" sz="1100" i="1" baseline="0" dirty="0" smtClean="0"/>
                        <a:t> </a:t>
                      </a:r>
                      <a:r>
                        <a:rPr lang="en-US" sz="1100" i="1" dirty="0" smtClean="0"/>
                        <a:t>by stating a focus, include structures and appropriate transitional</a:t>
                      </a:r>
                      <a:r>
                        <a:rPr lang="en-US" sz="1100" i="1" baseline="0" dirty="0" smtClean="0"/>
                        <a:t> </a:t>
                      </a:r>
                      <a:r>
                        <a:rPr lang="en-US" sz="1100" i="1" dirty="0" smtClean="0"/>
                        <a:t>strategies for coherence, include supporting details (from sources</a:t>
                      </a:r>
                      <a:r>
                        <a:rPr lang="en-US" sz="1100" i="1" baseline="0" dirty="0" smtClean="0"/>
                        <a:t> </a:t>
                      </a:r>
                      <a:r>
                        <a:rPr lang="en-US" sz="1100" i="1" dirty="0" smtClean="0"/>
                        <a:t>when appropriate to prompt), and an appropriate conclusion.</a:t>
                      </a:r>
                      <a:endParaRPr lang="en-US" sz="1100" i="1" dirty="0"/>
                    </a:p>
                  </a:txBody>
                  <a:tcP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400" b="1" dirty="0" smtClean="0"/>
                        <a:t>Target 8</a:t>
                      </a:r>
                      <a:r>
                        <a:rPr lang="en-US" sz="1400" b="1" baseline="0" dirty="0" smtClean="0"/>
                        <a:t>  </a:t>
                      </a:r>
                      <a:r>
                        <a:rPr lang="en-US" sz="1400" b="1" u="sng" dirty="0" smtClean="0"/>
                        <a:t>LANGUAGE &amp; VOCABULARY US</a:t>
                      </a:r>
                      <a:r>
                        <a:rPr lang="en-US" sz="1400" b="1" dirty="0" smtClean="0"/>
                        <a:t>E:</a:t>
                      </a:r>
                      <a:r>
                        <a:rPr lang="en-US" sz="1000" b="1" dirty="0" smtClean="0"/>
                        <a:t> </a:t>
                      </a:r>
                      <a:r>
                        <a:rPr lang="en-US" sz="1000" dirty="0" smtClean="0"/>
                        <a:t>Accurately use language and</a:t>
                      </a:r>
                      <a:r>
                        <a:rPr lang="en-US" sz="1000" baseline="0" dirty="0" smtClean="0"/>
                        <a:t> </a:t>
                      </a:r>
                      <a:r>
                        <a:rPr lang="en-US" sz="1000" dirty="0" smtClean="0"/>
                        <a:t>vocabulary (including academic and domain-specific vocabulary)</a:t>
                      </a:r>
                      <a:r>
                        <a:rPr lang="en-US" sz="1000" baseline="0" dirty="0" smtClean="0"/>
                        <a:t> </a:t>
                      </a:r>
                      <a:r>
                        <a:rPr lang="en-US" sz="1000" dirty="0" smtClean="0"/>
                        <a:t>appropriate to the purpose and audience when revising or</a:t>
                      </a:r>
                      <a:r>
                        <a:rPr lang="en-US" sz="1000" baseline="0" dirty="0" smtClean="0"/>
                        <a:t> </a:t>
                      </a:r>
                      <a:r>
                        <a:rPr lang="en-US" sz="1000" dirty="0" smtClean="0"/>
                        <a:t>composing texts.</a:t>
                      </a:r>
                    </a:p>
                  </a:txBody>
                  <a:tcP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4">
                  <a:txBody>
                    <a:bodyPr/>
                    <a:lstStyle/>
                    <a:p>
                      <a:r>
                        <a:rPr lang="en-US" sz="1400" b="1" dirty="0" smtClean="0"/>
                        <a:t>Target 9 </a:t>
                      </a:r>
                      <a:r>
                        <a:rPr lang="en-US" sz="1400" b="1" u="sng" dirty="0" smtClean="0"/>
                        <a:t>EDIT/CLARIFY</a:t>
                      </a:r>
                      <a:r>
                        <a:rPr lang="en-US" sz="1100" b="1" dirty="0" smtClean="0"/>
                        <a:t>: </a:t>
                      </a:r>
                      <a:r>
                        <a:rPr lang="en-US" sz="1000" dirty="0" smtClean="0"/>
                        <a:t>Apply or edit grade-appropriate grammar usage</a:t>
                      </a:r>
                      <a:r>
                        <a:rPr lang="en-US" sz="1000" baseline="0" dirty="0" smtClean="0"/>
                        <a:t> </a:t>
                      </a:r>
                      <a:r>
                        <a:rPr lang="en-US" sz="1000" dirty="0" smtClean="0"/>
                        <a:t>and mechanics to clarify a message and edit narrative,</a:t>
                      </a:r>
                      <a:r>
                        <a:rPr lang="en-US" sz="1000" baseline="0" dirty="0" smtClean="0"/>
                        <a:t> </a:t>
                      </a:r>
                      <a:r>
                        <a:rPr lang="en-US" sz="1000" dirty="0" smtClean="0"/>
                        <a:t>informational, and opinion texts</a:t>
                      </a:r>
                    </a:p>
                  </a:txBody>
                  <a:tcPr>
                    <a:solidFill>
                      <a:schemeClr val="accent5">
                        <a:lumMod val="20000"/>
                        <a:lumOff val="8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gridSpan="2">
                  <a:txBody>
                    <a:bodyPr/>
                    <a:lstStyle/>
                    <a:p>
                      <a:r>
                        <a:rPr lang="en-US" sz="1400" dirty="0" smtClean="0"/>
                        <a:t>Standards</a:t>
                      </a:r>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1" dirty="0" smtClean="0"/>
                    </a:p>
                  </a:txBody>
                  <a:tcPr/>
                </a:tc>
                <a:tc gridSpan="2">
                  <a:txBody>
                    <a:bodyPr/>
                    <a:lstStyle/>
                    <a:p>
                      <a:r>
                        <a:rPr lang="pl-PL" sz="1400" b="0" i="0" u="none" strike="noStrike" kern="1200" baseline="0" dirty="0" smtClean="0">
                          <a:solidFill>
                            <a:schemeClr val="tx1"/>
                          </a:solidFill>
                          <a:latin typeface="+mn-lt"/>
                          <a:ea typeface="+mn-ea"/>
                          <a:cs typeface="+mn-cs"/>
                        </a:rPr>
                        <a:t>W-2a through W-2e, W-3b, W-4, W-5, W-8, W-9; W-3d, L-3a, L-6, L--</a:t>
                      </a:r>
                      <a:r>
                        <a:rPr lang="en-US" sz="1400" b="0" i="0" u="none" strike="noStrike" kern="1200" baseline="0" dirty="0" smtClean="0">
                          <a:solidFill>
                            <a:schemeClr val="tx1"/>
                          </a:solidFill>
                          <a:latin typeface="+mn-lt"/>
                          <a:ea typeface="+mn-ea"/>
                          <a:cs typeface="+mn-cs"/>
                        </a:rPr>
                        <a:t> 1, L-2, L-3b</a:t>
                      </a:r>
                      <a:endParaRPr lang="pl-PL" sz="1400" dirty="0"/>
                    </a:p>
                  </a:txBody>
                  <a:tcPr/>
                </a:tc>
                <a:tc hMerge="1">
                  <a:txBody>
                    <a:bodyPr/>
                    <a:lstStyle/>
                    <a:p>
                      <a:endParaRPr lang="en-US" sz="1400"/>
                    </a:p>
                  </a:txBody>
                  <a:tcPr/>
                </a:tc>
              </a:tr>
              <a:tr h="370840">
                <a:tc gridSpan="2">
                  <a:txBody>
                    <a:bodyPr/>
                    <a:lstStyle/>
                    <a:p>
                      <a:r>
                        <a:rPr lang="en-US" sz="1400" dirty="0" smtClean="0"/>
                        <a:t>DOK</a:t>
                      </a:r>
                      <a:endParaRPr lang="en-US" sz="1400" dirty="0"/>
                    </a:p>
                  </a:txBody>
                  <a:tcPr/>
                </a:tc>
                <a:tc hMerge="1">
                  <a:txBody>
                    <a:bodyPr/>
                    <a:lstStyle/>
                    <a:p>
                      <a:pPr algn="ctr"/>
                      <a:endParaRPr lang="en-US" sz="1600" b="1" dirty="0"/>
                    </a:p>
                  </a:txBody>
                  <a:tcPr/>
                </a:tc>
                <a:tc>
                  <a:txBody>
                    <a:bodyPr/>
                    <a:lstStyle/>
                    <a:p>
                      <a:pPr algn="ctr"/>
                      <a:r>
                        <a:rPr lang="en-US" sz="1600" b="1" dirty="0" smtClean="0"/>
                        <a:t>4</a:t>
                      </a:r>
                      <a:endParaRPr lang="en-US" sz="16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Full Informational Composition </a:t>
                      </a:r>
                    </a:p>
                  </a:txBody>
                  <a:tcPr/>
                </a:tc>
              </a:tr>
              <a:tr h="370840">
                <a:tc>
                  <a:txBody>
                    <a:bodyPr/>
                    <a:lstStyle/>
                    <a:p>
                      <a:r>
                        <a:rPr lang="en-US" sz="1400" dirty="0" smtClean="0"/>
                        <a:t>Task</a:t>
                      </a:r>
                      <a:endParaRPr lang="en-US" sz="1400" dirty="0"/>
                    </a:p>
                  </a:txBody>
                  <a:tcPr/>
                </a:tc>
                <a:tc gridSpan="3">
                  <a:txBody>
                    <a:bodyPr/>
                    <a:lstStyle/>
                    <a:p>
                      <a:r>
                        <a:rPr lang="en-US" sz="1000" b="0" i="0" u="none" strike="noStrike" kern="1200" baseline="0" dirty="0" smtClean="0">
                          <a:solidFill>
                            <a:schemeClr val="tx1"/>
                          </a:solidFill>
                          <a:latin typeface="+mn-lt"/>
                          <a:ea typeface="+mn-ea"/>
                          <a:cs typeface="+mn-cs"/>
                        </a:rPr>
                        <a:t>In order to complete the performance task, students</a:t>
                      </a:r>
                    </a:p>
                    <a:p>
                      <a:r>
                        <a:rPr lang="en-US" sz="1000" b="0" i="0" u="none" strike="noStrike" kern="1200" baseline="0" dirty="0" smtClean="0">
                          <a:solidFill>
                            <a:schemeClr val="tx1"/>
                          </a:solidFill>
                          <a:latin typeface="+mn-lt"/>
                          <a:ea typeface="+mn-ea"/>
                          <a:cs typeface="+mn-cs"/>
                        </a:rPr>
                        <a:t>1. Gather, select, and analyze information in a series of sources</a:t>
                      </a:r>
                    </a:p>
                    <a:p>
                      <a:r>
                        <a:rPr lang="en-US" sz="1000" b="0" i="0" u="none" strike="noStrike" kern="1200" baseline="0" dirty="0" smtClean="0">
                          <a:solidFill>
                            <a:schemeClr val="tx1"/>
                          </a:solidFill>
                          <a:latin typeface="+mn-lt"/>
                          <a:ea typeface="+mn-ea"/>
                          <a:cs typeface="+mn-cs"/>
                        </a:rPr>
                        <a:t>2. Write an informational essay effectively demonstrating relevant supporting evidence, details, and elaboration that are consistent with  the main idea, purpose, and audience</a:t>
                      </a:r>
                    </a:p>
                    <a:p>
                      <a:r>
                        <a:rPr lang="en-US" sz="1000" b="0" i="0" u="none" strike="noStrike" kern="1200" baseline="0" dirty="0" smtClean="0">
                          <a:solidFill>
                            <a:schemeClr val="tx1"/>
                          </a:solidFill>
                          <a:latin typeface="+mn-lt"/>
                          <a:ea typeface="+mn-ea"/>
                          <a:cs typeface="+mn-cs"/>
                        </a:rPr>
                        <a:t>• effective organization of ideas</a:t>
                      </a:r>
                    </a:p>
                    <a:p>
                      <a:r>
                        <a:rPr lang="en-US" sz="1000" b="0" i="0" u="none" strike="noStrike" kern="1200" baseline="0" dirty="0" smtClean="0">
                          <a:solidFill>
                            <a:schemeClr val="tx1"/>
                          </a:solidFill>
                          <a:latin typeface="+mn-lt"/>
                          <a:ea typeface="+mn-ea"/>
                          <a:cs typeface="+mn-cs"/>
                        </a:rPr>
                        <a:t>• adherence to conventions and rules of grammar, usage, and mechanics</a:t>
                      </a:r>
                    </a:p>
                    <a:p>
                      <a:r>
                        <a:rPr lang="en-US" sz="1000" b="0" i="0" u="none" strike="noStrike" kern="1200" baseline="0" dirty="0" smtClean="0">
                          <a:solidFill>
                            <a:schemeClr val="tx1"/>
                          </a:solidFill>
                          <a:latin typeface="+mn-lt"/>
                          <a:ea typeface="+mn-ea"/>
                          <a:cs typeface="+mn-cs"/>
                        </a:rPr>
                        <a:t>• control of language and tone for purpose and audience</a:t>
                      </a:r>
                      <a:endParaRPr lang="en-US" sz="1000" dirty="0"/>
                    </a:p>
                  </a:txBody>
                  <a:tcPr/>
                </a:tc>
                <a:tc hMerge="1">
                  <a:txBody>
                    <a:bodyPr/>
                    <a:lstStyle/>
                    <a:p>
                      <a:endParaRPr lang="en-US"/>
                    </a:p>
                  </a:txBody>
                  <a:tcPr/>
                </a:tc>
                <a:tc hMerge="1">
                  <a:txBody>
                    <a:bodyPr/>
                    <a:lstStyle/>
                    <a:p>
                      <a:endParaRPr lang="en-US" sz="1400" dirty="0"/>
                    </a:p>
                  </a:txBody>
                  <a:tcPr/>
                </a:tc>
              </a:tr>
              <a:tr h="370840">
                <a:tc gridSpan="4">
                  <a:txBody>
                    <a:bodyPr/>
                    <a:lstStyle/>
                    <a:p>
                      <a:r>
                        <a:rPr lang="en-US" sz="1100" b="1" u="sng" dirty="0" smtClean="0"/>
                        <a:t>Your Assignment</a:t>
                      </a:r>
                    </a:p>
                    <a:p>
                      <a:r>
                        <a:rPr lang="en-US" sz="1100" b="0" i="0" u="none" strike="noStrike" kern="1200" baseline="0" dirty="0" smtClean="0">
                          <a:solidFill>
                            <a:schemeClr val="tx1"/>
                          </a:solidFill>
                          <a:latin typeface="+mn-lt"/>
                          <a:ea typeface="+mn-ea"/>
                          <a:cs typeface="+mn-cs"/>
                        </a:rPr>
                        <a:t>You have watched one short video and read two informational texts about pollution. Consider how the problems of pollution on Earth and</a:t>
                      </a:r>
                    </a:p>
                    <a:p>
                      <a:r>
                        <a:rPr lang="en-US" sz="1100" b="0" i="0" u="none" strike="noStrike" kern="1200" baseline="0" dirty="0" smtClean="0">
                          <a:solidFill>
                            <a:schemeClr val="tx1"/>
                          </a:solidFill>
                          <a:latin typeface="+mn-lt"/>
                          <a:ea typeface="+mn-ea"/>
                          <a:cs typeface="+mn-cs"/>
                        </a:rPr>
                        <a:t>in space are similar and different. Write an informational essay comparing the problem of pollution on Earth to the problem of</a:t>
                      </a:r>
                    </a:p>
                    <a:p>
                      <a:r>
                        <a:rPr lang="en-US" sz="1100" b="0" i="0" u="none" strike="noStrike" kern="1200" baseline="0" dirty="0" smtClean="0">
                          <a:solidFill>
                            <a:schemeClr val="tx1"/>
                          </a:solidFill>
                          <a:latin typeface="+mn-lt"/>
                          <a:ea typeface="+mn-ea"/>
                          <a:cs typeface="+mn-cs"/>
                        </a:rPr>
                        <a:t>pollution in space. In your essay, discuss the ways in which pollution on Earth and in pollution in space are similar and different in term </a:t>
                      </a:r>
                    </a:p>
                    <a:p>
                      <a:r>
                        <a:rPr lang="en-US" sz="1100" b="0" i="0" u="none" strike="noStrike" kern="1200" baseline="0" dirty="0" smtClean="0">
                          <a:solidFill>
                            <a:schemeClr val="tx1"/>
                          </a:solidFill>
                          <a:latin typeface="+mn-lt"/>
                          <a:ea typeface="+mn-ea"/>
                          <a:cs typeface="+mn-cs"/>
                        </a:rPr>
                        <a:t>of the problems they create and the solutions required to deal with them. Support your essay with details from the informational texts.</a:t>
                      </a:r>
                    </a:p>
                    <a:p>
                      <a:r>
                        <a:rPr lang="en-US" sz="1000" b="1" i="0" u="none" strike="noStrike" kern="1200" baseline="0" dirty="0" smtClean="0">
                          <a:solidFill>
                            <a:schemeClr val="tx1"/>
                          </a:solidFill>
                          <a:latin typeface="+mn-lt"/>
                          <a:ea typeface="+mn-ea"/>
                          <a:cs typeface="+mn-cs"/>
                        </a:rPr>
                        <a:t>How your essay will be scored: </a:t>
                      </a:r>
                      <a:r>
                        <a:rPr lang="en-US" sz="1000" b="0" i="0" u="none" strike="noStrike" kern="1200" baseline="0" dirty="0" smtClean="0">
                          <a:solidFill>
                            <a:schemeClr val="tx1"/>
                          </a:solidFill>
                          <a:latin typeface="+mn-lt"/>
                          <a:ea typeface="+mn-ea"/>
                          <a:cs typeface="+mn-cs"/>
                        </a:rPr>
                        <a:t>The people scoring your essay will be assigning scores for</a:t>
                      </a:r>
                    </a:p>
                    <a:p>
                      <a:r>
                        <a:rPr lang="en-US" sz="1000" b="1" i="1" u="none" strike="noStrike" kern="1200" baseline="0" dirty="0" smtClean="0">
                          <a:solidFill>
                            <a:schemeClr val="tx1"/>
                          </a:solidFill>
                          <a:latin typeface="+mn-lt"/>
                          <a:ea typeface="+mn-ea"/>
                          <a:cs typeface="+mn-cs"/>
                        </a:rPr>
                        <a:t>1. Statement of Purpose/Focus</a:t>
                      </a:r>
                      <a:r>
                        <a:rPr lang="en-US" sz="1000" b="0" i="1" u="none" strike="noStrike" kern="1200" baseline="0" dirty="0" smtClean="0">
                          <a:solidFill>
                            <a:schemeClr val="tx1"/>
                          </a:solidFill>
                          <a:latin typeface="+mn-lt"/>
                          <a:ea typeface="+mn-ea"/>
                          <a:cs typeface="+mn-cs"/>
                        </a:rPr>
                        <a:t>—</a:t>
                      </a:r>
                      <a:r>
                        <a:rPr lang="en-US" sz="1000" b="0" i="0" u="none" strike="noStrike" kern="1200" baseline="0" dirty="0" smtClean="0">
                          <a:solidFill>
                            <a:schemeClr val="tx1"/>
                          </a:solidFill>
                          <a:latin typeface="+mn-lt"/>
                          <a:ea typeface="+mn-ea"/>
                          <a:cs typeface="+mn-cs"/>
                        </a:rPr>
                        <a:t>how well you clearly state and maintain your controlling idea or main idea</a:t>
                      </a:r>
                    </a:p>
                    <a:p>
                      <a:r>
                        <a:rPr lang="en-US" sz="1000" b="1" i="1" u="none" strike="noStrike" kern="1200" baseline="0" dirty="0" smtClean="0">
                          <a:solidFill>
                            <a:schemeClr val="tx1"/>
                          </a:solidFill>
                          <a:latin typeface="+mn-lt"/>
                          <a:ea typeface="+mn-ea"/>
                          <a:cs typeface="+mn-cs"/>
                        </a:rPr>
                        <a:t>2. Organization</a:t>
                      </a:r>
                      <a:r>
                        <a:rPr lang="en-US" sz="1000" b="0" i="0" u="none" strike="noStrike" kern="1200" baseline="0" dirty="0" smtClean="0">
                          <a:solidFill>
                            <a:schemeClr val="tx1"/>
                          </a:solidFill>
                          <a:latin typeface="+mn-lt"/>
                          <a:ea typeface="+mn-ea"/>
                          <a:cs typeface="+mn-cs"/>
                        </a:rPr>
                        <a:t>—how well the ideas progress from the introduction to the conclusion using effective transitions and how well you stay on topic throughout the essay</a:t>
                      </a:r>
                    </a:p>
                    <a:p>
                      <a:r>
                        <a:rPr lang="en-US" sz="1000" b="1" i="1" u="none" strike="noStrike" kern="1200" baseline="0" dirty="0" smtClean="0">
                          <a:solidFill>
                            <a:schemeClr val="tx1"/>
                          </a:solidFill>
                          <a:latin typeface="+mn-lt"/>
                          <a:ea typeface="+mn-ea"/>
                          <a:cs typeface="+mn-cs"/>
                        </a:rPr>
                        <a:t>3. Elaboration of Evidence</a:t>
                      </a:r>
                      <a:r>
                        <a:rPr lang="en-US" sz="1000" b="0" i="0" u="none" strike="noStrike" kern="1200" baseline="0" dirty="0" smtClean="0">
                          <a:solidFill>
                            <a:schemeClr val="tx1"/>
                          </a:solidFill>
                          <a:latin typeface="+mn-lt"/>
                          <a:ea typeface="+mn-ea"/>
                          <a:cs typeface="+mn-cs"/>
                        </a:rPr>
                        <a:t>—how well you provide evidence from sources about your topic and elaborate with specific information</a:t>
                      </a:r>
                    </a:p>
                    <a:p>
                      <a:r>
                        <a:rPr lang="en-US" sz="1000" b="1" i="1" u="none" strike="noStrike" kern="1200" baseline="0" dirty="0" smtClean="0">
                          <a:solidFill>
                            <a:schemeClr val="tx1"/>
                          </a:solidFill>
                          <a:latin typeface="+mn-lt"/>
                          <a:ea typeface="+mn-ea"/>
                          <a:cs typeface="+mn-cs"/>
                        </a:rPr>
                        <a:t>4. Language and Vocabulary</a:t>
                      </a:r>
                      <a:r>
                        <a:rPr lang="en-US" sz="1000" b="0" i="0" u="none" strike="noStrike" kern="1200" baseline="0" dirty="0" smtClean="0">
                          <a:solidFill>
                            <a:schemeClr val="tx1"/>
                          </a:solidFill>
                          <a:latin typeface="+mn-lt"/>
                          <a:ea typeface="+mn-ea"/>
                          <a:cs typeface="+mn-cs"/>
                        </a:rPr>
                        <a:t>—how well you effectively express ideas using precise language that is appropriate for your audience and purpose</a:t>
                      </a:r>
                    </a:p>
                    <a:p>
                      <a:r>
                        <a:rPr lang="en-US" sz="1000" b="1" i="1" u="none" strike="noStrike" kern="1200" baseline="0" dirty="0" smtClean="0">
                          <a:solidFill>
                            <a:schemeClr val="tx1"/>
                          </a:solidFill>
                          <a:latin typeface="+mn-lt"/>
                          <a:ea typeface="+mn-ea"/>
                          <a:cs typeface="+mn-cs"/>
                        </a:rPr>
                        <a:t>5. Conventions</a:t>
                      </a:r>
                      <a:r>
                        <a:rPr lang="en-US" sz="1000" b="0" i="0" u="none" strike="noStrike" kern="1200" baseline="0" dirty="0" smtClean="0">
                          <a:solidFill>
                            <a:schemeClr val="tx1"/>
                          </a:solidFill>
                          <a:latin typeface="+mn-lt"/>
                          <a:ea typeface="+mn-ea"/>
                          <a:cs typeface="+mn-cs"/>
                        </a:rPr>
                        <a:t>—how well you follow the rules of usage, punctuation, capitalization, and spelling</a:t>
                      </a:r>
                    </a:p>
                    <a:p>
                      <a:endParaRPr lang="en-US" sz="1000" dirty="0" smtClean="0"/>
                    </a:p>
                    <a:p>
                      <a:r>
                        <a:rPr lang="en-US" sz="900" dirty="0" smtClean="0"/>
                        <a:t>• plan your essay</a:t>
                      </a:r>
                    </a:p>
                    <a:p>
                      <a:r>
                        <a:rPr lang="en-US" sz="900" dirty="0" smtClean="0"/>
                        <a:t>• write your essay</a:t>
                      </a:r>
                    </a:p>
                    <a:p>
                      <a:r>
                        <a:rPr lang="en-US" sz="900" dirty="0" smtClean="0"/>
                        <a:t>• revise and edit for a final draft</a:t>
                      </a:r>
                    </a:p>
                    <a:p>
                      <a:endParaRPr lang="en-US" sz="900" dirty="0" smtClean="0"/>
                    </a:p>
                    <a:p>
                      <a:r>
                        <a:rPr lang="en-US" sz="900" dirty="0" smtClean="0"/>
                        <a:t>Word-processing tools and spell check function are available to</a:t>
                      </a:r>
                      <a:r>
                        <a:rPr lang="en-US" sz="900" baseline="0" dirty="0" smtClean="0"/>
                        <a:t> </a:t>
                      </a:r>
                      <a:r>
                        <a:rPr lang="en-US" sz="900" dirty="0" smtClean="0"/>
                        <a:t>you.</a:t>
                      </a:r>
                      <a:endParaRPr lang="en-US" sz="900" dirty="0"/>
                    </a:p>
                  </a:txBody>
                  <a:tcPr/>
                </a:tc>
                <a:tc hMerge="1">
                  <a:txBody>
                    <a:bodyPr/>
                    <a:lstStyle/>
                    <a:p>
                      <a:endParaRPr lang="en-US" sz="1400" dirty="0"/>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594242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TotalTime>
  <Words>3824</Words>
  <Application>Microsoft Office PowerPoint</Application>
  <PresentationFormat>On-screen Show (4:3)</PresentationFormat>
  <Paragraphs>259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Susan Richmond</cp:lastModifiedBy>
  <cp:revision>34</cp:revision>
  <cp:lastPrinted>2013-05-02T01:11:56Z</cp:lastPrinted>
  <dcterms:created xsi:type="dcterms:W3CDTF">2013-04-30T22:31:16Z</dcterms:created>
  <dcterms:modified xsi:type="dcterms:W3CDTF">2015-10-10T21:47:34Z</dcterms:modified>
</cp:coreProperties>
</file>