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77" r:id="rId2"/>
    <p:sldId id="278" r:id="rId3"/>
    <p:sldId id="273" r:id="rId4"/>
    <p:sldId id="256" r:id="rId5"/>
    <p:sldId id="274" r:id="rId6"/>
    <p:sldId id="257" r:id="rId7"/>
    <p:sldId id="260" r:id="rId8"/>
    <p:sldId id="275" r:id="rId9"/>
    <p:sldId id="258" r:id="rId10"/>
    <p:sldId id="261" r:id="rId11"/>
    <p:sldId id="262" r:id="rId12"/>
    <p:sldId id="276" r:id="rId13"/>
    <p:sldId id="264" r:id="rId14"/>
    <p:sldId id="265" r:id="rId15"/>
    <p:sldId id="266" r:id="rId16"/>
    <p:sldId id="267" r:id="rId17"/>
  </p:sldIdLst>
  <p:sldSz cx="7315200" cy="100584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30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1E1"/>
    <a:srgbClr val="FFAFAF"/>
    <a:srgbClr val="FF6D6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183" autoAdjust="0"/>
    <p:restoredTop sz="94660"/>
  </p:normalViewPr>
  <p:slideViewPr>
    <p:cSldViewPr snapToGrid="0">
      <p:cViewPr>
        <p:scale>
          <a:sx n="142" d="100"/>
          <a:sy n="142" d="100"/>
        </p:scale>
        <p:origin x="726" y="-270"/>
      </p:cViewPr>
      <p:guideLst>
        <p:guide orient="horz" pos="3168"/>
        <p:guide pos="230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9E796F-4B75-4DC2-A9B2-0C183D866AC9}" type="datetimeFigureOut">
              <a:rPr lang="en-US" smtClean="0"/>
              <a:t>12/14/2016</a:t>
            </a:fld>
            <a:endParaRPr lang="en-US"/>
          </a:p>
        </p:txBody>
      </p:sp>
      <p:sp>
        <p:nvSpPr>
          <p:cNvPr id="4" name="Slide Image Placeholder 3"/>
          <p:cNvSpPr>
            <a:spLocks noGrp="1" noRot="1" noChangeAspect="1"/>
          </p:cNvSpPr>
          <p:nvPr>
            <p:ph type="sldImg" idx="2"/>
          </p:nvPr>
        </p:nvSpPr>
        <p:spPr>
          <a:xfrm>
            <a:off x="2306638" y="1143000"/>
            <a:ext cx="22447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9FBDC4-3ED9-4FC9-AEB3-46B0F31AE142}" type="slidenum">
              <a:rPr lang="en-US" smtClean="0"/>
              <a:t>‹#›</a:t>
            </a:fld>
            <a:endParaRPr lang="en-US"/>
          </a:p>
        </p:txBody>
      </p:sp>
    </p:spTree>
    <p:extLst>
      <p:ext uri="{BB962C8B-B14F-4D97-AF65-F5344CB8AC3E}">
        <p14:creationId xmlns:p14="http://schemas.microsoft.com/office/powerpoint/2010/main" val="36857134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a:t>
            </a:r>
            <a:r>
              <a:rPr lang="en-US" baseline="0" dirty="0" smtClean="0"/>
              <a:t> the prior matrix completed.  The arrow is pointing across the highest task level of each DOK path.</a:t>
            </a:r>
            <a:endParaRPr lang="en-US" dirty="0"/>
          </a:p>
        </p:txBody>
      </p:sp>
      <p:sp>
        <p:nvSpPr>
          <p:cNvPr id="4" name="Slide Number Placeholder 3"/>
          <p:cNvSpPr>
            <a:spLocks noGrp="1"/>
          </p:cNvSpPr>
          <p:nvPr>
            <p:ph type="sldNum" sz="quarter" idx="10"/>
          </p:nvPr>
        </p:nvSpPr>
        <p:spPr/>
        <p:txBody>
          <a:bodyPr/>
          <a:lstStyle/>
          <a:p>
            <a:fld id="{FBF8361E-AD51-45CA-9383-AD32819F5CF9}" type="slidenum">
              <a:rPr lang="en-US" smtClean="0"/>
              <a:pPr/>
              <a:t>2</a:t>
            </a:fld>
            <a:endParaRPr lang="en-US"/>
          </a:p>
        </p:txBody>
      </p:sp>
    </p:spTree>
    <p:extLst>
      <p:ext uri="{BB962C8B-B14F-4D97-AF65-F5344CB8AC3E}">
        <p14:creationId xmlns:p14="http://schemas.microsoft.com/office/powerpoint/2010/main" val="41248642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48640" y="1646133"/>
            <a:ext cx="6217920" cy="3501813"/>
          </a:xfrm>
        </p:spPr>
        <p:txBody>
          <a:bodyPr anchor="b"/>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914400" y="5282989"/>
            <a:ext cx="5486400" cy="2428451"/>
          </a:xfrm>
        </p:spPr>
        <p:txBody>
          <a:bodyPr/>
          <a:lstStyle>
            <a:lvl1pPr marL="0" indent="0" algn="ctr">
              <a:buNone/>
              <a:defRPr sz="1920"/>
            </a:lvl1pPr>
            <a:lvl2pPr marL="365760" indent="0" algn="ctr">
              <a:buNone/>
              <a:defRPr sz="1600"/>
            </a:lvl2pPr>
            <a:lvl3pPr marL="731520" indent="0" algn="ctr">
              <a:buNone/>
              <a:defRPr sz="1440"/>
            </a:lvl3pPr>
            <a:lvl4pPr marL="1097280" indent="0" algn="ctr">
              <a:buNone/>
              <a:defRPr sz="1280"/>
            </a:lvl4pPr>
            <a:lvl5pPr marL="1463040" indent="0" algn="ctr">
              <a:buNone/>
              <a:defRPr sz="1280"/>
            </a:lvl5pPr>
            <a:lvl6pPr marL="1828800" indent="0" algn="ctr">
              <a:buNone/>
              <a:defRPr sz="1280"/>
            </a:lvl6pPr>
            <a:lvl7pPr marL="2194560" indent="0" algn="ctr">
              <a:buNone/>
              <a:defRPr sz="1280"/>
            </a:lvl7pPr>
            <a:lvl8pPr marL="2560320" indent="0" algn="ctr">
              <a:buNone/>
              <a:defRPr sz="1280"/>
            </a:lvl8pPr>
            <a:lvl9pPr marL="2926080" indent="0" algn="ctr">
              <a:buNone/>
              <a:defRPr sz="128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CA8B0CF-F41C-4FE1-815D-F9FB87709894}" type="datetimeFigureOut">
              <a:rPr lang="en-US" smtClean="0"/>
              <a:t>12/14/2016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D58FF17-F2CD-43B3-9C62-8C4569E65398}" type="slidenum">
              <a:rPr lang="en-US" smtClean="0"/>
              <a:t>‹#›</a:t>
            </a:fld>
            <a:endParaRPr lang="en-US" dirty="0"/>
          </a:p>
        </p:txBody>
      </p:sp>
    </p:spTree>
    <p:extLst>
      <p:ext uri="{BB962C8B-B14F-4D97-AF65-F5344CB8AC3E}">
        <p14:creationId xmlns:p14="http://schemas.microsoft.com/office/powerpoint/2010/main" val="3708379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CA8B0CF-F41C-4FE1-815D-F9FB87709894}" type="datetimeFigureOut">
              <a:rPr lang="en-US" smtClean="0"/>
              <a:t>12/14/2016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D58FF17-F2CD-43B3-9C62-8C4569E65398}" type="slidenum">
              <a:rPr lang="en-US" smtClean="0"/>
              <a:t>‹#›</a:t>
            </a:fld>
            <a:endParaRPr lang="en-US" dirty="0"/>
          </a:p>
        </p:txBody>
      </p:sp>
    </p:spTree>
    <p:extLst>
      <p:ext uri="{BB962C8B-B14F-4D97-AF65-F5344CB8AC3E}">
        <p14:creationId xmlns:p14="http://schemas.microsoft.com/office/powerpoint/2010/main" val="9291688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234940" y="535517"/>
            <a:ext cx="1577340" cy="852402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02920" y="535517"/>
            <a:ext cx="4640580" cy="85240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CA8B0CF-F41C-4FE1-815D-F9FB87709894}" type="datetimeFigureOut">
              <a:rPr lang="en-US" smtClean="0"/>
              <a:t>12/14/2016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D58FF17-F2CD-43B3-9C62-8C4569E65398}" type="slidenum">
              <a:rPr lang="en-US" smtClean="0"/>
              <a:t>‹#›</a:t>
            </a:fld>
            <a:endParaRPr lang="en-US" dirty="0"/>
          </a:p>
        </p:txBody>
      </p:sp>
    </p:spTree>
    <p:extLst>
      <p:ext uri="{BB962C8B-B14F-4D97-AF65-F5344CB8AC3E}">
        <p14:creationId xmlns:p14="http://schemas.microsoft.com/office/powerpoint/2010/main" val="3745644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CA8B0CF-F41C-4FE1-815D-F9FB87709894}" type="datetimeFigureOut">
              <a:rPr lang="en-US" smtClean="0"/>
              <a:t>12/14/2016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D58FF17-F2CD-43B3-9C62-8C4569E65398}" type="slidenum">
              <a:rPr lang="en-US" smtClean="0"/>
              <a:t>‹#›</a:t>
            </a:fld>
            <a:endParaRPr lang="en-US" dirty="0"/>
          </a:p>
        </p:txBody>
      </p:sp>
    </p:spTree>
    <p:extLst>
      <p:ext uri="{BB962C8B-B14F-4D97-AF65-F5344CB8AC3E}">
        <p14:creationId xmlns:p14="http://schemas.microsoft.com/office/powerpoint/2010/main" val="26442314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99110" y="2507618"/>
            <a:ext cx="6309360" cy="4184014"/>
          </a:xfrm>
        </p:spPr>
        <p:txBody>
          <a:bodyPr anchor="b"/>
          <a:lstStyle>
            <a:lvl1pPr>
              <a:defRPr sz="4800"/>
            </a:lvl1pPr>
          </a:lstStyle>
          <a:p>
            <a:r>
              <a:rPr lang="en-US" smtClean="0"/>
              <a:t>Click to edit Master title style</a:t>
            </a:r>
            <a:endParaRPr lang="en-US" dirty="0"/>
          </a:p>
        </p:txBody>
      </p:sp>
      <p:sp>
        <p:nvSpPr>
          <p:cNvPr id="3" name="Text Placeholder 2"/>
          <p:cNvSpPr>
            <a:spLocks noGrp="1"/>
          </p:cNvSpPr>
          <p:nvPr>
            <p:ph type="body" idx="1"/>
          </p:nvPr>
        </p:nvSpPr>
        <p:spPr>
          <a:xfrm>
            <a:off x="499110" y="6731215"/>
            <a:ext cx="6309360" cy="2200274"/>
          </a:xfrm>
        </p:spPr>
        <p:txBody>
          <a:bodyPr/>
          <a:lstStyle>
            <a:lvl1pPr marL="0" indent="0">
              <a:buNone/>
              <a:defRPr sz="1920">
                <a:solidFill>
                  <a:schemeClr val="tx1"/>
                </a:solidFill>
              </a:defRPr>
            </a:lvl1pPr>
            <a:lvl2pPr marL="365760" indent="0">
              <a:buNone/>
              <a:defRPr sz="1600">
                <a:solidFill>
                  <a:schemeClr val="tx1">
                    <a:tint val="75000"/>
                  </a:schemeClr>
                </a:solidFill>
              </a:defRPr>
            </a:lvl2pPr>
            <a:lvl3pPr marL="731520" indent="0">
              <a:buNone/>
              <a:defRPr sz="1440">
                <a:solidFill>
                  <a:schemeClr val="tx1">
                    <a:tint val="75000"/>
                  </a:schemeClr>
                </a:solidFill>
              </a:defRPr>
            </a:lvl3pPr>
            <a:lvl4pPr marL="1097280" indent="0">
              <a:buNone/>
              <a:defRPr sz="1280">
                <a:solidFill>
                  <a:schemeClr val="tx1">
                    <a:tint val="75000"/>
                  </a:schemeClr>
                </a:solidFill>
              </a:defRPr>
            </a:lvl4pPr>
            <a:lvl5pPr marL="1463040" indent="0">
              <a:buNone/>
              <a:defRPr sz="1280">
                <a:solidFill>
                  <a:schemeClr val="tx1">
                    <a:tint val="75000"/>
                  </a:schemeClr>
                </a:solidFill>
              </a:defRPr>
            </a:lvl5pPr>
            <a:lvl6pPr marL="1828800" indent="0">
              <a:buNone/>
              <a:defRPr sz="1280">
                <a:solidFill>
                  <a:schemeClr val="tx1">
                    <a:tint val="75000"/>
                  </a:schemeClr>
                </a:solidFill>
              </a:defRPr>
            </a:lvl6pPr>
            <a:lvl7pPr marL="2194560" indent="0">
              <a:buNone/>
              <a:defRPr sz="1280">
                <a:solidFill>
                  <a:schemeClr val="tx1">
                    <a:tint val="75000"/>
                  </a:schemeClr>
                </a:solidFill>
              </a:defRPr>
            </a:lvl7pPr>
            <a:lvl8pPr marL="2560320" indent="0">
              <a:buNone/>
              <a:defRPr sz="1280">
                <a:solidFill>
                  <a:schemeClr val="tx1">
                    <a:tint val="75000"/>
                  </a:schemeClr>
                </a:solidFill>
              </a:defRPr>
            </a:lvl8pPr>
            <a:lvl9pPr marL="2926080" indent="0">
              <a:buNone/>
              <a:defRPr sz="128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CA8B0CF-F41C-4FE1-815D-F9FB87709894}" type="datetimeFigureOut">
              <a:rPr lang="en-US" smtClean="0"/>
              <a:t>12/14/2016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D58FF17-F2CD-43B3-9C62-8C4569E65398}" type="slidenum">
              <a:rPr lang="en-US" smtClean="0"/>
              <a:t>‹#›</a:t>
            </a:fld>
            <a:endParaRPr lang="en-US" dirty="0"/>
          </a:p>
        </p:txBody>
      </p:sp>
    </p:spTree>
    <p:extLst>
      <p:ext uri="{BB962C8B-B14F-4D97-AF65-F5344CB8AC3E}">
        <p14:creationId xmlns:p14="http://schemas.microsoft.com/office/powerpoint/2010/main" val="18483781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02920" y="2677584"/>
            <a:ext cx="3108960" cy="6381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703320" y="2677584"/>
            <a:ext cx="3108960" cy="6381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CA8B0CF-F41C-4FE1-815D-F9FB87709894}" type="datetimeFigureOut">
              <a:rPr lang="en-US" smtClean="0"/>
              <a:t>12/14/2016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D58FF17-F2CD-43B3-9C62-8C4569E65398}" type="slidenum">
              <a:rPr lang="en-US" smtClean="0"/>
              <a:t>‹#›</a:t>
            </a:fld>
            <a:endParaRPr lang="en-US" dirty="0"/>
          </a:p>
        </p:txBody>
      </p:sp>
    </p:spTree>
    <p:extLst>
      <p:ext uri="{BB962C8B-B14F-4D97-AF65-F5344CB8AC3E}">
        <p14:creationId xmlns:p14="http://schemas.microsoft.com/office/powerpoint/2010/main" val="16711502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3873" y="535519"/>
            <a:ext cx="6309360" cy="1944159"/>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503874" y="2465706"/>
            <a:ext cx="3094672" cy="1208404"/>
          </a:xfrm>
        </p:spPr>
        <p:txBody>
          <a:bodyPr anchor="b"/>
          <a:lstStyle>
            <a:lvl1pPr marL="0" indent="0">
              <a:buNone/>
              <a:defRPr sz="1920" b="1"/>
            </a:lvl1pPr>
            <a:lvl2pPr marL="365760" indent="0">
              <a:buNone/>
              <a:defRPr sz="1600" b="1"/>
            </a:lvl2pPr>
            <a:lvl3pPr marL="731520" indent="0">
              <a:buNone/>
              <a:defRPr sz="1440" b="1"/>
            </a:lvl3pPr>
            <a:lvl4pPr marL="1097280" indent="0">
              <a:buNone/>
              <a:defRPr sz="1280" b="1"/>
            </a:lvl4pPr>
            <a:lvl5pPr marL="1463040" indent="0">
              <a:buNone/>
              <a:defRPr sz="1280" b="1"/>
            </a:lvl5pPr>
            <a:lvl6pPr marL="1828800" indent="0">
              <a:buNone/>
              <a:defRPr sz="1280" b="1"/>
            </a:lvl6pPr>
            <a:lvl7pPr marL="2194560" indent="0">
              <a:buNone/>
              <a:defRPr sz="1280" b="1"/>
            </a:lvl7pPr>
            <a:lvl8pPr marL="2560320" indent="0">
              <a:buNone/>
              <a:defRPr sz="1280" b="1"/>
            </a:lvl8pPr>
            <a:lvl9pPr marL="2926080" indent="0">
              <a:buNone/>
              <a:defRPr sz="1280" b="1"/>
            </a:lvl9pPr>
          </a:lstStyle>
          <a:p>
            <a:pPr lvl="0"/>
            <a:r>
              <a:rPr lang="en-US" smtClean="0"/>
              <a:t>Click to edit Master text styles</a:t>
            </a:r>
          </a:p>
        </p:txBody>
      </p:sp>
      <p:sp>
        <p:nvSpPr>
          <p:cNvPr id="4" name="Content Placeholder 3"/>
          <p:cNvSpPr>
            <a:spLocks noGrp="1"/>
          </p:cNvSpPr>
          <p:nvPr>
            <p:ph sz="half" idx="2"/>
          </p:nvPr>
        </p:nvSpPr>
        <p:spPr>
          <a:xfrm>
            <a:off x="503874" y="3674110"/>
            <a:ext cx="3094672" cy="54040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703320" y="2465706"/>
            <a:ext cx="3109913" cy="1208404"/>
          </a:xfrm>
        </p:spPr>
        <p:txBody>
          <a:bodyPr anchor="b"/>
          <a:lstStyle>
            <a:lvl1pPr marL="0" indent="0">
              <a:buNone/>
              <a:defRPr sz="1920" b="1"/>
            </a:lvl1pPr>
            <a:lvl2pPr marL="365760" indent="0">
              <a:buNone/>
              <a:defRPr sz="1600" b="1"/>
            </a:lvl2pPr>
            <a:lvl3pPr marL="731520" indent="0">
              <a:buNone/>
              <a:defRPr sz="1440" b="1"/>
            </a:lvl3pPr>
            <a:lvl4pPr marL="1097280" indent="0">
              <a:buNone/>
              <a:defRPr sz="1280" b="1"/>
            </a:lvl4pPr>
            <a:lvl5pPr marL="1463040" indent="0">
              <a:buNone/>
              <a:defRPr sz="1280" b="1"/>
            </a:lvl5pPr>
            <a:lvl6pPr marL="1828800" indent="0">
              <a:buNone/>
              <a:defRPr sz="1280" b="1"/>
            </a:lvl6pPr>
            <a:lvl7pPr marL="2194560" indent="0">
              <a:buNone/>
              <a:defRPr sz="1280" b="1"/>
            </a:lvl7pPr>
            <a:lvl8pPr marL="2560320" indent="0">
              <a:buNone/>
              <a:defRPr sz="1280" b="1"/>
            </a:lvl8pPr>
            <a:lvl9pPr marL="2926080" indent="0">
              <a:buNone/>
              <a:defRPr sz="1280" b="1"/>
            </a:lvl9pPr>
          </a:lstStyle>
          <a:p>
            <a:pPr lvl="0"/>
            <a:r>
              <a:rPr lang="en-US" smtClean="0"/>
              <a:t>Click to edit Master text styles</a:t>
            </a:r>
          </a:p>
        </p:txBody>
      </p:sp>
      <p:sp>
        <p:nvSpPr>
          <p:cNvPr id="6" name="Content Placeholder 5"/>
          <p:cNvSpPr>
            <a:spLocks noGrp="1"/>
          </p:cNvSpPr>
          <p:nvPr>
            <p:ph sz="quarter" idx="4"/>
          </p:nvPr>
        </p:nvSpPr>
        <p:spPr>
          <a:xfrm>
            <a:off x="3703320" y="3674110"/>
            <a:ext cx="3109913" cy="54040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CA8B0CF-F41C-4FE1-815D-F9FB87709894}" type="datetimeFigureOut">
              <a:rPr lang="en-US" smtClean="0"/>
              <a:t>12/14/2016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D58FF17-F2CD-43B3-9C62-8C4569E65398}" type="slidenum">
              <a:rPr lang="en-US" smtClean="0"/>
              <a:t>‹#›</a:t>
            </a:fld>
            <a:endParaRPr lang="en-US" dirty="0"/>
          </a:p>
        </p:txBody>
      </p:sp>
    </p:spTree>
    <p:extLst>
      <p:ext uri="{BB962C8B-B14F-4D97-AF65-F5344CB8AC3E}">
        <p14:creationId xmlns:p14="http://schemas.microsoft.com/office/powerpoint/2010/main" val="23988530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CA8B0CF-F41C-4FE1-815D-F9FB87709894}" type="datetimeFigureOut">
              <a:rPr lang="en-US" smtClean="0"/>
              <a:t>12/14/2016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D58FF17-F2CD-43B3-9C62-8C4569E65398}" type="slidenum">
              <a:rPr lang="en-US" smtClean="0"/>
              <a:t>‹#›</a:t>
            </a:fld>
            <a:endParaRPr lang="en-US" dirty="0"/>
          </a:p>
        </p:txBody>
      </p:sp>
    </p:spTree>
    <p:extLst>
      <p:ext uri="{BB962C8B-B14F-4D97-AF65-F5344CB8AC3E}">
        <p14:creationId xmlns:p14="http://schemas.microsoft.com/office/powerpoint/2010/main" val="21110169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A8B0CF-F41C-4FE1-815D-F9FB87709894}" type="datetimeFigureOut">
              <a:rPr lang="en-US" smtClean="0"/>
              <a:t>12/14/2016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D58FF17-F2CD-43B3-9C62-8C4569E65398}" type="slidenum">
              <a:rPr lang="en-US" smtClean="0"/>
              <a:t>‹#›</a:t>
            </a:fld>
            <a:endParaRPr lang="en-US" dirty="0"/>
          </a:p>
        </p:txBody>
      </p:sp>
    </p:spTree>
    <p:extLst>
      <p:ext uri="{BB962C8B-B14F-4D97-AF65-F5344CB8AC3E}">
        <p14:creationId xmlns:p14="http://schemas.microsoft.com/office/powerpoint/2010/main" val="30036198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873" y="670560"/>
            <a:ext cx="2359342" cy="2346960"/>
          </a:xfrm>
        </p:spPr>
        <p:txBody>
          <a:bodyPr anchor="b"/>
          <a:lstStyle>
            <a:lvl1pPr>
              <a:defRPr sz="2560"/>
            </a:lvl1pPr>
          </a:lstStyle>
          <a:p>
            <a:r>
              <a:rPr lang="en-US" smtClean="0"/>
              <a:t>Click to edit Master title style</a:t>
            </a:r>
            <a:endParaRPr lang="en-US" dirty="0"/>
          </a:p>
        </p:txBody>
      </p:sp>
      <p:sp>
        <p:nvSpPr>
          <p:cNvPr id="3" name="Content Placeholder 2"/>
          <p:cNvSpPr>
            <a:spLocks noGrp="1"/>
          </p:cNvSpPr>
          <p:nvPr>
            <p:ph idx="1"/>
          </p:nvPr>
        </p:nvSpPr>
        <p:spPr>
          <a:xfrm>
            <a:off x="3109913" y="1448226"/>
            <a:ext cx="3703320" cy="7147983"/>
          </a:xfrm>
        </p:spPr>
        <p:txBody>
          <a:bodyPr/>
          <a:lstStyle>
            <a:lvl1pPr>
              <a:defRPr sz="2560"/>
            </a:lvl1pPr>
            <a:lvl2pPr>
              <a:defRPr sz="2240"/>
            </a:lvl2pPr>
            <a:lvl3pPr>
              <a:defRPr sz="192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3873" y="3017520"/>
            <a:ext cx="2359342" cy="5590329"/>
          </a:xfrm>
        </p:spPr>
        <p:txBody>
          <a:bodyPr/>
          <a:lstStyle>
            <a:lvl1pPr marL="0" indent="0">
              <a:buNone/>
              <a:defRPr sz="1280"/>
            </a:lvl1pPr>
            <a:lvl2pPr marL="365760" indent="0">
              <a:buNone/>
              <a:defRPr sz="1120"/>
            </a:lvl2pPr>
            <a:lvl3pPr marL="731520" indent="0">
              <a:buNone/>
              <a:defRPr sz="960"/>
            </a:lvl3pPr>
            <a:lvl4pPr marL="1097280" indent="0">
              <a:buNone/>
              <a:defRPr sz="800"/>
            </a:lvl4pPr>
            <a:lvl5pPr marL="1463040" indent="0">
              <a:buNone/>
              <a:defRPr sz="800"/>
            </a:lvl5pPr>
            <a:lvl6pPr marL="1828800" indent="0">
              <a:buNone/>
              <a:defRPr sz="800"/>
            </a:lvl6pPr>
            <a:lvl7pPr marL="2194560" indent="0">
              <a:buNone/>
              <a:defRPr sz="800"/>
            </a:lvl7pPr>
            <a:lvl8pPr marL="2560320" indent="0">
              <a:buNone/>
              <a:defRPr sz="800"/>
            </a:lvl8pPr>
            <a:lvl9pPr marL="2926080" indent="0">
              <a:buNone/>
              <a:defRPr sz="8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A8B0CF-F41C-4FE1-815D-F9FB87709894}" type="datetimeFigureOut">
              <a:rPr lang="en-US" smtClean="0"/>
              <a:t>12/14/2016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D58FF17-F2CD-43B3-9C62-8C4569E65398}" type="slidenum">
              <a:rPr lang="en-US" smtClean="0"/>
              <a:t>‹#›</a:t>
            </a:fld>
            <a:endParaRPr lang="en-US" dirty="0"/>
          </a:p>
        </p:txBody>
      </p:sp>
    </p:spTree>
    <p:extLst>
      <p:ext uri="{BB962C8B-B14F-4D97-AF65-F5344CB8AC3E}">
        <p14:creationId xmlns:p14="http://schemas.microsoft.com/office/powerpoint/2010/main" val="3392956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873" y="670560"/>
            <a:ext cx="2359342" cy="2346960"/>
          </a:xfrm>
        </p:spPr>
        <p:txBody>
          <a:bodyPr anchor="b"/>
          <a:lstStyle>
            <a:lvl1pPr>
              <a:defRPr sz="256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109913" y="1448226"/>
            <a:ext cx="3703320" cy="7147983"/>
          </a:xfrm>
        </p:spPr>
        <p:txBody>
          <a:bodyPr anchor="t"/>
          <a:lstStyle>
            <a:lvl1pPr marL="0" indent="0">
              <a:buNone/>
              <a:defRPr sz="2560"/>
            </a:lvl1pPr>
            <a:lvl2pPr marL="365760" indent="0">
              <a:buNone/>
              <a:defRPr sz="2240"/>
            </a:lvl2pPr>
            <a:lvl3pPr marL="731520" indent="0">
              <a:buNone/>
              <a:defRPr sz="1920"/>
            </a:lvl3pPr>
            <a:lvl4pPr marL="1097280" indent="0">
              <a:buNone/>
              <a:defRPr sz="1600"/>
            </a:lvl4pPr>
            <a:lvl5pPr marL="1463040" indent="0">
              <a:buNone/>
              <a:defRPr sz="1600"/>
            </a:lvl5pPr>
            <a:lvl6pPr marL="1828800" indent="0">
              <a:buNone/>
              <a:defRPr sz="1600"/>
            </a:lvl6pPr>
            <a:lvl7pPr marL="2194560" indent="0">
              <a:buNone/>
              <a:defRPr sz="1600"/>
            </a:lvl7pPr>
            <a:lvl8pPr marL="2560320" indent="0">
              <a:buNone/>
              <a:defRPr sz="1600"/>
            </a:lvl8pPr>
            <a:lvl9pPr marL="292608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503873" y="3017520"/>
            <a:ext cx="2359342" cy="5590329"/>
          </a:xfrm>
        </p:spPr>
        <p:txBody>
          <a:bodyPr/>
          <a:lstStyle>
            <a:lvl1pPr marL="0" indent="0">
              <a:buNone/>
              <a:defRPr sz="1280"/>
            </a:lvl1pPr>
            <a:lvl2pPr marL="365760" indent="0">
              <a:buNone/>
              <a:defRPr sz="1120"/>
            </a:lvl2pPr>
            <a:lvl3pPr marL="731520" indent="0">
              <a:buNone/>
              <a:defRPr sz="960"/>
            </a:lvl3pPr>
            <a:lvl4pPr marL="1097280" indent="0">
              <a:buNone/>
              <a:defRPr sz="800"/>
            </a:lvl4pPr>
            <a:lvl5pPr marL="1463040" indent="0">
              <a:buNone/>
              <a:defRPr sz="800"/>
            </a:lvl5pPr>
            <a:lvl6pPr marL="1828800" indent="0">
              <a:buNone/>
              <a:defRPr sz="800"/>
            </a:lvl6pPr>
            <a:lvl7pPr marL="2194560" indent="0">
              <a:buNone/>
              <a:defRPr sz="800"/>
            </a:lvl7pPr>
            <a:lvl8pPr marL="2560320" indent="0">
              <a:buNone/>
              <a:defRPr sz="800"/>
            </a:lvl8pPr>
            <a:lvl9pPr marL="2926080" indent="0">
              <a:buNone/>
              <a:defRPr sz="8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A8B0CF-F41C-4FE1-815D-F9FB87709894}" type="datetimeFigureOut">
              <a:rPr lang="en-US" smtClean="0"/>
              <a:t>12/14/2016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D58FF17-F2CD-43B3-9C62-8C4569E65398}" type="slidenum">
              <a:rPr lang="en-US" smtClean="0"/>
              <a:t>‹#›</a:t>
            </a:fld>
            <a:endParaRPr lang="en-US" dirty="0"/>
          </a:p>
        </p:txBody>
      </p:sp>
    </p:spTree>
    <p:extLst>
      <p:ext uri="{BB962C8B-B14F-4D97-AF65-F5344CB8AC3E}">
        <p14:creationId xmlns:p14="http://schemas.microsoft.com/office/powerpoint/2010/main" val="16718360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2920" y="535519"/>
            <a:ext cx="6309360" cy="1944159"/>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02920" y="2677584"/>
            <a:ext cx="6309360" cy="638196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02920" y="9322649"/>
            <a:ext cx="1645920" cy="535517"/>
          </a:xfrm>
          <a:prstGeom prst="rect">
            <a:avLst/>
          </a:prstGeom>
        </p:spPr>
        <p:txBody>
          <a:bodyPr vert="horz" lIns="91440" tIns="45720" rIns="91440" bIns="45720" rtlCol="0" anchor="ctr"/>
          <a:lstStyle>
            <a:lvl1pPr algn="l">
              <a:defRPr sz="960">
                <a:solidFill>
                  <a:schemeClr val="tx1">
                    <a:tint val="75000"/>
                  </a:schemeClr>
                </a:solidFill>
              </a:defRPr>
            </a:lvl1pPr>
          </a:lstStyle>
          <a:p>
            <a:fld id="{3CA8B0CF-F41C-4FE1-815D-F9FB87709894}" type="datetimeFigureOut">
              <a:rPr lang="en-US" smtClean="0"/>
              <a:t>12/14/2016</a:t>
            </a:fld>
            <a:endParaRPr lang="en-US" dirty="0"/>
          </a:p>
        </p:txBody>
      </p:sp>
      <p:sp>
        <p:nvSpPr>
          <p:cNvPr id="5" name="Footer Placeholder 4"/>
          <p:cNvSpPr>
            <a:spLocks noGrp="1"/>
          </p:cNvSpPr>
          <p:nvPr>
            <p:ph type="ftr" sz="quarter" idx="3"/>
          </p:nvPr>
        </p:nvSpPr>
        <p:spPr>
          <a:xfrm>
            <a:off x="2423160" y="9322649"/>
            <a:ext cx="2468880" cy="535517"/>
          </a:xfrm>
          <a:prstGeom prst="rect">
            <a:avLst/>
          </a:prstGeom>
        </p:spPr>
        <p:txBody>
          <a:bodyPr vert="horz" lIns="91440" tIns="45720" rIns="91440" bIns="45720" rtlCol="0" anchor="ctr"/>
          <a:lstStyle>
            <a:lvl1pPr algn="ctr">
              <a:defRPr sz="96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166360" y="9322649"/>
            <a:ext cx="1645920" cy="535517"/>
          </a:xfrm>
          <a:prstGeom prst="rect">
            <a:avLst/>
          </a:prstGeom>
        </p:spPr>
        <p:txBody>
          <a:bodyPr vert="horz" lIns="91440" tIns="45720" rIns="91440" bIns="45720" rtlCol="0" anchor="ctr"/>
          <a:lstStyle>
            <a:lvl1pPr algn="r">
              <a:defRPr sz="960">
                <a:solidFill>
                  <a:schemeClr val="tx1">
                    <a:tint val="75000"/>
                  </a:schemeClr>
                </a:solidFill>
              </a:defRPr>
            </a:lvl1pPr>
          </a:lstStyle>
          <a:p>
            <a:fld id="{BD58FF17-F2CD-43B3-9C62-8C4569E65398}" type="slidenum">
              <a:rPr lang="en-US" smtClean="0"/>
              <a:t>‹#›</a:t>
            </a:fld>
            <a:endParaRPr lang="en-US" dirty="0"/>
          </a:p>
        </p:txBody>
      </p:sp>
    </p:spTree>
    <p:extLst>
      <p:ext uri="{BB962C8B-B14F-4D97-AF65-F5344CB8AC3E}">
        <p14:creationId xmlns:p14="http://schemas.microsoft.com/office/powerpoint/2010/main" val="12231983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31520" rtl="0" eaLnBrk="1" latinLnBrk="0" hangingPunct="1">
        <a:lnSpc>
          <a:spcPct val="90000"/>
        </a:lnSpc>
        <a:spcBef>
          <a:spcPct val="0"/>
        </a:spcBef>
        <a:buNone/>
        <a:defRPr sz="3520" kern="1200">
          <a:solidFill>
            <a:schemeClr val="tx1"/>
          </a:solidFill>
          <a:latin typeface="+mj-lt"/>
          <a:ea typeface="+mj-ea"/>
          <a:cs typeface="+mj-cs"/>
        </a:defRPr>
      </a:lvl1pPr>
    </p:titleStyle>
    <p:bodyStyle>
      <a:lvl1pPr marL="182880" indent="-182880" algn="l" defTabSz="731520" rtl="0" eaLnBrk="1" latinLnBrk="0" hangingPunct="1">
        <a:lnSpc>
          <a:spcPct val="90000"/>
        </a:lnSpc>
        <a:spcBef>
          <a:spcPts val="800"/>
        </a:spcBef>
        <a:buFont typeface="Arial" panose="020B0604020202020204" pitchFamily="34" charset="0"/>
        <a:buChar char="•"/>
        <a:defRPr sz="2240" kern="1200">
          <a:solidFill>
            <a:schemeClr val="tx1"/>
          </a:solidFill>
          <a:latin typeface="+mn-lt"/>
          <a:ea typeface="+mn-ea"/>
          <a:cs typeface="+mn-cs"/>
        </a:defRPr>
      </a:lvl1pPr>
      <a:lvl2pPr marL="548640" indent="-182880" algn="l" defTabSz="731520" rtl="0" eaLnBrk="1" latinLnBrk="0" hangingPunct="1">
        <a:lnSpc>
          <a:spcPct val="90000"/>
        </a:lnSpc>
        <a:spcBef>
          <a:spcPts val="400"/>
        </a:spcBef>
        <a:buFont typeface="Arial" panose="020B0604020202020204" pitchFamily="34" charset="0"/>
        <a:buChar char="•"/>
        <a:defRPr sz="1920" kern="1200">
          <a:solidFill>
            <a:schemeClr val="tx1"/>
          </a:solidFill>
          <a:latin typeface="+mn-lt"/>
          <a:ea typeface="+mn-ea"/>
          <a:cs typeface="+mn-cs"/>
        </a:defRPr>
      </a:lvl2pPr>
      <a:lvl3pPr marL="914400" indent="-182880" algn="l" defTabSz="73152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3pPr>
      <a:lvl4pPr marL="128016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4pPr>
      <a:lvl5pPr marL="164592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5pPr>
      <a:lvl6pPr marL="201168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6pPr>
      <a:lvl7pPr marL="237744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7pPr>
      <a:lvl8pPr marL="274320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8pPr>
      <a:lvl9pPr marL="310896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9pPr>
    </p:bodyStyle>
    <p:otherStyle>
      <a:defPPr>
        <a:defRPr lang="en-US"/>
      </a:defPPr>
      <a:lvl1pPr marL="0" algn="l" defTabSz="731520" rtl="0" eaLnBrk="1" latinLnBrk="0" hangingPunct="1">
        <a:defRPr sz="1440" kern="1200">
          <a:solidFill>
            <a:schemeClr val="tx1"/>
          </a:solidFill>
          <a:latin typeface="+mn-lt"/>
          <a:ea typeface="+mn-ea"/>
          <a:cs typeface="+mn-cs"/>
        </a:defRPr>
      </a:lvl1pPr>
      <a:lvl2pPr marL="365760" algn="l" defTabSz="731520" rtl="0" eaLnBrk="1" latinLnBrk="0" hangingPunct="1">
        <a:defRPr sz="1440" kern="1200">
          <a:solidFill>
            <a:schemeClr val="tx1"/>
          </a:solidFill>
          <a:latin typeface="+mn-lt"/>
          <a:ea typeface="+mn-ea"/>
          <a:cs typeface="+mn-cs"/>
        </a:defRPr>
      </a:lvl2pPr>
      <a:lvl3pPr marL="731520" algn="l" defTabSz="731520" rtl="0" eaLnBrk="1" latinLnBrk="0" hangingPunct="1">
        <a:defRPr sz="1440" kern="1200">
          <a:solidFill>
            <a:schemeClr val="tx1"/>
          </a:solidFill>
          <a:latin typeface="+mn-lt"/>
          <a:ea typeface="+mn-ea"/>
          <a:cs typeface="+mn-cs"/>
        </a:defRPr>
      </a:lvl3pPr>
      <a:lvl4pPr marL="1097280" algn="l" defTabSz="731520" rtl="0" eaLnBrk="1" latinLnBrk="0" hangingPunct="1">
        <a:defRPr sz="1440" kern="1200">
          <a:solidFill>
            <a:schemeClr val="tx1"/>
          </a:solidFill>
          <a:latin typeface="+mn-lt"/>
          <a:ea typeface="+mn-ea"/>
          <a:cs typeface="+mn-cs"/>
        </a:defRPr>
      </a:lvl4pPr>
      <a:lvl5pPr marL="1463040" algn="l" defTabSz="731520" rtl="0" eaLnBrk="1" latinLnBrk="0" hangingPunct="1">
        <a:defRPr sz="1440" kern="1200">
          <a:solidFill>
            <a:schemeClr val="tx1"/>
          </a:solidFill>
          <a:latin typeface="+mn-lt"/>
          <a:ea typeface="+mn-ea"/>
          <a:cs typeface="+mn-cs"/>
        </a:defRPr>
      </a:lvl5pPr>
      <a:lvl6pPr marL="1828800" algn="l" defTabSz="731520" rtl="0" eaLnBrk="1" latinLnBrk="0" hangingPunct="1">
        <a:defRPr sz="1440" kern="1200">
          <a:solidFill>
            <a:schemeClr val="tx1"/>
          </a:solidFill>
          <a:latin typeface="+mn-lt"/>
          <a:ea typeface="+mn-ea"/>
          <a:cs typeface="+mn-cs"/>
        </a:defRPr>
      </a:lvl6pPr>
      <a:lvl7pPr marL="2194560" algn="l" defTabSz="731520" rtl="0" eaLnBrk="1" latinLnBrk="0" hangingPunct="1">
        <a:defRPr sz="1440" kern="1200">
          <a:solidFill>
            <a:schemeClr val="tx1"/>
          </a:solidFill>
          <a:latin typeface="+mn-lt"/>
          <a:ea typeface="+mn-ea"/>
          <a:cs typeface="+mn-cs"/>
        </a:defRPr>
      </a:lvl7pPr>
      <a:lvl8pPr marL="2560320" algn="l" defTabSz="731520" rtl="0" eaLnBrk="1" latinLnBrk="0" hangingPunct="1">
        <a:defRPr sz="1440" kern="1200">
          <a:solidFill>
            <a:schemeClr val="tx1"/>
          </a:solidFill>
          <a:latin typeface="+mn-lt"/>
          <a:ea typeface="+mn-ea"/>
          <a:cs typeface="+mn-cs"/>
        </a:defRPr>
      </a:lvl8pPr>
      <a:lvl9pPr marL="2926080" algn="l" defTabSz="731520" rtl="0" eaLnBrk="1" latinLnBrk="0" hangingPunct="1">
        <a:defRPr sz="14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47958" y="501706"/>
            <a:ext cx="6690151" cy="7571303"/>
          </a:xfrm>
          <a:prstGeom prst="rect">
            <a:avLst/>
          </a:prstGeom>
          <a:noFill/>
        </p:spPr>
        <p:txBody>
          <a:bodyPr wrap="square" rtlCol="0">
            <a:spAutoFit/>
          </a:bodyPr>
          <a:lstStyle/>
          <a:p>
            <a:r>
              <a:rPr lang="en-US" sz="1600" dirty="0" smtClean="0"/>
              <a:t>About This Document</a:t>
            </a:r>
          </a:p>
          <a:p>
            <a:endParaRPr lang="en-US" sz="1600" dirty="0"/>
          </a:p>
          <a:p>
            <a:r>
              <a:rPr lang="en-US" sz="1600" dirty="0" smtClean="0"/>
              <a:t>The Cognitive Rigor (CR) Matrix (created by Karin Hess by combining Bloom’s Taxonomy and Webb’s Depth of Knowledge) is the primary source for determining DOK levels.  This document is used by PARCC and SBAC to determine standard DOK levels.</a:t>
            </a:r>
          </a:p>
          <a:p>
            <a:endParaRPr lang="en-US" sz="1600" dirty="0"/>
          </a:p>
          <a:p>
            <a:r>
              <a:rPr lang="en-US" sz="1600" dirty="0" smtClean="0"/>
              <a:t>Susan Richmond divided the CR Matrix into four pathways that follow </a:t>
            </a:r>
          </a:p>
          <a:p>
            <a:r>
              <a:rPr lang="en-US" sz="1600" dirty="0"/>
              <a:t>d</a:t>
            </a:r>
            <a:r>
              <a:rPr lang="en-US" sz="1600" dirty="0" smtClean="0"/>
              <a:t>evelopmental learning.  This division was approved by Karin Hess.</a:t>
            </a:r>
          </a:p>
          <a:p>
            <a:endParaRPr lang="en-US" sz="1600" dirty="0"/>
          </a:p>
          <a:p>
            <a:pPr lvl="0"/>
            <a:r>
              <a:rPr lang="en-US" sz="1600" dirty="0" smtClean="0"/>
              <a:t>When </a:t>
            </a:r>
            <a:r>
              <a:rPr lang="en-US" sz="1600" dirty="0" smtClean="0"/>
              <a:t>planning instruction it may be beneficial to follow the pathways. </a:t>
            </a:r>
            <a:r>
              <a:rPr lang="en-US" sz="1600" dirty="0"/>
              <a:t>Do all tasks have to encompass all pathways?  NO.  But if students “get stuck” in a task there may have been a gap in a previous pathway</a:t>
            </a:r>
            <a:r>
              <a:rPr lang="en-US" sz="1600" dirty="0" smtClean="0"/>
              <a:t>.</a:t>
            </a:r>
            <a:r>
              <a:rPr lang="en-US" dirty="0">
                <a:solidFill>
                  <a:prstClr val="black"/>
                </a:solidFill>
              </a:rPr>
              <a:t> </a:t>
            </a:r>
            <a:endParaRPr lang="en-US" dirty="0" smtClean="0">
              <a:solidFill>
                <a:prstClr val="black"/>
              </a:solidFill>
            </a:endParaRPr>
          </a:p>
          <a:p>
            <a:pPr lvl="0"/>
            <a:endParaRPr lang="en-US" dirty="0">
              <a:solidFill>
                <a:prstClr val="black"/>
              </a:solidFill>
            </a:endParaRPr>
          </a:p>
          <a:p>
            <a:pPr lvl="0"/>
            <a:r>
              <a:rPr lang="en-US" sz="1600" dirty="0" smtClean="0">
                <a:solidFill>
                  <a:prstClr val="black"/>
                </a:solidFill>
              </a:rPr>
              <a:t>This Task Map was created to support teachers wanting to plan instruction sequentially by DOK levels ( i.e., moving a DOK-2 to a DOK-3, etc..) and develop tasks at a higher rigor.</a:t>
            </a:r>
          </a:p>
          <a:p>
            <a:pPr lvl="0"/>
            <a:endParaRPr lang="en-US" sz="1600" dirty="0">
              <a:solidFill>
                <a:prstClr val="black"/>
              </a:solidFill>
            </a:endParaRPr>
          </a:p>
          <a:p>
            <a:pPr lvl="0"/>
            <a:r>
              <a:rPr lang="en-US" sz="1600" dirty="0" smtClean="0">
                <a:solidFill>
                  <a:prstClr val="black"/>
                </a:solidFill>
              </a:rPr>
              <a:t>DO NOT SKIP DOK-1 if needed.  All other DOK levels need this foundational base to build upon.</a:t>
            </a:r>
          </a:p>
          <a:p>
            <a:pPr lvl="0"/>
            <a:endParaRPr lang="en-US" dirty="0">
              <a:solidFill>
                <a:prstClr val="black"/>
              </a:solidFill>
            </a:endParaRPr>
          </a:p>
          <a:p>
            <a:pPr lvl="0"/>
            <a:r>
              <a:rPr lang="en-US" sz="1600" dirty="0" smtClean="0">
                <a:solidFill>
                  <a:prstClr val="black"/>
                </a:solidFill>
              </a:rPr>
              <a:t>You can also use this document to assess what DOK level a task is.  Fill in the blank for each DOK level.  If you feel like you need to add more or less try a different DOK level.</a:t>
            </a:r>
            <a:endParaRPr lang="en-US" sz="1600" dirty="0">
              <a:solidFill>
                <a:prstClr val="black"/>
              </a:solidFill>
            </a:endParaRPr>
          </a:p>
          <a:p>
            <a:pPr lvl="0"/>
            <a:endParaRPr lang="en-US" sz="1600" dirty="0">
              <a:solidFill>
                <a:srgbClr val="FF0000"/>
              </a:solidFill>
            </a:endParaRPr>
          </a:p>
          <a:p>
            <a:endParaRPr lang="en-US" sz="1600" dirty="0" smtClean="0"/>
          </a:p>
          <a:p>
            <a:endParaRPr lang="en-US" sz="1600" dirty="0"/>
          </a:p>
          <a:p>
            <a:endParaRPr lang="en-US" sz="1600" dirty="0" smtClean="0"/>
          </a:p>
          <a:p>
            <a:endParaRPr lang="en-US" sz="1600" dirty="0"/>
          </a:p>
          <a:p>
            <a:endParaRPr lang="en-US" sz="1600" dirty="0" smtClean="0"/>
          </a:p>
        </p:txBody>
      </p:sp>
    </p:spTree>
    <p:extLst>
      <p:ext uri="{BB962C8B-B14F-4D97-AF65-F5344CB8AC3E}">
        <p14:creationId xmlns:p14="http://schemas.microsoft.com/office/powerpoint/2010/main" val="2688585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2005" y="731021"/>
            <a:ext cx="6928401" cy="830997"/>
          </a:xfrm>
          <a:prstGeom prst="rect">
            <a:avLst/>
          </a:prstGeom>
          <a:noFill/>
        </p:spPr>
        <p:txBody>
          <a:bodyPr wrap="square" rtlCol="0">
            <a:spAutoFit/>
          </a:bodyPr>
          <a:lstStyle/>
          <a:p>
            <a:r>
              <a:rPr lang="en-US" sz="1600" b="1" i="1" dirty="0" smtClean="0">
                <a:solidFill>
                  <a:schemeClr val="accent2">
                    <a:lumMod val="75000"/>
                  </a:schemeClr>
                </a:solidFill>
              </a:rPr>
              <a:t>Pathway 3 </a:t>
            </a:r>
          </a:p>
          <a:p>
            <a:r>
              <a:rPr lang="en-US" sz="1600" b="1" i="1" dirty="0" smtClean="0">
                <a:solidFill>
                  <a:schemeClr val="accent2">
                    <a:lumMod val="75000"/>
                  </a:schemeClr>
                </a:solidFill>
              </a:rPr>
              <a:t>Preparing and moving to expand on previous conceptualizations by thinking and reasoning strategically.</a:t>
            </a:r>
            <a:endParaRPr lang="en-US" sz="1600" b="1" i="1" dirty="0">
              <a:solidFill>
                <a:schemeClr val="accent2">
                  <a:lumMod val="75000"/>
                </a:schemeClr>
              </a:solidFill>
            </a:endParaRPr>
          </a:p>
        </p:txBody>
      </p:sp>
      <p:sp>
        <p:nvSpPr>
          <p:cNvPr id="6" name="TextBox 5"/>
          <p:cNvSpPr txBox="1"/>
          <p:nvPr/>
        </p:nvSpPr>
        <p:spPr>
          <a:xfrm>
            <a:off x="105562" y="207801"/>
            <a:ext cx="3997712" cy="523220"/>
          </a:xfrm>
          <a:prstGeom prst="rect">
            <a:avLst/>
          </a:prstGeom>
          <a:noFill/>
        </p:spPr>
        <p:txBody>
          <a:bodyPr wrap="square" rtlCol="0">
            <a:spAutoFit/>
          </a:bodyPr>
          <a:lstStyle/>
          <a:p>
            <a:pPr marL="0" marR="0" lvl="0" indent="0" defTabSz="1410736"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smtClean="0">
                <a:ln>
                  <a:noFill/>
                </a:ln>
                <a:solidFill>
                  <a:schemeClr val="accent2">
                    <a:lumMod val="75000"/>
                  </a:schemeClr>
                </a:solidFill>
                <a:effectLst/>
                <a:uLnTx/>
                <a:uFillTx/>
              </a:rPr>
              <a:t>PATHWAY 3 </a:t>
            </a:r>
            <a:r>
              <a:rPr kumimoji="0" lang="en-US" sz="2000" b="1" i="1" u="none" strike="noStrike" kern="0" cap="none" spc="0" normalizeH="0" baseline="0" noProof="0" dirty="0" smtClean="0">
                <a:ln>
                  <a:noFill/>
                </a:ln>
                <a:solidFill>
                  <a:schemeClr val="accent2">
                    <a:lumMod val="75000"/>
                  </a:schemeClr>
                </a:solidFill>
                <a:effectLst/>
                <a:uLnTx/>
                <a:uFillTx/>
              </a:rPr>
              <a:t>continued</a:t>
            </a:r>
          </a:p>
        </p:txBody>
      </p:sp>
      <p:grpSp>
        <p:nvGrpSpPr>
          <p:cNvPr id="52" name="Group 51"/>
          <p:cNvGrpSpPr/>
          <p:nvPr/>
        </p:nvGrpSpPr>
        <p:grpSpPr>
          <a:xfrm>
            <a:off x="105562" y="1773957"/>
            <a:ext cx="6761408" cy="3539430"/>
            <a:chOff x="197648" y="6332200"/>
            <a:chExt cx="6761408" cy="3539430"/>
          </a:xfrm>
        </p:grpSpPr>
        <p:sp>
          <p:nvSpPr>
            <p:cNvPr id="53" name="TextBox 52"/>
            <p:cNvSpPr txBox="1"/>
            <p:nvPr/>
          </p:nvSpPr>
          <p:spPr>
            <a:xfrm>
              <a:off x="197648" y="6332200"/>
              <a:ext cx="6761408" cy="3539430"/>
            </a:xfrm>
            <a:prstGeom prst="rect">
              <a:avLst/>
            </a:prstGeom>
            <a:noFill/>
          </p:spPr>
          <p:txBody>
            <a:bodyPr wrap="square" rtlCol="0">
              <a:spAutoFit/>
            </a:bodyPr>
            <a:lstStyle/>
            <a:p>
              <a:pPr lvl="0" defTabSz="1410736">
                <a:defRPr/>
              </a:pPr>
              <a:r>
                <a:rPr kumimoji="0" lang="en-US" sz="1400" b="1" i="0" u="none" strike="noStrike" kern="0" cap="none" spc="0" normalizeH="0" baseline="0" noProof="0" dirty="0" smtClean="0">
                  <a:ln>
                    <a:noFill/>
                  </a:ln>
                  <a:solidFill>
                    <a:prstClr val="black"/>
                  </a:solidFill>
                  <a:effectLst/>
                  <a:uLnTx/>
                  <a:uFillTx/>
                </a:rPr>
                <a:t>          </a:t>
              </a:r>
              <a:r>
                <a:rPr lang="en-US" sz="1400" b="1" kern="0" dirty="0">
                  <a:solidFill>
                    <a:prstClr val="black"/>
                  </a:solidFill>
                </a:rPr>
                <a:t>BLOOMS: REMEMBER/KNOWLEDGE</a:t>
              </a:r>
            </a:p>
            <a:p>
              <a:pPr marL="0" marR="0" lvl="0" indent="0" defTabSz="1410736"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0070C0"/>
                  </a:solidFill>
                  <a:effectLst/>
                  <a:uLnTx/>
                  <a:uFillTx/>
                </a:rPr>
                <a:t>          </a:t>
              </a:r>
              <a:r>
                <a:rPr kumimoji="0" lang="en-US" sz="1400" b="1" i="0" u="none" strike="noStrike" kern="0" cap="none" spc="0" normalizeH="0" baseline="0" noProof="0" dirty="0" smtClean="0">
                  <a:ln>
                    <a:noFill/>
                  </a:ln>
                  <a:solidFill>
                    <a:schemeClr val="accent2">
                      <a:lumMod val="75000"/>
                    </a:schemeClr>
                  </a:solidFill>
                  <a:effectLst/>
                  <a:uLnTx/>
                  <a:uFillTx/>
                </a:rPr>
                <a:t>DOK 3:</a:t>
              </a:r>
              <a:r>
                <a:rPr kumimoji="0" lang="en-US" sz="1400" b="1" i="0" u="none" strike="noStrike" kern="0" cap="none" spc="0" normalizeH="0" noProof="0" dirty="0" smtClean="0">
                  <a:ln>
                    <a:noFill/>
                  </a:ln>
                  <a:solidFill>
                    <a:schemeClr val="accent2">
                      <a:lumMod val="75000"/>
                    </a:schemeClr>
                  </a:solidFill>
                  <a:effectLst/>
                  <a:uLnTx/>
                  <a:uFillTx/>
                </a:rPr>
                <a:t> STRATEGIC THINKING/REASONING</a:t>
              </a:r>
              <a:endParaRPr kumimoji="0" lang="en-US" sz="1400" b="1" i="0" u="none" strike="noStrike" kern="0" cap="none" spc="0" normalizeH="0" baseline="0" noProof="0" dirty="0" smtClean="0">
                <a:ln>
                  <a:noFill/>
                </a:ln>
                <a:solidFill>
                  <a:schemeClr val="accent2">
                    <a:lumMod val="75000"/>
                  </a:schemeClr>
                </a:solidFill>
                <a:effectLst/>
                <a:uLnTx/>
                <a:uFillTx/>
              </a:endParaRPr>
            </a:p>
            <a:p>
              <a:pPr marL="0" marR="0" lvl="0" indent="0" defTabSz="1410736"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smtClean="0">
                <a:ln>
                  <a:noFill/>
                </a:ln>
                <a:solidFill>
                  <a:prstClr val="black"/>
                </a:solidFill>
                <a:effectLst/>
                <a:uLnTx/>
                <a:uFillTx/>
              </a:endParaRPr>
            </a:p>
            <a:p>
              <a:pPr marL="0" marR="0" lvl="0" indent="0" defTabSz="1410736"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black"/>
                  </a:solidFill>
                  <a:effectLst/>
                  <a:uLnTx/>
                  <a:uFillTx/>
                </a:rPr>
                <a:t>I am asking my students to</a:t>
              </a:r>
              <a:r>
                <a:rPr kumimoji="0" lang="en-US" sz="1400" b="0" i="0" u="none" strike="noStrike" kern="0" cap="none" spc="0" normalizeH="0" noProof="0" dirty="0" smtClean="0">
                  <a:ln>
                    <a:noFill/>
                  </a:ln>
                  <a:solidFill>
                    <a:prstClr val="black"/>
                  </a:solidFill>
                  <a:effectLst/>
                  <a:uLnTx/>
                  <a:uFillTx/>
                </a:rPr>
                <a:t> make a new connection between the ideas of ______ and _____ using _________to explain their reasoning.</a:t>
              </a:r>
              <a:endParaRPr kumimoji="0" lang="en-US" sz="1400" b="0" i="0" u="none" strike="noStrike" kern="0" cap="none" spc="0" normalizeH="0" baseline="0" noProof="0" dirty="0" smtClean="0">
                <a:ln>
                  <a:noFill/>
                </a:ln>
                <a:solidFill>
                  <a:prstClr val="black"/>
                </a:solidFill>
                <a:effectLst/>
                <a:uLnTx/>
                <a:uFillTx/>
              </a:endParaRPr>
            </a:p>
            <a:p>
              <a:pPr marL="0" marR="0" lvl="0" indent="0" defTabSz="1410736"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black"/>
                  </a:solidFill>
                  <a:effectLst/>
                  <a:uLnTx/>
                  <a:uFillTx/>
                </a:rPr>
                <a:t>I </a:t>
              </a:r>
              <a:r>
                <a:rPr kumimoji="0" lang="en-US" sz="1400" b="0" i="0" u="none" strike="noStrike" kern="0" cap="none" spc="0" normalizeH="0" baseline="0" noProof="0" dirty="0">
                  <a:ln>
                    <a:noFill/>
                  </a:ln>
                  <a:solidFill>
                    <a:prstClr val="black"/>
                  </a:solidFill>
                  <a:effectLst/>
                  <a:uLnTx/>
                  <a:uFillTx/>
                </a:rPr>
                <a:t>am asking my students </a:t>
              </a:r>
              <a:r>
                <a:rPr kumimoji="0" lang="en-US" sz="1400" b="0" i="0" u="none" strike="noStrike" kern="0" cap="none" spc="0" normalizeH="0" baseline="0" noProof="0" dirty="0" smtClean="0">
                  <a:ln>
                    <a:noFill/>
                  </a:ln>
                  <a:solidFill>
                    <a:prstClr val="black"/>
                  </a:solidFill>
                  <a:effectLst/>
                  <a:uLnTx/>
                  <a:uFillTx/>
                </a:rPr>
                <a:t>to explain the reasoning behind an idea</a:t>
              </a:r>
              <a:r>
                <a:rPr kumimoji="0" lang="en-US" sz="1400" b="0" i="0" u="none" strike="noStrike" kern="0" cap="none" spc="0" normalizeH="0" noProof="0" dirty="0" smtClean="0">
                  <a:ln>
                    <a:noFill/>
                  </a:ln>
                  <a:solidFill>
                    <a:prstClr val="black"/>
                  </a:solidFill>
                  <a:effectLst/>
                  <a:uLnTx/>
                  <a:uFillTx/>
                </a:rPr>
                <a:t> using ________.</a:t>
              </a:r>
              <a:endParaRPr kumimoji="0" lang="en-US" sz="1400" b="0" i="0" u="none" strike="noStrike" kern="0" cap="none" spc="0" normalizeH="0" baseline="0" noProof="0" dirty="0" smtClean="0">
                <a:ln>
                  <a:noFill/>
                </a:ln>
                <a:solidFill>
                  <a:prstClr val="black"/>
                </a:solidFill>
                <a:effectLst/>
                <a:uLnTx/>
                <a:uFillTx/>
              </a:endParaRPr>
            </a:p>
            <a:p>
              <a:pPr lvl="0" defTabSz="1410736">
                <a:defRPr/>
              </a:pPr>
              <a:r>
                <a:rPr lang="en-US" sz="1400" kern="0" dirty="0">
                  <a:solidFill>
                    <a:prstClr val="black"/>
                  </a:solidFill>
                </a:rPr>
                <a:t>I am asking my students </a:t>
              </a:r>
              <a:r>
                <a:rPr lang="en-US" sz="1400" kern="0" dirty="0" smtClean="0">
                  <a:solidFill>
                    <a:prstClr val="black"/>
                  </a:solidFill>
                </a:rPr>
                <a:t>to use _______ in order to generalize how ________.</a:t>
              </a:r>
              <a:endParaRPr lang="en-US" sz="1400" kern="0" dirty="0">
                <a:solidFill>
                  <a:prstClr val="black"/>
                </a:solidFill>
              </a:endParaRPr>
            </a:p>
            <a:p>
              <a:pPr lvl="0" defTabSz="1410736">
                <a:defRPr/>
              </a:pPr>
              <a:r>
                <a:rPr lang="en-US" sz="1400" kern="0" dirty="0">
                  <a:solidFill>
                    <a:prstClr val="black"/>
                  </a:solidFill>
                </a:rPr>
                <a:t>I am asking my students </a:t>
              </a:r>
              <a:r>
                <a:rPr lang="en-US" sz="1400" kern="0" dirty="0" smtClean="0">
                  <a:solidFill>
                    <a:prstClr val="black"/>
                  </a:solidFill>
                </a:rPr>
                <a:t>to identify hidden inferences about ______ using ________ as evidence in their reasoning statement.</a:t>
              </a:r>
              <a:endParaRPr lang="en-US" sz="1400" kern="0" dirty="0">
                <a:solidFill>
                  <a:prstClr val="black"/>
                </a:solidFill>
              </a:endParaRPr>
            </a:p>
            <a:p>
              <a:pPr lvl="0" defTabSz="1410736">
                <a:defRPr/>
              </a:pPr>
              <a:r>
                <a:rPr lang="en-US" sz="1400" kern="0" dirty="0">
                  <a:solidFill>
                    <a:prstClr val="black"/>
                  </a:solidFill>
                </a:rPr>
                <a:t>I am asking my students </a:t>
              </a:r>
              <a:r>
                <a:rPr lang="en-US" sz="1400" kern="0" dirty="0" smtClean="0">
                  <a:solidFill>
                    <a:prstClr val="black"/>
                  </a:solidFill>
                </a:rPr>
                <a:t>to make inferences about _______ (explicit/implicit theme) by strategically using _______ .</a:t>
              </a:r>
            </a:p>
            <a:p>
              <a:pPr lvl="0" defTabSz="1410736">
                <a:defRPr/>
              </a:pPr>
              <a:r>
                <a:rPr lang="en-US" sz="1400" kern="0" dirty="0" smtClean="0">
                  <a:solidFill>
                    <a:prstClr val="black"/>
                  </a:solidFill>
                </a:rPr>
                <a:t>I </a:t>
              </a:r>
              <a:r>
                <a:rPr lang="en-US" sz="1400" kern="0" dirty="0">
                  <a:solidFill>
                    <a:prstClr val="black"/>
                  </a:solidFill>
                </a:rPr>
                <a:t>am asking my students </a:t>
              </a:r>
              <a:r>
                <a:rPr lang="en-US" sz="1400" kern="0" dirty="0" smtClean="0">
                  <a:solidFill>
                    <a:prstClr val="black"/>
                  </a:solidFill>
                </a:rPr>
                <a:t>to describe what influence the _______may have on how a text is interpreted.</a:t>
              </a:r>
            </a:p>
            <a:p>
              <a:pPr lvl="0" defTabSz="1410736">
                <a:defRPr/>
              </a:pPr>
              <a:r>
                <a:rPr lang="en-US" sz="1400" kern="0" dirty="0" smtClean="0">
                  <a:solidFill>
                    <a:prstClr val="black"/>
                  </a:solidFill>
                </a:rPr>
                <a:t>I am asking my students to write a multi-paragraph composition about ______in order to analyze the writing component of _______(voice, audience, etc..).</a:t>
              </a:r>
              <a:endParaRPr lang="en-US" sz="1400" kern="0" dirty="0">
                <a:solidFill>
                  <a:prstClr val="black"/>
                </a:solidFill>
              </a:endParaRPr>
            </a:p>
            <a:p>
              <a:pPr marL="0" marR="0" lvl="0" indent="0" defTabSz="1410736"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black"/>
                </a:solidFill>
                <a:effectLst/>
                <a:uLnTx/>
                <a:uFillTx/>
              </a:endParaRPr>
            </a:p>
          </p:txBody>
        </p:sp>
        <p:sp>
          <p:nvSpPr>
            <p:cNvPr id="54" name="Rectangle 53"/>
            <p:cNvSpPr/>
            <p:nvPr/>
          </p:nvSpPr>
          <p:spPr>
            <a:xfrm>
              <a:off x="259799" y="6460806"/>
              <a:ext cx="236379" cy="238831"/>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3</a:t>
              </a:r>
              <a:endParaRPr lang="en-US" sz="1400" b="1" dirty="0">
                <a:solidFill>
                  <a:schemeClr val="tx1"/>
                </a:solidFill>
              </a:endParaRPr>
            </a:p>
          </p:txBody>
        </p:sp>
      </p:grpSp>
      <p:grpSp>
        <p:nvGrpSpPr>
          <p:cNvPr id="55" name="Group 54"/>
          <p:cNvGrpSpPr/>
          <p:nvPr/>
        </p:nvGrpSpPr>
        <p:grpSpPr>
          <a:xfrm>
            <a:off x="107910" y="5339989"/>
            <a:ext cx="6872496" cy="2246769"/>
            <a:chOff x="197648" y="6332200"/>
            <a:chExt cx="6761408" cy="2246769"/>
          </a:xfrm>
        </p:grpSpPr>
        <p:sp>
          <p:nvSpPr>
            <p:cNvPr id="56" name="TextBox 55"/>
            <p:cNvSpPr txBox="1"/>
            <p:nvPr/>
          </p:nvSpPr>
          <p:spPr>
            <a:xfrm>
              <a:off x="197648" y="6332200"/>
              <a:ext cx="6761408" cy="2246769"/>
            </a:xfrm>
            <a:prstGeom prst="rect">
              <a:avLst/>
            </a:prstGeom>
            <a:noFill/>
          </p:spPr>
          <p:txBody>
            <a:bodyPr wrap="square" rtlCol="0">
              <a:spAutoFit/>
            </a:bodyPr>
            <a:lstStyle/>
            <a:p>
              <a:pPr lvl="0" defTabSz="1410736">
                <a:defRPr/>
              </a:pPr>
              <a:r>
                <a:rPr kumimoji="0" lang="en-US" sz="1400" b="1" i="0" u="none" strike="noStrike" kern="0" cap="none" spc="0" normalizeH="0" baseline="0" noProof="0" dirty="0" smtClean="0">
                  <a:ln>
                    <a:noFill/>
                  </a:ln>
                  <a:solidFill>
                    <a:prstClr val="black"/>
                  </a:solidFill>
                  <a:effectLst/>
                  <a:uLnTx/>
                  <a:uFillTx/>
                </a:rPr>
                <a:t>          </a:t>
              </a:r>
              <a:r>
                <a:rPr lang="en-US" sz="1400" b="1" kern="0" dirty="0">
                  <a:solidFill>
                    <a:prstClr val="black"/>
                  </a:solidFill>
                </a:rPr>
                <a:t>BLOOMS: </a:t>
              </a:r>
              <a:r>
                <a:rPr lang="en-US" sz="1400" b="1" kern="0" dirty="0" smtClean="0">
                  <a:solidFill>
                    <a:prstClr val="black"/>
                  </a:solidFill>
                </a:rPr>
                <a:t>APPLY</a:t>
              </a:r>
              <a:endParaRPr lang="en-US" sz="1400" b="1" kern="0" dirty="0">
                <a:solidFill>
                  <a:prstClr val="black"/>
                </a:solidFill>
              </a:endParaRPr>
            </a:p>
            <a:p>
              <a:pPr marL="0" marR="0" lvl="0" indent="0" defTabSz="1410736"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0070C0"/>
                  </a:solidFill>
                  <a:effectLst/>
                  <a:uLnTx/>
                  <a:uFillTx/>
                </a:rPr>
                <a:t>          </a:t>
              </a:r>
              <a:r>
                <a:rPr kumimoji="0" lang="en-US" sz="1400" b="1" i="0" u="none" strike="noStrike" kern="0" cap="none" spc="0" normalizeH="0" baseline="0" noProof="0" dirty="0" smtClean="0">
                  <a:ln>
                    <a:noFill/>
                  </a:ln>
                  <a:solidFill>
                    <a:schemeClr val="accent2">
                      <a:lumMod val="75000"/>
                    </a:schemeClr>
                  </a:solidFill>
                  <a:effectLst/>
                  <a:uLnTx/>
                  <a:uFillTx/>
                </a:rPr>
                <a:t>DOK 3:</a:t>
              </a:r>
              <a:r>
                <a:rPr kumimoji="0" lang="en-US" sz="1400" b="1" i="0" u="none" strike="noStrike" kern="0" cap="none" spc="0" normalizeH="0" noProof="0" dirty="0" smtClean="0">
                  <a:ln>
                    <a:noFill/>
                  </a:ln>
                  <a:solidFill>
                    <a:schemeClr val="accent2">
                      <a:lumMod val="75000"/>
                    </a:schemeClr>
                  </a:solidFill>
                  <a:effectLst/>
                  <a:uLnTx/>
                  <a:uFillTx/>
                </a:rPr>
                <a:t> STRATEGIC THINKING/REASONING</a:t>
              </a:r>
              <a:endParaRPr kumimoji="0" lang="en-US" sz="1400" b="1" i="0" u="none" strike="noStrike" kern="0" cap="none" spc="0" normalizeH="0" baseline="0" noProof="0" dirty="0" smtClean="0">
                <a:ln>
                  <a:noFill/>
                </a:ln>
                <a:solidFill>
                  <a:schemeClr val="accent2">
                    <a:lumMod val="75000"/>
                  </a:schemeClr>
                </a:solidFill>
                <a:effectLst/>
                <a:uLnTx/>
                <a:uFillTx/>
              </a:endParaRPr>
            </a:p>
            <a:p>
              <a:pPr marL="0" marR="0" lvl="0" indent="0" defTabSz="1410736"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smtClean="0">
                <a:ln>
                  <a:noFill/>
                </a:ln>
                <a:solidFill>
                  <a:prstClr val="black"/>
                </a:solidFill>
                <a:effectLst/>
                <a:uLnTx/>
                <a:uFillTx/>
              </a:endParaRPr>
            </a:p>
            <a:p>
              <a:pPr marL="0" marR="0" lvl="0" indent="0" defTabSz="1410736"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black"/>
                  </a:solidFill>
                  <a:effectLst/>
                  <a:uLnTx/>
                  <a:uFillTx/>
                </a:rPr>
                <a:t>I am</a:t>
              </a:r>
              <a:r>
                <a:rPr kumimoji="0" lang="en-US" sz="1400" b="0" i="0" u="none" strike="noStrike" kern="0" cap="none" spc="0" normalizeH="0" noProof="0" dirty="0" smtClean="0">
                  <a:ln>
                    <a:noFill/>
                  </a:ln>
                  <a:solidFill>
                    <a:prstClr val="black"/>
                  </a:solidFill>
                  <a:effectLst/>
                  <a:uLnTx/>
                  <a:uFillTx/>
                </a:rPr>
                <a:t> asking my students to apply the concept of _____ in the new context of ______.</a:t>
              </a:r>
            </a:p>
            <a:p>
              <a:pPr marL="0" marR="0" lvl="0" indent="0" defTabSz="1410736" eaLnBrk="1" fontAlgn="auto" latinLnBrk="0" hangingPunct="1">
                <a:lnSpc>
                  <a:spcPct val="100000"/>
                </a:lnSpc>
                <a:spcBef>
                  <a:spcPts val="0"/>
                </a:spcBef>
                <a:spcAft>
                  <a:spcPts val="0"/>
                </a:spcAft>
                <a:buClrTx/>
                <a:buSzTx/>
                <a:buFontTx/>
                <a:buNone/>
                <a:tabLst/>
                <a:defRPr/>
              </a:pPr>
              <a:r>
                <a:rPr lang="en-US" sz="1400" kern="0" baseline="0" dirty="0" smtClean="0">
                  <a:solidFill>
                    <a:prstClr val="black"/>
                  </a:solidFill>
                </a:rPr>
                <a:t>I</a:t>
              </a:r>
              <a:r>
                <a:rPr lang="en-US" sz="1400" kern="0" dirty="0" smtClean="0">
                  <a:solidFill>
                    <a:prstClr val="black"/>
                  </a:solidFill>
                </a:rPr>
                <a:t> am asking my students to apply ______ (meaning, progression of ideas, etc.…) in a final draft about _______.</a:t>
              </a:r>
            </a:p>
            <a:p>
              <a:pPr marL="0" marR="0" lvl="0" indent="0" defTabSz="1410736"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black"/>
                  </a:solidFill>
                  <a:effectLst/>
                  <a:uLnTx/>
                  <a:uFillTx/>
                </a:rPr>
                <a:t>I</a:t>
              </a:r>
              <a:r>
                <a:rPr kumimoji="0" lang="en-US" sz="1400" b="0" i="0" u="none" strike="noStrike" kern="0" cap="none" spc="0" normalizeH="0" noProof="0" dirty="0" smtClean="0">
                  <a:ln>
                    <a:noFill/>
                  </a:ln>
                  <a:solidFill>
                    <a:prstClr val="black"/>
                  </a:solidFill>
                  <a:effectLst/>
                  <a:uLnTx/>
                  <a:uFillTx/>
                </a:rPr>
                <a:t> am asking my students to apply _______ (internal consistency of text organization and structure) in a composing a full composition.</a:t>
              </a:r>
            </a:p>
            <a:p>
              <a:pPr marL="0" marR="0" lvl="0" indent="0" defTabSz="1410736" eaLnBrk="1" fontAlgn="auto" latinLnBrk="0" hangingPunct="1">
                <a:lnSpc>
                  <a:spcPct val="100000"/>
                </a:lnSpc>
                <a:spcBef>
                  <a:spcPts val="0"/>
                </a:spcBef>
                <a:spcAft>
                  <a:spcPts val="0"/>
                </a:spcAft>
                <a:buClrTx/>
                <a:buSzTx/>
                <a:buFontTx/>
                <a:buNone/>
                <a:tabLst/>
                <a:defRPr/>
              </a:pPr>
              <a:r>
                <a:rPr lang="en-US" sz="1400" kern="0" baseline="0" dirty="0" smtClean="0">
                  <a:solidFill>
                    <a:prstClr val="black"/>
                  </a:solidFill>
                </a:rPr>
                <a:t>I am asking my students to apply _______ (literary device) in their writing, to impact a reader’s interpretation of the text.</a:t>
              </a:r>
              <a:endParaRPr kumimoji="0" lang="en-US" sz="1400" b="0" i="0" u="none" strike="noStrike" kern="0" cap="none" spc="0" normalizeH="0" baseline="0" noProof="0" dirty="0">
                <a:ln>
                  <a:noFill/>
                </a:ln>
                <a:solidFill>
                  <a:prstClr val="black"/>
                </a:solidFill>
                <a:effectLst/>
                <a:uLnTx/>
                <a:uFillTx/>
              </a:endParaRPr>
            </a:p>
          </p:txBody>
        </p:sp>
        <p:sp>
          <p:nvSpPr>
            <p:cNvPr id="57" name="Rectangle 56"/>
            <p:cNvSpPr/>
            <p:nvPr/>
          </p:nvSpPr>
          <p:spPr>
            <a:xfrm>
              <a:off x="259799" y="6460806"/>
              <a:ext cx="236379" cy="238831"/>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4</a:t>
              </a:r>
              <a:endParaRPr lang="en-US" sz="1400" b="1" dirty="0">
                <a:solidFill>
                  <a:schemeClr val="tx1"/>
                </a:solidFill>
              </a:endParaRPr>
            </a:p>
          </p:txBody>
        </p:sp>
      </p:grpSp>
      <p:grpSp>
        <p:nvGrpSpPr>
          <p:cNvPr id="58" name="Group 57"/>
          <p:cNvGrpSpPr/>
          <p:nvPr/>
        </p:nvGrpSpPr>
        <p:grpSpPr>
          <a:xfrm>
            <a:off x="105562" y="7971130"/>
            <a:ext cx="6761408" cy="2031325"/>
            <a:chOff x="197648" y="6332200"/>
            <a:chExt cx="6761408" cy="2031325"/>
          </a:xfrm>
        </p:grpSpPr>
        <p:sp>
          <p:nvSpPr>
            <p:cNvPr id="59" name="TextBox 58"/>
            <p:cNvSpPr txBox="1"/>
            <p:nvPr/>
          </p:nvSpPr>
          <p:spPr>
            <a:xfrm>
              <a:off x="197648" y="6332200"/>
              <a:ext cx="6761408" cy="2031325"/>
            </a:xfrm>
            <a:prstGeom prst="rect">
              <a:avLst/>
            </a:prstGeom>
            <a:noFill/>
          </p:spPr>
          <p:txBody>
            <a:bodyPr wrap="square" rtlCol="0">
              <a:spAutoFit/>
            </a:bodyPr>
            <a:lstStyle/>
            <a:p>
              <a:pPr lvl="0" defTabSz="1410736">
                <a:defRPr/>
              </a:pPr>
              <a:r>
                <a:rPr kumimoji="0" lang="en-US" sz="1400" b="1" i="0" u="none" strike="noStrike" kern="0" cap="none" spc="0" normalizeH="0" baseline="0" noProof="0" dirty="0" smtClean="0">
                  <a:ln>
                    <a:noFill/>
                  </a:ln>
                  <a:solidFill>
                    <a:prstClr val="black"/>
                  </a:solidFill>
                  <a:effectLst/>
                  <a:uLnTx/>
                  <a:uFillTx/>
                </a:rPr>
                <a:t>          </a:t>
              </a:r>
              <a:r>
                <a:rPr lang="en-US" sz="1400" b="1" kern="0" dirty="0">
                  <a:solidFill>
                    <a:prstClr val="black"/>
                  </a:solidFill>
                </a:rPr>
                <a:t>BLOOMS: </a:t>
              </a:r>
              <a:r>
                <a:rPr lang="en-US" sz="1400" b="1" kern="0" dirty="0" smtClean="0">
                  <a:solidFill>
                    <a:prstClr val="black"/>
                  </a:solidFill>
                </a:rPr>
                <a:t>ANALYZE</a:t>
              </a:r>
              <a:endParaRPr lang="en-US" sz="1400" b="1" kern="0" dirty="0">
                <a:solidFill>
                  <a:prstClr val="black"/>
                </a:solidFill>
              </a:endParaRPr>
            </a:p>
            <a:p>
              <a:pPr marL="0" marR="0" lvl="0" indent="0" defTabSz="1410736"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0070C0"/>
                  </a:solidFill>
                  <a:effectLst/>
                  <a:uLnTx/>
                  <a:uFillTx/>
                </a:rPr>
                <a:t>          </a:t>
              </a:r>
              <a:r>
                <a:rPr kumimoji="0" lang="en-US" sz="1400" b="1" i="0" u="none" strike="noStrike" kern="0" cap="none" spc="0" normalizeH="0" baseline="0" noProof="0" dirty="0" smtClean="0">
                  <a:ln>
                    <a:noFill/>
                  </a:ln>
                  <a:solidFill>
                    <a:schemeClr val="accent2">
                      <a:lumMod val="75000"/>
                    </a:schemeClr>
                  </a:solidFill>
                  <a:effectLst/>
                  <a:uLnTx/>
                  <a:uFillTx/>
                </a:rPr>
                <a:t>DOK 3:</a:t>
              </a:r>
              <a:r>
                <a:rPr kumimoji="0" lang="en-US" sz="1400" b="1" i="0" u="none" strike="noStrike" kern="0" cap="none" spc="0" normalizeH="0" noProof="0" dirty="0" smtClean="0">
                  <a:ln>
                    <a:noFill/>
                  </a:ln>
                  <a:solidFill>
                    <a:schemeClr val="accent2">
                      <a:lumMod val="75000"/>
                    </a:schemeClr>
                  </a:solidFill>
                  <a:effectLst/>
                  <a:uLnTx/>
                  <a:uFillTx/>
                </a:rPr>
                <a:t> STRATEGIC THINKING/REASONING</a:t>
              </a:r>
              <a:endParaRPr kumimoji="0" lang="en-US" sz="1400" b="1" i="0" u="none" strike="noStrike" kern="0" cap="none" spc="0" normalizeH="0" baseline="0" noProof="0" dirty="0" smtClean="0">
                <a:ln>
                  <a:noFill/>
                </a:ln>
                <a:solidFill>
                  <a:schemeClr val="accent2">
                    <a:lumMod val="75000"/>
                  </a:schemeClr>
                </a:solidFill>
                <a:effectLst/>
                <a:uLnTx/>
                <a:uFillTx/>
              </a:endParaRPr>
            </a:p>
            <a:p>
              <a:pPr marL="0" marR="0" lvl="0" indent="0" defTabSz="1410736"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smtClean="0">
                <a:ln>
                  <a:noFill/>
                </a:ln>
                <a:solidFill>
                  <a:prstClr val="black"/>
                </a:solidFill>
                <a:effectLst/>
                <a:uLnTx/>
                <a:uFillTx/>
              </a:endParaRPr>
            </a:p>
            <a:p>
              <a:pPr marL="0" marR="0" lvl="0" indent="0" defTabSz="1410736"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black"/>
                  </a:solidFill>
                  <a:effectLst/>
                  <a:uLnTx/>
                  <a:uFillTx/>
                </a:rPr>
                <a:t>I am</a:t>
              </a:r>
              <a:r>
                <a:rPr kumimoji="0" lang="en-US" sz="1400" b="0" i="0" u="none" strike="noStrike" kern="0" cap="none" spc="0" normalizeH="0" noProof="0" dirty="0" smtClean="0">
                  <a:ln>
                    <a:noFill/>
                  </a:ln>
                  <a:solidFill>
                    <a:prstClr val="black"/>
                  </a:solidFill>
                  <a:effectLst/>
                  <a:uLnTx/>
                  <a:uFillTx/>
                </a:rPr>
                <a:t> asking my students to analyze ______ within _______.</a:t>
              </a:r>
            </a:p>
            <a:p>
              <a:pPr marL="0" marR="0" lvl="0" indent="0" defTabSz="1410736" eaLnBrk="1" fontAlgn="auto" latinLnBrk="0" hangingPunct="1">
                <a:lnSpc>
                  <a:spcPct val="100000"/>
                </a:lnSpc>
                <a:spcBef>
                  <a:spcPts val="0"/>
                </a:spcBef>
                <a:spcAft>
                  <a:spcPts val="0"/>
                </a:spcAft>
                <a:buClrTx/>
                <a:buSzTx/>
                <a:buFontTx/>
                <a:buNone/>
                <a:tabLst/>
                <a:defRPr/>
              </a:pPr>
              <a:r>
                <a:rPr lang="en-US" sz="1400" kern="0" baseline="0" dirty="0" smtClean="0">
                  <a:solidFill>
                    <a:prstClr val="black"/>
                  </a:solidFill>
                </a:rPr>
                <a:t>I</a:t>
              </a:r>
              <a:r>
                <a:rPr lang="en-US" sz="1400" kern="0" dirty="0" smtClean="0">
                  <a:solidFill>
                    <a:prstClr val="black"/>
                  </a:solidFill>
                </a:rPr>
                <a:t> am asking my students to analyze interrelationships among _____ (concepts) and _____.</a:t>
              </a:r>
            </a:p>
            <a:p>
              <a:pPr lvl="0" defTabSz="1410736">
                <a:defRPr/>
              </a:pPr>
              <a:r>
                <a:rPr lang="en-US" sz="1400" kern="0" dirty="0">
                  <a:solidFill>
                    <a:prstClr val="black"/>
                  </a:solidFill>
                </a:rPr>
                <a:t>I am asking my students to analyze interrelationships among _____ </a:t>
              </a:r>
              <a:r>
                <a:rPr lang="en-US" sz="1400" kern="0" dirty="0" smtClean="0">
                  <a:solidFill>
                    <a:prstClr val="black"/>
                  </a:solidFill>
                </a:rPr>
                <a:t>(issues) </a:t>
              </a:r>
              <a:r>
                <a:rPr lang="en-US" sz="1400" kern="0" dirty="0">
                  <a:solidFill>
                    <a:prstClr val="black"/>
                  </a:solidFill>
                </a:rPr>
                <a:t>and </a:t>
              </a:r>
              <a:r>
                <a:rPr lang="en-US" sz="1400" kern="0" dirty="0" smtClean="0">
                  <a:solidFill>
                    <a:prstClr val="black"/>
                  </a:solidFill>
                </a:rPr>
                <a:t>_____.</a:t>
              </a:r>
            </a:p>
            <a:p>
              <a:pPr lvl="0" defTabSz="1410736">
                <a:defRPr/>
              </a:pPr>
              <a:r>
                <a:rPr lang="en-US" sz="1400" kern="0" dirty="0">
                  <a:solidFill>
                    <a:prstClr val="black"/>
                  </a:solidFill>
                </a:rPr>
                <a:t>I am asking my students to analyze interrelationships among _____ </a:t>
              </a:r>
              <a:r>
                <a:rPr lang="en-US" sz="1400" kern="0" dirty="0" smtClean="0">
                  <a:solidFill>
                    <a:prstClr val="black"/>
                  </a:solidFill>
                </a:rPr>
                <a:t>(problems) </a:t>
              </a:r>
              <a:r>
                <a:rPr lang="en-US" sz="1400" kern="0" dirty="0">
                  <a:solidFill>
                    <a:prstClr val="black"/>
                  </a:solidFill>
                </a:rPr>
                <a:t>and </a:t>
              </a:r>
              <a:r>
                <a:rPr lang="en-US" sz="1400" kern="0" dirty="0" smtClean="0">
                  <a:solidFill>
                    <a:prstClr val="black"/>
                  </a:solidFill>
                </a:rPr>
                <a:t>_____.</a:t>
              </a:r>
            </a:p>
            <a:p>
              <a:pPr lvl="0" defTabSz="1410736">
                <a:defRPr/>
              </a:pPr>
              <a:r>
                <a:rPr lang="en-US" sz="1400" kern="0" dirty="0" smtClean="0">
                  <a:solidFill>
                    <a:prstClr val="black"/>
                  </a:solidFill>
                </a:rPr>
                <a:t>I am asking my students </a:t>
              </a:r>
              <a:endParaRPr lang="en-US" sz="1400" kern="0" dirty="0">
                <a:solidFill>
                  <a:prstClr val="black"/>
                </a:solidFill>
              </a:endParaRPr>
            </a:p>
            <a:p>
              <a:pPr lvl="0" defTabSz="1410736">
                <a:defRPr/>
              </a:pPr>
              <a:endParaRPr lang="en-US" sz="1400" kern="0" dirty="0">
                <a:solidFill>
                  <a:prstClr val="black"/>
                </a:solidFill>
              </a:endParaRPr>
            </a:p>
          </p:txBody>
        </p:sp>
        <p:sp>
          <p:nvSpPr>
            <p:cNvPr id="60" name="Rectangle 59"/>
            <p:cNvSpPr/>
            <p:nvPr/>
          </p:nvSpPr>
          <p:spPr>
            <a:xfrm>
              <a:off x="259799" y="6460806"/>
              <a:ext cx="236379" cy="238831"/>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5</a:t>
              </a:r>
              <a:endParaRPr lang="en-US" sz="1400" b="1" dirty="0">
                <a:solidFill>
                  <a:schemeClr val="tx1"/>
                </a:solidFill>
              </a:endParaRPr>
            </a:p>
          </p:txBody>
        </p:sp>
      </p:grpSp>
    </p:spTree>
    <p:extLst>
      <p:ext uri="{BB962C8B-B14F-4D97-AF65-F5344CB8AC3E}">
        <p14:creationId xmlns:p14="http://schemas.microsoft.com/office/powerpoint/2010/main" val="29616250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2005" y="731021"/>
            <a:ext cx="6928401" cy="830997"/>
          </a:xfrm>
          <a:prstGeom prst="rect">
            <a:avLst/>
          </a:prstGeom>
          <a:noFill/>
        </p:spPr>
        <p:txBody>
          <a:bodyPr wrap="square" rtlCol="0">
            <a:spAutoFit/>
          </a:bodyPr>
          <a:lstStyle/>
          <a:p>
            <a:r>
              <a:rPr lang="en-US" sz="1600" b="1" i="1" dirty="0" smtClean="0">
                <a:solidFill>
                  <a:schemeClr val="accent2">
                    <a:lumMod val="75000"/>
                  </a:schemeClr>
                </a:solidFill>
              </a:rPr>
              <a:t>Pathway 3 </a:t>
            </a:r>
          </a:p>
          <a:p>
            <a:r>
              <a:rPr lang="en-US" sz="1600" b="1" i="1" dirty="0" smtClean="0">
                <a:solidFill>
                  <a:schemeClr val="accent2">
                    <a:lumMod val="75000"/>
                  </a:schemeClr>
                </a:solidFill>
              </a:rPr>
              <a:t>Preparing and moving to expand on previous conceptualizations by thinking and reasoning strategically.</a:t>
            </a:r>
            <a:endParaRPr lang="en-US" sz="1600" b="1" i="1" dirty="0">
              <a:solidFill>
                <a:schemeClr val="accent2">
                  <a:lumMod val="75000"/>
                </a:schemeClr>
              </a:solidFill>
            </a:endParaRPr>
          </a:p>
        </p:txBody>
      </p:sp>
      <p:sp>
        <p:nvSpPr>
          <p:cNvPr id="6" name="TextBox 5"/>
          <p:cNvSpPr txBox="1"/>
          <p:nvPr/>
        </p:nvSpPr>
        <p:spPr>
          <a:xfrm>
            <a:off x="105562" y="207801"/>
            <a:ext cx="3997712" cy="523220"/>
          </a:xfrm>
          <a:prstGeom prst="rect">
            <a:avLst/>
          </a:prstGeom>
          <a:noFill/>
        </p:spPr>
        <p:txBody>
          <a:bodyPr wrap="square" rtlCol="0">
            <a:spAutoFit/>
          </a:bodyPr>
          <a:lstStyle/>
          <a:p>
            <a:pPr marL="0" marR="0" lvl="0" indent="0" defTabSz="1410736"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smtClean="0">
                <a:ln>
                  <a:noFill/>
                </a:ln>
                <a:solidFill>
                  <a:schemeClr val="accent2">
                    <a:lumMod val="75000"/>
                  </a:schemeClr>
                </a:solidFill>
                <a:effectLst/>
                <a:uLnTx/>
                <a:uFillTx/>
              </a:rPr>
              <a:t>PATHWAY 3 </a:t>
            </a:r>
            <a:r>
              <a:rPr kumimoji="0" lang="en-US" sz="2000" b="1" i="1" u="none" strike="noStrike" kern="0" cap="none" spc="0" normalizeH="0" baseline="0" noProof="0" dirty="0" smtClean="0">
                <a:ln>
                  <a:noFill/>
                </a:ln>
                <a:solidFill>
                  <a:schemeClr val="accent2">
                    <a:lumMod val="75000"/>
                  </a:schemeClr>
                </a:solidFill>
                <a:effectLst/>
                <a:uLnTx/>
                <a:uFillTx/>
              </a:rPr>
              <a:t>continued</a:t>
            </a:r>
          </a:p>
        </p:txBody>
      </p:sp>
      <p:grpSp>
        <p:nvGrpSpPr>
          <p:cNvPr id="58" name="Group 57"/>
          <p:cNvGrpSpPr/>
          <p:nvPr/>
        </p:nvGrpSpPr>
        <p:grpSpPr>
          <a:xfrm>
            <a:off x="105562" y="1885375"/>
            <a:ext cx="6791347" cy="4816895"/>
            <a:chOff x="167709" y="6332200"/>
            <a:chExt cx="6791347" cy="4816895"/>
          </a:xfrm>
        </p:grpSpPr>
        <p:sp>
          <p:nvSpPr>
            <p:cNvPr id="59" name="TextBox 58"/>
            <p:cNvSpPr txBox="1"/>
            <p:nvPr/>
          </p:nvSpPr>
          <p:spPr>
            <a:xfrm>
              <a:off x="197648" y="6332200"/>
              <a:ext cx="6761408" cy="2462213"/>
            </a:xfrm>
            <a:prstGeom prst="rect">
              <a:avLst/>
            </a:prstGeom>
            <a:noFill/>
          </p:spPr>
          <p:txBody>
            <a:bodyPr wrap="square" rtlCol="0">
              <a:spAutoFit/>
            </a:bodyPr>
            <a:lstStyle/>
            <a:p>
              <a:pPr lvl="0" defTabSz="1410736">
                <a:defRPr/>
              </a:pPr>
              <a:r>
                <a:rPr kumimoji="0" lang="en-US" sz="1400" b="1" i="0" u="none" strike="noStrike" kern="0" cap="none" spc="0" normalizeH="0" baseline="0" noProof="0" dirty="0" smtClean="0">
                  <a:ln>
                    <a:noFill/>
                  </a:ln>
                  <a:solidFill>
                    <a:prstClr val="black"/>
                  </a:solidFill>
                  <a:effectLst/>
                  <a:uLnTx/>
                  <a:uFillTx/>
                </a:rPr>
                <a:t>          </a:t>
              </a:r>
              <a:r>
                <a:rPr lang="en-US" sz="1400" b="1" kern="0" dirty="0">
                  <a:solidFill>
                    <a:prstClr val="black"/>
                  </a:solidFill>
                </a:rPr>
                <a:t>BLOOMS: </a:t>
              </a:r>
              <a:r>
                <a:rPr lang="en-US" sz="1400" b="1" kern="0" dirty="0" smtClean="0">
                  <a:solidFill>
                    <a:prstClr val="black"/>
                  </a:solidFill>
                </a:rPr>
                <a:t>ANALYZE</a:t>
              </a:r>
              <a:endParaRPr lang="en-US" sz="1400" b="1" kern="0" dirty="0">
                <a:solidFill>
                  <a:prstClr val="black"/>
                </a:solidFill>
              </a:endParaRPr>
            </a:p>
            <a:p>
              <a:pPr marL="0" marR="0" lvl="0" indent="0" defTabSz="1410736"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0070C0"/>
                  </a:solidFill>
                  <a:effectLst/>
                  <a:uLnTx/>
                  <a:uFillTx/>
                </a:rPr>
                <a:t>          </a:t>
              </a:r>
              <a:r>
                <a:rPr kumimoji="0" lang="en-US" sz="1400" b="1" i="0" u="none" strike="noStrike" kern="0" cap="none" spc="0" normalizeH="0" baseline="0" noProof="0" dirty="0" smtClean="0">
                  <a:ln>
                    <a:noFill/>
                  </a:ln>
                  <a:solidFill>
                    <a:schemeClr val="accent2">
                      <a:lumMod val="75000"/>
                    </a:schemeClr>
                  </a:solidFill>
                  <a:effectLst/>
                  <a:uLnTx/>
                  <a:uFillTx/>
                </a:rPr>
                <a:t>DOK 3:</a:t>
              </a:r>
              <a:r>
                <a:rPr kumimoji="0" lang="en-US" sz="1400" b="1" i="0" u="none" strike="noStrike" kern="0" cap="none" spc="0" normalizeH="0" noProof="0" dirty="0" smtClean="0">
                  <a:ln>
                    <a:noFill/>
                  </a:ln>
                  <a:solidFill>
                    <a:schemeClr val="accent2">
                      <a:lumMod val="75000"/>
                    </a:schemeClr>
                  </a:solidFill>
                  <a:effectLst/>
                  <a:uLnTx/>
                  <a:uFillTx/>
                </a:rPr>
                <a:t> STRATEGIC THINKING/REASONING</a:t>
              </a:r>
              <a:endParaRPr kumimoji="0" lang="en-US" sz="1400" b="1" i="0" u="none" strike="noStrike" kern="0" cap="none" spc="0" normalizeH="0" baseline="0" noProof="0" dirty="0" smtClean="0">
                <a:ln>
                  <a:noFill/>
                </a:ln>
                <a:solidFill>
                  <a:schemeClr val="accent2">
                    <a:lumMod val="75000"/>
                  </a:schemeClr>
                </a:solidFill>
                <a:effectLst/>
                <a:uLnTx/>
                <a:uFillTx/>
              </a:endParaRPr>
            </a:p>
            <a:p>
              <a:pPr lvl="0" defTabSz="1410736">
                <a:defRPr/>
              </a:pPr>
              <a:endParaRPr lang="en-US" sz="1400" kern="0" dirty="0">
                <a:solidFill>
                  <a:prstClr val="black"/>
                </a:solidFill>
              </a:endParaRPr>
            </a:p>
            <a:p>
              <a:pPr lvl="0" defTabSz="1410736">
                <a:defRPr/>
              </a:pPr>
              <a:r>
                <a:rPr lang="en-US" sz="1400" kern="0" dirty="0">
                  <a:solidFill>
                    <a:prstClr val="black"/>
                  </a:solidFill>
                </a:rPr>
                <a:t>I am asking my students to analyze ______ within _______.</a:t>
              </a:r>
            </a:p>
            <a:p>
              <a:pPr lvl="0" defTabSz="1410736">
                <a:defRPr/>
              </a:pPr>
              <a:r>
                <a:rPr lang="en-US" sz="1400" kern="0" dirty="0">
                  <a:solidFill>
                    <a:prstClr val="black"/>
                  </a:solidFill>
                </a:rPr>
                <a:t>I am asking my students to analyze interrelationships among _____ (concepts) and _____.</a:t>
              </a:r>
            </a:p>
            <a:p>
              <a:pPr lvl="0" defTabSz="1410736">
                <a:defRPr/>
              </a:pPr>
              <a:r>
                <a:rPr lang="en-US" sz="1400" kern="0" dirty="0">
                  <a:solidFill>
                    <a:prstClr val="black"/>
                  </a:solidFill>
                </a:rPr>
                <a:t>I am asking my students to analyze interrelationships among _____ (issues) and _____.</a:t>
              </a:r>
            </a:p>
            <a:p>
              <a:pPr lvl="0" defTabSz="1410736">
                <a:defRPr/>
              </a:pPr>
              <a:r>
                <a:rPr lang="en-US" sz="1400" kern="0" dirty="0">
                  <a:solidFill>
                    <a:prstClr val="black"/>
                  </a:solidFill>
                </a:rPr>
                <a:t>I am asking my students to analyze interrelationships among _____ (problems) and _____.</a:t>
              </a:r>
            </a:p>
            <a:p>
              <a:pPr lvl="0" defTabSz="1410736">
                <a:defRPr/>
              </a:pPr>
              <a:r>
                <a:rPr lang="en-US" sz="1400" kern="0" dirty="0">
                  <a:solidFill>
                    <a:prstClr val="black"/>
                  </a:solidFill>
                </a:rPr>
                <a:t>I am asking my </a:t>
              </a:r>
              <a:r>
                <a:rPr lang="en-US" sz="1400" kern="0" dirty="0" smtClean="0">
                  <a:solidFill>
                    <a:prstClr val="black"/>
                  </a:solidFill>
                </a:rPr>
                <a:t>students to analyze an author’s use of ________ (author’s craft) to create or critique ______.</a:t>
              </a:r>
            </a:p>
            <a:p>
              <a:pPr lvl="0" defTabSz="1410736">
                <a:defRPr/>
              </a:pPr>
              <a:r>
                <a:rPr lang="en-US" sz="1400" kern="0" dirty="0">
                  <a:solidFill>
                    <a:prstClr val="black"/>
                  </a:solidFill>
                </a:rPr>
                <a:t>I am asking my students to </a:t>
              </a:r>
              <a:r>
                <a:rPr lang="en-US" sz="1400" kern="0" dirty="0" smtClean="0">
                  <a:solidFill>
                    <a:prstClr val="black"/>
                  </a:solidFill>
                </a:rPr>
                <a:t>use reasoning, planning and evidence to support the inference of ________ in _________.</a:t>
              </a:r>
              <a:endParaRPr lang="en-US" sz="1400" kern="0" dirty="0">
                <a:solidFill>
                  <a:prstClr val="black"/>
                </a:solidFill>
              </a:endParaRPr>
            </a:p>
          </p:txBody>
        </p:sp>
        <p:sp>
          <p:nvSpPr>
            <p:cNvPr id="60" name="Rectangle 59"/>
            <p:cNvSpPr/>
            <p:nvPr/>
          </p:nvSpPr>
          <p:spPr>
            <a:xfrm>
              <a:off x="259799" y="6460806"/>
              <a:ext cx="236379" cy="238831"/>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5</a:t>
              </a:r>
              <a:endParaRPr lang="en-US" sz="1400" b="1" dirty="0">
                <a:solidFill>
                  <a:schemeClr val="tx1"/>
                </a:solidFill>
              </a:endParaRPr>
            </a:p>
          </p:txBody>
        </p:sp>
        <p:sp>
          <p:nvSpPr>
            <p:cNvPr id="15" name="TextBox 14"/>
            <p:cNvSpPr txBox="1"/>
            <p:nvPr/>
          </p:nvSpPr>
          <p:spPr>
            <a:xfrm>
              <a:off x="167709" y="9117770"/>
              <a:ext cx="6761408" cy="2031325"/>
            </a:xfrm>
            <a:prstGeom prst="rect">
              <a:avLst/>
            </a:prstGeom>
            <a:noFill/>
          </p:spPr>
          <p:txBody>
            <a:bodyPr wrap="square" rtlCol="0">
              <a:spAutoFit/>
            </a:bodyPr>
            <a:lstStyle/>
            <a:p>
              <a:pPr lvl="0" defTabSz="1410736">
                <a:defRPr/>
              </a:pPr>
              <a:r>
                <a:rPr kumimoji="0" lang="en-US" sz="1400" b="1" i="0" u="none" strike="noStrike" kern="0" cap="none" spc="0" normalizeH="0" baseline="0" noProof="0" dirty="0" smtClean="0">
                  <a:ln>
                    <a:noFill/>
                  </a:ln>
                  <a:solidFill>
                    <a:prstClr val="black"/>
                  </a:solidFill>
                  <a:effectLst/>
                  <a:uLnTx/>
                  <a:uFillTx/>
                </a:rPr>
                <a:t>          </a:t>
              </a:r>
              <a:r>
                <a:rPr lang="en-US" sz="1400" b="1" kern="0" dirty="0">
                  <a:solidFill>
                    <a:prstClr val="black"/>
                  </a:solidFill>
                </a:rPr>
                <a:t>BLOOMS: </a:t>
              </a:r>
              <a:r>
                <a:rPr lang="en-US" sz="1400" b="1" kern="0" dirty="0" smtClean="0">
                  <a:solidFill>
                    <a:prstClr val="black"/>
                  </a:solidFill>
                </a:rPr>
                <a:t>Evaluate</a:t>
              </a:r>
              <a:endParaRPr lang="en-US" sz="1400" b="1" kern="0" dirty="0">
                <a:solidFill>
                  <a:prstClr val="black"/>
                </a:solidFill>
              </a:endParaRPr>
            </a:p>
            <a:p>
              <a:pPr marL="0" marR="0" lvl="0" indent="0" defTabSz="1410736"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0070C0"/>
                  </a:solidFill>
                  <a:effectLst/>
                  <a:uLnTx/>
                  <a:uFillTx/>
                </a:rPr>
                <a:t>          </a:t>
              </a:r>
              <a:r>
                <a:rPr kumimoji="0" lang="en-US" sz="1400" b="1" i="0" u="none" strike="noStrike" kern="0" cap="none" spc="0" normalizeH="0" baseline="0" noProof="0" dirty="0" smtClean="0">
                  <a:ln>
                    <a:noFill/>
                  </a:ln>
                  <a:solidFill>
                    <a:schemeClr val="accent2">
                      <a:lumMod val="75000"/>
                    </a:schemeClr>
                  </a:solidFill>
                  <a:effectLst/>
                  <a:uLnTx/>
                  <a:uFillTx/>
                </a:rPr>
                <a:t>DOK 3:</a:t>
              </a:r>
              <a:r>
                <a:rPr kumimoji="0" lang="en-US" sz="1400" b="1" i="0" u="none" strike="noStrike" kern="0" cap="none" spc="0" normalizeH="0" noProof="0" dirty="0" smtClean="0">
                  <a:ln>
                    <a:noFill/>
                  </a:ln>
                  <a:solidFill>
                    <a:schemeClr val="accent2">
                      <a:lumMod val="75000"/>
                    </a:schemeClr>
                  </a:solidFill>
                  <a:effectLst/>
                  <a:uLnTx/>
                  <a:uFillTx/>
                </a:rPr>
                <a:t> STRATEGIC THINKING/REASONING</a:t>
              </a:r>
              <a:endParaRPr kumimoji="0" lang="en-US" sz="1400" b="1" i="0" u="none" strike="noStrike" kern="0" cap="none" spc="0" normalizeH="0" baseline="0" noProof="0" dirty="0" smtClean="0">
                <a:ln>
                  <a:noFill/>
                </a:ln>
                <a:solidFill>
                  <a:schemeClr val="accent2">
                    <a:lumMod val="75000"/>
                  </a:schemeClr>
                </a:solidFill>
                <a:effectLst/>
                <a:uLnTx/>
                <a:uFillTx/>
              </a:endParaRPr>
            </a:p>
            <a:p>
              <a:pPr lvl="0" defTabSz="1410736">
                <a:defRPr/>
              </a:pPr>
              <a:endParaRPr lang="en-US" sz="1400" kern="0" dirty="0">
                <a:solidFill>
                  <a:prstClr val="black"/>
                </a:solidFill>
              </a:endParaRPr>
            </a:p>
            <a:p>
              <a:pPr lvl="0" defTabSz="1410736">
                <a:defRPr/>
              </a:pPr>
              <a:r>
                <a:rPr lang="en-US" sz="1400" kern="0" dirty="0" smtClean="0">
                  <a:solidFill>
                    <a:prstClr val="black"/>
                  </a:solidFill>
                </a:rPr>
                <a:t>I am asking students to cite ______ and develop a logical argument/conjecture for ______.</a:t>
              </a:r>
            </a:p>
            <a:p>
              <a:pPr lvl="0" defTabSz="1410736">
                <a:defRPr/>
              </a:pPr>
              <a:r>
                <a:rPr lang="en-US" sz="1400" kern="0" dirty="0" smtClean="0">
                  <a:solidFill>
                    <a:prstClr val="black"/>
                  </a:solidFill>
                </a:rPr>
                <a:t>I am asking students to describe, compare and contrast solution methods for _________.</a:t>
              </a:r>
            </a:p>
            <a:p>
              <a:pPr lvl="0" defTabSz="1410736">
                <a:defRPr/>
              </a:pPr>
              <a:r>
                <a:rPr lang="en-US" sz="1400" kern="0" dirty="0" smtClean="0">
                  <a:solidFill>
                    <a:prstClr val="black"/>
                  </a:solidFill>
                </a:rPr>
                <a:t>I am asking students to verify reasonableness of the results of _________.</a:t>
              </a:r>
            </a:p>
            <a:p>
              <a:pPr lvl="0" defTabSz="1410736">
                <a:defRPr/>
              </a:pPr>
              <a:r>
                <a:rPr lang="en-US" sz="1400" kern="0" dirty="0">
                  <a:solidFill>
                    <a:prstClr val="black"/>
                  </a:solidFill>
                </a:rPr>
                <a:t>I am asking students </a:t>
              </a:r>
              <a:r>
                <a:rPr lang="en-US" sz="1400" kern="0" dirty="0" smtClean="0">
                  <a:solidFill>
                    <a:prstClr val="black"/>
                  </a:solidFill>
                </a:rPr>
                <a:t>to justify a conclusion drawn about _______.</a:t>
              </a:r>
              <a:endParaRPr lang="en-US" sz="1400" kern="0" dirty="0">
                <a:solidFill>
                  <a:prstClr val="black"/>
                </a:solidFill>
              </a:endParaRPr>
            </a:p>
            <a:p>
              <a:pPr lvl="0" defTabSz="1410736">
                <a:defRPr/>
              </a:pPr>
              <a:r>
                <a:rPr lang="en-US" sz="1400" kern="0" dirty="0">
                  <a:solidFill>
                    <a:prstClr val="black"/>
                  </a:solidFill>
                </a:rPr>
                <a:t>I am asking students to </a:t>
              </a:r>
              <a:r>
                <a:rPr lang="en-US" sz="1400" kern="0" dirty="0" smtClean="0">
                  <a:solidFill>
                    <a:prstClr val="black"/>
                  </a:solidFill>
                </a:rPr>
                <a:t>critique </a:t>
              </a:r>
              <a:r>
                <a:rPr lang="en-US" sz="1400" kern="0" dirty="0">
                  <a:solidFill>
                    <a:prstClr val="black"/>
                  </a:solidFill>
                </a:rPr>
                <a:t>a conclusion drawn about _______.</a:t>
              </a:r>
            </a:p>
            <a:p>
              <a:pPr lvl="0" defTabSz="1410736">
                <a:defRPr/>
              </a:pPr>
              <a:endParaRPr lang="en-US" sz="1400" kern="0" dirty="0">
                <a:solidFill>
                  <a:prstClr val="black"/>
                </a:solidFill>
              </a:endParaRPr>
            </a:p>
          </p:txBody>
        </p:sp>
      </p:grpSp>
      <p:sp>
        <p:nvSpPr>
          <p:cNvPr id="16" name="Rectangle 15"/>
          <p:cNvSpPr/>
          <p:nvPr/>
        </p:nvSpPr>
        <p:spPr>
          <a:xfrm>
            <a:off x="197652" y="4786636"/>
            <a:ext cx="236379" cy="238831"/>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6</a:t>
            </a:r>
            <a:endParaRPr lang="en-US" sz="1400" b="1" dirty="0">
              <a:solidFill>
                <a:schemeClr val="tx1"/>
              </a:solidFill>
            </a:endParaRPr>
          </a:p>
        </p:txBody>
      </p:sp>
    </p:spTree>
    <p:extLst>
      <p:ext uri="{BB962C8B-B14F-4D97-AF65-F5344CB8AC3E}">
        <p14:creationId xmlns:p14="http://schemas.microsoft.com/office/powerpoint/2010/main" val="29131790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91992" y="1202489"/>
            <a:ext cx="6623638" cy="4078039"/>
          </a:xfrm>
          <a:prstGeom prst="rect">
            <a:avLst/>
          </a:prstGeom>
        </p:spPr>
        <p:txBody>
          <a:bodyPr wrap="square">
            <a:spAutoFit/>
          </a:bodyPr>
          <a:lstStyle/>
          <a:p>
            <a:pPr lvl="0"/>
            <a:r>
              <a:rPr lang="en-US" sz="1200" dirty="0" smtClean="0">
                <a:solidFill>
                  <a:prstClr val="black"/>
                </a:solidFill>
              </a:rPr>
              <a:t>The </a:t>
            </a:r>
            <a:r>
              <a:rPr lang="en-US" sz="1200" b="1" dirty="0" smtClean="0">
                <a:solidFill>
                  <a:srgbClr val="C00000"/>
                </a:solidFill>
              </a:rPr>
              <a:t>DOK- 4 Pathway </a:t>
            </a:r>
            <a:r>
              <a:rPr lang="en-US" sz="1200" dirty="0" smtClean="0"/>
              <a:t>is truly the beginning of higher level thinking. </a:t>
            </a:r>
            <a:r>
              <a:rPr lang="en-US" sz="1200" dirty="0" smtClean="0">
                <a:solidFill>
                  <a:prstClr val="black"/>
                </a:solidFill>
              </a:rPr>
              <a:t>Without the background knowledge (DOK-1) and the conceptualization of skills and knowledge (DOK-2) students can’t move forward comprehensively to DOK-3.</a:t>
            </a:r>
          </a:p>
          <a:p>
            <a:pPr lvl="0"/>
            <a:endParaRPr lang="en-US" sz="1200" dirty="0">
              <a:solidFill>
                <a:prstClr val="black"/>
              </a:solidFill>
            </a:endParaRPr>
          </a:p>
          <a:p>
            <a:pPr lvl="0"/>
            <a:r>
              <a:rPr lang="en-US" sz="1200" dirty="0" smtClean="0">
                <a:solidFill>
                  <a:prstClr val="black"/>
                </a:solidFill>
              </a:rPr>
              <a:t>Along the </a:t>
            </a:r>
            <a:r>
              <a:rPr lang="en-US" sz="1200" b="1" dirty="0" smtClean="0">
                <a:solidFill>
                  <a:srgbClr val="C00000"/>
                </a:solidFill>
              </a:rPr>
              <a:t>DOK-3 Pathway </a:t>
            </a:r>
            <a:r>
              <a:rPr lang="en-US" sz="1200" dirty="0" smtClean="0">
                <a:solidFill>
                  <a:prstClr val="black"/>
                </a:solidFill>
              </a:rPr>
              <a:t>students bring conceptualized knowledge and/or skills (DOK-1-2) and strategically apply them to a non-routine situation for a very specific and new purpose.  The specific purpose is clearly identified.  The outcome of either product or performance is open-ended in response and process.  The rubric or criteria supports flexible responses measuring the </a:t>
            </a:r>
            <a:r>
              <a:rPr lang="en-US" sz="1200" b="1" dirty="0" smtClean="0">
                <a:solidFill>
                  <a:prstClr val="black"/>
                </a:solidFill>
              </a:rPr>
              <a:t>ability to reason</a:t>
            </a:r>
            <a:r>
              <a:rPr lang="en-US" sz="1200" dirty="0" smtClean="0">
                <a:solidFill>
                  <a:prstClr val="black"/>
                </a:solidFill>
              </a:rPr>
              <a:t>.</a:t>
            </a:r>
          </a:p>
          <a:p>
            <a:pPr lvl="0"/>
            <a:endParaRPr lang="en-US" sz="1200" dirty="0" smtClean="0">
              <a:solidFill>
                <a:prstClr val="black"/>
              </a:solidFill>
            </a:endParaRPr>
          </a:p>
          <a:p>
            <a:pPr lvl="0"/>
            <a:r>
              <a:rPr lang="en-US" sz="1200" dirty="0" smtClean="0">
                <a:solidFill>
                  <a:prstClr val="black"/>
                </a:solidFill>
              </a:rPr>
              <a:t>It is possible to complete a short (1-4 days or lessons) performance task at a DOK-3 level . In a DOK-4 performance task students will use a wide range of sources.</a:t>
            </a:r>
            <a:endParaRPr lang="en-US" sz="1200" dirty="0">
              <a:solidFill>
                <a:prstClr val="black"/>
              </a:solidFill>
            </a:endParaRPr>
          </a:p>
          <a:p>
            <a:pPr lvl="0"/>
            <a:endParaRPr lang="en-US" sz="1200" dirty="0">
              <a:solidFill>
                <a:prstClr val="black"/>
              </a:solidFill>
            </a:endParaRPr>
          </a:p>
          <a:p>
            <a:pPr lvl="0"/>
            <a:r>
              <a:rPr lang="en-US" sz="1200" dirty="0" smtClean="0">
                <a:solidFill>
                  <a:prstClr val="black"/>
                </a:solidFill>
              </a:rPr>
              <a:t>The </a:t>
            </a:r>
            <a:r>
              <a:rPr lang="en-US" sz="1200" dirty="0">
                <a:solidFill>
                  <a:prstClr val="black"/>
                </a:solidFill>
              </a:rPr>
              <a:t>following </a:t>
            </a:r>
            <a:r>
              <a:rPr lang="en-US" sz="1200" dirty="0" smtClean="0">
                <a:solidFill>
                  <a:prstClr val="black"/>
                </a:solidFill>
              </a:rPr>
              <a:t>DOK-3 </a:t>
            </a:r>
            <a:r>
              <a:rPr lang="en-US" sz="1200" dirty="0">
                <a:solidFill>
                  <a:prstClr val="black"/>
                </a:solidFill>
              </a:rPr>
              <a:t>frames are </a:t>
            </a:r>
            <a:r>
              <a:rPr lang="en-US" sz="1200" dirty="0" smtClean="0">
                <a:solidFill>
                  <a:prstClr val="black"/>
                </a:solidFill>
              </a:rPr>
              <a:t>thinking frames for educators planning a performance task.</a:t>
            </a:r>
            <a:endParaRPr lang="en-US" sz="1200" dirty="0">
              <a:solidFill>
                <a:prstClr val="black"/>
              </a:solidFill>
            </a:endParaRPr>
          </a:p>
          <a:p>
            <a:pPr lvl="0"/>
            <a:endParaRPr lang="en-US" sz="1200" dirty="0">
              <a:solidFill>
                <a:prstClr val="black"/>
              </a:solidFill>
            </a:endParaRPr>
          </a:p>
          <a:p>
            <a:pPr lvl="0"/>
            <a:r>
              <a:rPr lang="en-US" sz="1200" dirty="0">
                <a:solidFill>
                  <a:prstClr val="black"/>
                </a:solidFill>
              </a:rPr>
              <a:t>Before completing each frame, or those you feel that are necessary to scaffold students to your final performance </a:t>
            </a:r>
            <a:r>
              <a:rPr lang="en-US" sz="1200" dirty="0" smtClean="0">
                <a:solidFill>
                  <a:prstClr val="black"/>
                </a:solidFill>
              </a:rPr>
              <a:t>task ask </a:t>
            </a:r>
            <a:r>
              <a:rPr lang="en-US" sz="1200" dirty="0">
                <a:solidFill>
                  <a:prstClr val="black"/>
                </a:solidFill>
              </a:rPr>
              <a:t>yourself:  </a:t>
            </a:r>
            <a:endParaRPr lang="en-US" sz="1200" dirty="0">
              <a:solidFill>
                <a:schemeClr val="accent2">
                  <a:lumMod val="75000"/>
                </a:schemeClr>
              </a:solidFill>
            </a:endParaRPr>
          </a:p>
          <a:p>
            <a:pPr lvl="0"/>
            <a:endParaRPr lang="en-US" sz="1200" dirty="0" smtClean="0">
              <a:solidFill>
                <a:prstClr val="black"/>
              </a:solidFill>
            </a:endParaRPr>
          </a:p>
          <a:p>
            <a:pPr lvl="0"/>
            <a:endParaRPr lang="en-US" sz="1200" dirty="0">
              <a:solidFill>
                <a:prstClr val="black"/>
              </a:solidFill>
            </a:endParaRPr>
          </a:p>
          <a:p>
            <a:pPr marL="115888" lvl="0" indent="-115888"/>
            <a:r>
              <a:rPr lang="en-US" sz="1600" dirty="0" smtClean="0">
                <a:solidFill>
                  <a:prstClr val="black"/>
                </a:solidFill>
              </a:rPr>
              <a:t>“What kind of strategic reasoning do my students need to be able to solve the non-routine problem of the performance task?”</a:t>
            </a:r>
          </a:p>
          <a:p>
            <a:pPr lvl="0"/>
            <a:endParaRPr lang="en-US" sz="1100" dirty="0">
              <a:solidFill>
                <a:prstClr val="black"/>
              </a:solidFill>
            </a:endParaRPr>
          </a:p>
        </p:txBody>
      </p:sp>
      <p:sp>
        <p:nvSpPr>
          <p:cNvPr id="6" name="TextBox 5"/>
          <p:cNvSpPr txBox="1"/>
          <p:nvPr/>
        </p:nvSpPr>
        <p:spPr>
          <a:xfrm>
            <a:off x="291992" y="679269"/>
            <a:ext cx="2238841" cy="523220"/>
          </a:xfrm>
          <a:prstGeom prst="rect">
            <a:avLst/>
          </a:prstGeom>
          <a:noFill/>
        </p:spPr>
        <p:txBody>
          <a:bodyPr wrap="square" rtlCol="0">
            <a:spAutoFit/>
          </a:bodyPr>
          <a:lstStyle/>
          <a:p>
            <a:pPr marL="0" marR="0" lvl="0" indent="0" defTabSz="1410736"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smtClean="0">
                <a:ln>
                  <a:noFill/>
                </a:ln>
                <a:solidFill>
                  <a:srgbClr val="C00000"/>
                </a:solidFill>
                <a:effectLst/>
                <a:uLnTx/>
                <a:uFillTx/>
              </a:rPr>
              <a:t>PATHWAY 4</a:t>
            </a:r>
          </a:p>
        </p:txBody>
      </p:sp>
    </p:spTree>
    <p:extLst>
      <p:ext uri="{BB962C8B-B14F-4D97-AF65-F5344CB8AC3E}">
        <p14:creationId xmlns:p14="http://schemas.microsoft.com/office/powerpoint/2010/main" val="21691639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35502" y="5914216"/>
            <a:ext cx="6928401" cy="1600438"/>
          </a:xfrm>
          <a:prstGeom prst="rect">
            <a:avLst/>
          </a:prstGeom>
          <a:noFill/>
        </p:spPr>
        <p:txBody>
          <a:bodyPr wrap="square" rtlCol="0">
            <a:spAutoFit/>
          </a:bodyPr>
          <a:lstStyle/>
          <a:p>
            <a:r>
              <a:rPr lang="en-US" sz="1400" b="1" dirty="0" smtClean="0">
                <a:solidFill>
                  <a:srgbClr val="C00000"/>
                </a:solidFill>
              </a:rPr>
              <a:t>Pathway 4 </a:t>
            </a:r>
          </a:p>
          <a:p>
            <a:r>
              <a:rPr lang="en-US" sz="1200" b="1" i="1" dirty="0" smtClean="0">
                <a:solidFill>
                  <a:srgbClr val="C00000"/>
                </a:solidFill>
              </a:rPr>
              <a:t>Preparing and moving to extending previously reached conclusions across content and domains. </a:t>
            </a:r>
            <a:r>
              <a:rPr lang="en-US" sz="1200" dirty="0" smtClean="0"/>
              <a:t>                          The nature of DOK-4 requires tasks to have evidence from multiple sources, examining of some type of conclusion, conjecture, hypothesis, etc.… and the proving/evaluating of the conclusion.  The new conclusion (idea, concept, etc..) is then extended across new domains or concepts from which it was not originally learned.</a:t>
            </a:r>
          </a:p>
          <a:p>
            <a:endParaRPr lang="en-US" sz="1200" i="1" dirty="0">
              <a:solidFill>
                <a:srgbClr val="C00000"/>
              </a:solidFill>
            </a:endParaRPr>
          </a:p>
          <a:p>
            <a:r>
              <a:rPr lang="en-US" sz="1200" dirty="0" err="1" smtClean="0"/>
              <a:t>jj</a:t>
            </a:r>
            <a:endParaRPr lang="en-US" sz="1200" dirty="0"/>
          </a:p>
        </p:txBody>
      </p:sp>
      <p:sp>
        <p:nvSpPr>
          <p:cNvPr id="6" name="TextBox 5"/>
          <p:cNvSpPr txBox="1"/>
          <p:nvPr/>
        </p:nvSpPr>
        <p:spPr>
          <a:xfrm>
            <a:off x="105562" y="5495"/>
            <a:ext cx="2530833" cy="523220"/>
          </a:xfrm>
          <a:prstGeom prst="rect">
            <a:avLst/>
          </a:prstGeom>
          <a:noFill/>
        </p:spPr>
        <p:txBody>
          <a:bodyPr wrap="square" rtlCol="0">
            <a:spAutoFit/>
          </a:bodyPr>
          <a:lstStyle/>
          <a:p>
            <a:pPr marL="0" marR="0" lvl="0" indent="0" defTabSz="1410736"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smtClean="0">
                <a:ln>
                  <a:noFill/>
                </a:ln>
                <a:solidFill>
                  <a:srgbClr val="C00000"/>
                </a:solidFill>
                <a:effectLst/>
                <a:uLnTx/>
                <a:uFillTx/>
              </a:rPr>
              <a:t>PATHWAY 4</a:t>
            </a:r>
          </a:p>
        </p:txBody>
      </p:sp>
      <p:grpSp>
        <p:nvGrpSpPr>
          <p:cNvPr id="48" name="Group 47"/>
          <p:cNvGrpSpPr/>
          <p:nvPr/>
        </p:nvGrpSpPr>
        <p:grpSpPr>
          <a:xfrm>
            <a:off x="251825" y="8022537"/>
            <a:ext cx="6761408" cy="1600438"/>
            <a:chOff x="135502" y="7802875"/>
            <a:chExt cx="6761408" cy="1600438"/>
          </a:xfrm>
        </p:grpSpPr>
        <p:sp>
          <p:nvSpPr>
            <p:cNvPr id="45" name="TextBox 44"/>
            <p:cNvSpPr txBox="1"/>
            <p:nvPr/>
          </p:nvSpPr>
          <p:spPr>
            <a:xfrm>
              <a:off x="135502" y="7802875"/>
              <a:ext cx="6761408" cy="1600438"/>
            </a:xfrm>
            <a:prstGeom prst="rect">
              <a:avLst/>
            </a:prstGeom>
            <a:noFill/>
          </p:spPr>
          <p:txBody>
            <a:bodyPr wrap="square" rtlCol="0">
              <a:spAutoFit/>
            </a:bodyPr>
            <a:lstStyle/>
            <a:p>
              <a:pPr marL="0" marR="0" lvl="0" indent="0" defTabSz="1410736"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prstClr val="black"/>
                  </a:solidFill>
                  <a:effectLst/>
                  <a:uLnTx/>
                  <a:uFillTx/>
                </a:rPr>
                <a:t>          </a:t>
              </a:r>
              <a:r>
                <a:rPr kumimoji="0" lang="en-US" sz="1400" b="1" i="0" u="none" strike="noStrike" kern="0" cap="none" spc="0" normalizeH="0" baseline="0" noProof="0" dirty="0" smtClean="0">
                  <a:ln>
                    <a:noFill/>
                  </a:ln>
                  <a:effectLst/>
                  <a:uLnTx/>
                  <a:uFillTx/>
                </a:rPr>
                <a:t>BLOOMS:</a:t>
              </a:r>
              <a:r>
                <a:rPr kumimoji="0" lang="en-US" sz="1400" b="1" i="0" u="none" strike="noStrike" kern="0" cap="none" spc="0" normalizeH="0" noProof="0" dirty="0" smtClean="0">
                  <a:ln>
                    <a:noFill/>
                  </a:ln>
                  <a:effectLst/>
                  <a:uLnTx/>
                  <a:uFillTx/>
                </a:rPr>
                <a:t> CREATE/SYNTHESIZE</a:t>
              </a:r>
              <a:endParaRPr kumimoji="0" lang="en-US" sz="1400" b="1" i="0" u="none" strike="noStrike" kern="0" cap="none" spc="0" normalizeH="0" baseline="0" noProof="0" dirty="0" smtClean="0">
                <a:ln>
                  <a:noFill/>
                </a:ln>
                <a:effectLst/>
                <a:uLnTx/>
                <a:uFillTx/>
              </a:endParaRPr>
            </a:p>
            <a:p>
              <a:pPr marL="0" marR="0" lvl="0" indent="0" defTabSz="1410736"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0070C0"/>
                  </a:solidFill>
                  <a:effectLst/>
                  <a:uLnTx/>
                  <a:uFillTx/>
                </a:rPr>
                <a:t>          DOK 1:</a:t>
              </a:r>
              <a:r>
                <a:rPr kumimoji="0" lang="en-US" sz="1400" b="1" i="0" u="none" strike="noStrike" kern="0" cap="none" spc="0" normalizeH="0" noProof="0" dirty="0" smtClean="0">
                  <a:ln>
                    <a:noFill/>
                  </a:ln>
                  <a:solidFill>
                    <a:srgbClr val="0070C0"/>
                  </a:solidFill>
                  <a:effectLst/>
                  <a:uLnTx/>
                  <a:uFillTx/>
                </a:rPr>
                <a:t> RECALL AND REPRODUCTION</a:t>
              </a:r>
              <a:endParaRPr kumimoji="0" lang="en-US" sz="1400" b="1" i="0" u="none" strike="noStrike" kern="0" cap="none" spc="0" normalizeH="0" baseline="0" noProof="0" dirty="0" smtClean="0">
                <a:ln>
                  <a:noFill/>
                </a:ln>
                <a:solidFill>
                  <a:srgbClr val="0070C0"/>
                </a:solidFill>
                <a:effectLst/>
                <a:uLnTx/>
                <a:uFillTx/>
              </a:endParaRPr>
            </a:p>
            <a:p>
              <a:pPr marL="0" marR="0" lvl="0" indent="0" defTabSz="1410736"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smtClean="0">
                <a:ln>
                  <a:noFill/>
                </a:ln>
                <a:solidFill>
                  <a:prstClr val="black"/>
                </a:solidFill>
                <a:effectLst/>
                <a:uLnTx/>
                <a:uFillTx/>
              </a:endParaRPr>
            </a:p>
            <a:p>
              <a:pPr marL="0" marR="0" lvl="0" indent="0" defTabSz="1410736"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black"/>
                  </a:solidFill>
                  <a:effectLst/>
                  <a:uLnTx/>
                  <a:uFillTx/>
                </a:rPr>
                <a:t>I am asking my students to</a:t>
              </a:r>
              <a:r>
                <a:rPr kumimoji="0" lang="en-US" sz="1400" b="0" i="0" u="none" strike="noStrike" kern="0" cap="none" spc="0" normalizeH="0" noProof="0" dirty="0" smtClean="0">
                  <a:ln>
                    <a:noFill/>
                  </a:ln>
                  <a:solidFill>
                    <a:prstClr val="black"/>
                  </a:solidFill>
                  <a:effectLst/>
                  <a:uLnTx/>
                  <a:uFillTx/>
                </a:rPr>
                <a:t> brainstorm ideas related to ______.</a:t>
              </a:r>
              <a:endParaRPr kumimoji="0" lang="en-US" sz="1400" b="0" i="0" u="none" strike="noStrike" kern="0" cap="none" spc="0" normalizeH="0" baseline="0" noProof="0" dirty="0" smtClean="0">
                <a:ln>
                  <a:noFill/>
                </a:ln>
                <a:solidFill>
                  <a:prstClr val="black"/>
                </a:solidFill>
                <a:effectLst/>
                <a:uLnTx/>
                <a:uFillTx/>
              </a:endParaRPr>
            </a:p>
            <a:p>
              <a:pPr lvl="0" defTabSz="1410736">
                <a:defRPr/>
              </a:pPr>
              <a:r>
                <a:rPr lang="en-US" sz="1400" kern="0" dirty="0">
                  <a:solidFill>
                    <a:prstClr val="black"/>
                  </a:solidFill>
                </a:rPr>
                <a:t>I am asking my students to brainstorm </a:t>
              </a:r>
              <a:r>
                <a:rPr lang="en-US" sz="1400" kern="0" dirty="0" smtClean="0">
                  <a:solidFill>
                    <a:prstClr val="black"/>
                  </a:solidFill>
                </a:rPr>
                <a:t>concepts </a:t>
              </a:r>
              <a:r>
                <a:rPr lang="en-US" sz="1400" kern="0" dirty="0">
                  <a:solidFill>
                    <a:prstClr val="black"/>
                  </a:solidFill>
                </a:rPr>
                <a:t>related to </a:t>
              </a:r>
              <a:r>
                <a:rPr lang="en-US" sz="1400" kern="0" dirty="0" smtClean="0">
                  <a:solidFill>
                    <a:prstClr val="black"/>
                  </a:solidFill>
                </a:rPr>
                <a:t>______.</a:t>
              </a:r>
            </a:p>
            <a:p>
              <a:pPr lvl="0" defTabSz="1410736">
                <a:defRPr/>
              </a:pPr>
              <a:r>
                <a:rPr lang="en-US" sz="1400" kern="0" dirty="0">
                  <a:solidFill>
                    <a:prstClr val="black"/>
                  </a:solidFill>
                </a:rPr>
                <a:t>I am asking my students to brainstorm </a:t>
              </a:r>
              <a:r>
                <a:rPr lang="en-US" sz="1400" kern="0" dirty="0" smtClean="0">
                  <a:solidFill>
                    <a:prstClr val="black"/>
                  </a:solidFill>
                </a:rPr>
                <a:t>problems </a:t>
              </a:r>
              <a:r>
                <a:rPr lang="en-US" sz="1400" kern="0" dirty="0">
                  <a:solidFill>
                    <a:prstClr val="black"/>
                  </a:solidFill>
                </a:rPr>
                <a:t>related to ______.</a:t>
              </a:r>
            </a:p>
            <a:p>
              <a:pPr lvl="0" defTabSz="1410736">
                <a:defRPr/>
              </a:pPr>
              <a:r>
                <a:rPr lang="en-US" sz="1400" kern="0" dirty="0">
                  <a:solidFill>
                    <a:prstClr val="black"/>
                  </a:solidFill>
                </a:rPr>
                <a:t>I am asking my students to brainstorm </a:t>
              </a:r>
              <a:r>
                <a:rPr lang="en-US" sz="1400" kern="0" dirty="0" smtClean="0">
                  <a:solidFill>
                    <a:prstClr val="black"/>
                  </a:solidFill>
                </a:rPr>
                <a:t>perspectives </a:t>
              </a:r>
              <a:r>
                <a:rPr lang="en-US" sz="1400" kern="0" dirty="0">
                  <a:solidFill>
                    <a:prstClr val="black"/>
                  </a:solidFill>
                </a:rPr>
                <a:t>related to </a:t>
              </a:r>
              <a:r>
                <a:rPr lang="en-US" sz="1400" kern="0" dirty="0" smtClean="0">
                  <a:solidFill>
                    <a:prstClr val="black"/>
                  </a:solidFill>
                </a:rPr>
                <a:t>______.</a:t>
              </a:r>
              <a:endParaRPr lang="en-US" sz="1400" kern="0" dirty="0">
                <a:solidFill>
                  <a:prstClr val="black"/>
                </a:solidFill>
              </a:endParaRPr>
            </a:p>
          </p:txBody>
        </p:sp>
        <p:sp>
          <p:nvSpPr>
            <p:cNvPr id="46" name="Rectangle 45"/>
            <p:cNvSpPr/>
            <p:nvPr/>
          </p:nvSpPr>
          <p:spPr>
            <a:xfrm>
              <a:off x="259799" y="7926563"/>
              <a:ext cx="236379" cy="238831"/>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1</a:t>
              </a:r>
              <a:endParaRPr lang="en-US" sz="1400" b="1" dirty="0">
                <a:solidFill>
                  <a:schemeClr val="tx1"/>
                </a:solidFill>
              </a:endParaRPr>
            </a:p>
          </p:txBody>
        </p:sp>
      </p:grpSp>
      <p:grpSp>
        <p:nvGrpSpPr>
          <p:cNvPr id="62" name="Group 61"/>
          <p:cNvGrpSpPr/>
          <p:nvPr/>
        </p:nvGrpSpPr>
        <p:grpSpPr>
          <a:xfrm>
            <a:off x="75058" y="528715"/>
            <a:ext cx="7155618" cy="5320369"/>
            <a:chOff x="75058" y="604021"/>
            <a:chExt cx="7155618" cy="5320369"/>
          </a:xfrm>
        </p:grpSpPr>
        <p:sp>
          <p:nvSpPr>
            <p:cNvPr id="61" name="Rectangle 60"/>
            <p:cNvSpPr/>
            <p:nvPr/>
          </p:nvSpPr>
          <p:spPr>
            <a:xfrm>
              <a:off x="75058" y="604021"/>
              <a:ext cx="7155618" cy="532036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0" name="Group 59"/>
            <p:cNvGrpSpPr/>
            <p:nvPr/>
          </p:nvGrpSpPr>
          <p:grpSpPr>
            <a:xfrm>
              <a:off x="155954" y="655339"/>
              <a:ext cx="7012756" cy="5176842"/>
              <a:chOff x="52006" y="632287"/>
              <a:chExt cx="7012756" cy="5176842"/>
            </a:xfrm>
          </p:grpSpPr>
          <p:grpSp>
            <p:nvGrpSpPr>
              <p:cNvPr id="7" name="Group 6"/>
              <p:cNvGrpSpPr/>
              <p:nvPr/>
            </p:nvGrpSpPr>
            <p:grpSpPr>
              <a:xfrm>
                <a:off x="52006" y="632287"/>
                <a:ext cx="7011898" cy="5176842"/>
                <a:chOff x="52006" y="632287"/>
                <a:chExt cx="7011898" cy="5176842"/>
              </a:xfrm>
            </p:grpSpPr>
            <p:grpSp>
              <p:nvGrpSpPr>
                <p:cNvPr id="5" name="Group 4"/>
                <p:cNvGrpSpPr/>
                <p:nvPr/>
              </p:nvGrpSpPr>
              <p:grpSpPr>
                <a:xfrm>
                  <a:off x="52006" y="632287"/>
                  <a:ext cx="7011898" cy="5176842"/>
                  <a:chOff x="5094514" y="1306286"/>
                  <a:chExt cx="11985172" cy="8164285"/>
                </a:xfrm>
              </p:grpSpPr>
              <p:pic>
                <p:nvPicPr>
                  <p:cNvPr id="4" name="Picture 3"/>
                  <p:cNvPicPr>
                    <a:picLocks noChangeAspect="1"/>
                  </p:cNvPicPr>
                  <p:nvPr/>
                </p:nvPicPr>
                <p:blipFill rotWithShape="1">
                  <a:blip r:embed="rId2"/>
                  <a:srcRect l="53928" t="13809" r="13304" b="6825"/>
                  <a:stretch/>
                </p:blipFill>
                <p:spPr>
                  <a:xfrm>
                    <a:off x="5094514" y="1306286"/>
                    <a:ext cx="11985172" cy="8164285"/>
                  </a:xfrm>
                  <a:prstGeom prst="rect">
                    <a:avLst/>
                  </a:prstGeom>
                </p:spPr>
              </p:pic>
              <p:pic>
                <p:nvPicPr>
                  <p:cNvPr id="49" name="Picture 48"/>
                  <p:cNvPicPr>
                    <a:picLocks noChangeAspect="1"/>
                  </p:cNvPicPr>
                  <p:nvPr/>
                </p:nvPicPr>
                <p:blipFill rotWithShape="1">
                  <a:blip r:embed="rId3">
                    <a:duotone>
                      <a:schemeClr val="bg2">
                        <a:shade val="45000"/>
                        <a:satMod val="135000"/>
                      </a:schemeClr>
                      <a:prstClr val="white"/>
                    </a:duotone>
                    <a:extLst>
                      <a:ext uri="{BEBA8EAE-BF5A-486C-A8C5-ECC9F3942E4B}">
                        <a14:imgProps xmlns:a14="http://schemas.microsoft.com/office/drawing/2010/main">
                          <a14:imgLayer r:embed="rId4">
                            <a14:imgEffect>
                              <a14:saturation sat="0"/>
                            </a14:imgEffect>
                          </a14:imgLayer>
                        </a14:imgProps>
                      </a:ext>
                    </a:extLst>
                  </a:blip>
                  <a:srcRect l="59940" t="21110" r="19613" b="15079"/>
                  <a:stretch/>
                </p:blipFill>
                <p:spPr>
                  <a:xfrm>
                    <a:off x="7315201" y="2106386"/>
                    <a:ext cx="7478486" cy="6498854"/>
                  </a:xfrm>
                  <a:prstGeom prst="rect">
                    <a:avLst/>
                  </a:prstGeom>
                </p:spPr>
              </p:pic>
            </p:grpSp>
            <p:sp>
              <p:nvSpPr>
                <p:cNvPr id="50" name="Rectangle 49"/>
                <p:cNvSpPr/>
                <p:nvPr/>
              </p:nvSpPr>
              <p:spPr>
                <a:xfrm>
                  <a:off x="3987433" y="5528936"/>
                  <a:ext cx="236379" cy="238831"/>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2</a:t>
                  </a:r>
                  <a:endParaRPr lang="en-US" sz="1400" b="1" dirty="0">
                    <a:solidFill>
                      <a:schemeClr val="tx1"/>
                    </a:solidFill>
                  </a:endParaRPr>
                </a:p>
              </p:txBody>
            </p:sp>
            <p:sp>
              <p:nvSpPr>
                <p:cNvPr id="51" name="Rectangle 50"/>
                <p:cNvSpPr/>
                <p:nvPr/>
              </p:nvSpPr>
              <p:spPr>
                <a:xfrm>
                  <a:off x="2459274" y="5528937"/>
                  <a:ext cx="236379" cy="238831"/>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1</a:t>
                  </a:r>
                  <a:endParaRPr lang="en-US" sz="1400" b="1" dirty="0">
                    <a:solidFill>
                      <a:schemeClr val="tx1"/>
                    </a:solidFill>
                  </a:endParaRPr>
                </a:p>
              </p:txBody>
            </p:sp>
            <p:sp>
              <p:nvSpPr>
                <p:cNvPr id="52" name="Rectangle 51"/>
                <p:cNvSpPr/>
                <p:nvPr/>
              </p:nvSpPr>
              <p:spPr>
                <a:xfrm>
                  <a:off x="5490106" y="5528936"/>
                  <a:ext cx="236379" cy="238831"/>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3</a:t>
                  </a:r>
                  <a:endParaRPr lang="en-US" sz="1400" b="1" dirty="0">
                    <a:solidFill>
                      <a:schemeClr val="tx1"/>
                    </a:solidFill>
                  </a:endParaRPr>
                </a:p>
              </p:txBody>
            </p:sp>
            <p:sp>
              <p:nvSpPr>
                <p:cNvPr id="53" name="Rectangle 52"/>
                <p:cNvSpPr/>
                <p:nvPr/>
              </p:nvSpPr>
              <p:spPr>
                <a:xfrm>
                  <a:off x="6827524" y="2477259"/>
                  <a:ext cx="236379" cy="238831"/>
                </a:xfrm>
                <a:prstGeom prst="rect">
                  <a:avLst/>
                </a:prstGeom>
                <a:solidFill>
                  <a:srgbClr val="FFAFA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4</a:t>
                  </a:r>
                  <a:endParaRPr lang="en-US" sz="1400" b="1" dirty="0">
                    <a:solidFill>
                      <a:schemeClr val="tx1"/>
                    </a:solidFill>
                  </a:endParaRPr>
                </a:p>
              </p:txBody>
            </p:sp>
            <p:sp>
              <p:nvSpPr>
                <p:cNvPr id="54" name="Rectangle 53"/>
                <p:cNvSpPr/>
                <p:nvPr/>
              </p:nvSpPr>
              <p:spPr>
                <a:xfrm>
                  <a:off x="6827524" y="3354716"/>
                  <a:ext cx="236379" cy="238831"/>
                </a:xfrm>
                <a:prstGeom prst="rect">
                  <a:avLst/>
                </a:prstGeom>
                <a:solidFill>
                  <a:srgbClr val="FFAFA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5</a:t>
                  </a:r>
                  <a:endParaRPr lang="en-US" sz="1400" b="1" dirty="0">
                    <a:solidFill>
                      <a:schemeClr val="tx1"/>
                    </a:solidFill>
                  </a:endParaRPr>
                </a:p>
              </p:txBody>
            </p:sp>
            <p:sp>
              <p:nvSpPr>
                <p:cNvPr id="55" name="Rectangle 54"/>
                <p:cNvSpPr/>
                <p:nvPr/>
              </p:nvSpPr>
              <p:spPr>
                <a:xfrm>
                  <a:off x="6827524" y="4433962"/>
                  <a:ext cx="236379" cy="238831"/>
                </a:xfrm>
                <a:prstGeom prst="rect">
                  <a:avLst/>
                </a:prstGeom>
                <a:solidFill>
                  <a:srgbClr val="FFAFA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6</a:t>
                  </a:r>
                  <a:endParaRPr lang="en-US" sz="1400" b="1" dirty="0">
                    <a:solidFill>
                      <a:schemeClr val="tx1"/>
                    </a:solidFill>
                  </a:endParaRPr>
                </a:p>
              </p:txBody>
            </p:sp>
            <p:sp>
              <p:nvSpPr>
                <p:cNvPr id="56" name="Rectangle 55"/>
                <p:cNvSpPr/>
                <p:nvPr/>
              </p:nvSpPr>
              <p:spPr>
                <a:xfrm>
                  <a:off x="6827524" y="5014415"/>
                  <a:ext cx="236379" cy="238831"/>
                </a:xfrm>
                <a:prstGeom prst="rect">
                  <a:avLst/>
                </a:prstGeom>
                <a:solidFill>
                  <a:srgbClr val="FFAFA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7</a:t>
                  </a:r>
                  <a:endParaRPr lang="en-US" sz="1400" b="1" dirty="0">
                    <a:solidFill>
                      <a:schemeClr val="tx1"/>
                    </a:solidFill>
                  </a:endParaRPr>
                </a:p>
              </p:txBody>
            </p:sp>
            <p:sp>
              <p:nvSpPr>
                <p:cNvPr id="66" name="Rectangle 65"/>
                <p:cNvSpPr/>
                <p:nvPr/>
              </p:nvSpPr>
              <p:spPr>
                <a:xfrm>
                  <a:off x="6805288" y="5537635"/>
                  <a:ext cx="236379" cy="238831"/>
                </a:xfrm>
                <a:prstGeom prst="rect">
                  <a:avLst/>
                </a:prstGeom>
                <a:solidFill>
                  <a:srgbClr val="FFAFA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8</a:t>
                  </a:r>
                </a:p>
              </p:txBody>
            </p:sp>
          </p:grpSp>
          <p:grpSp>
            <p:nvGrpSpPr>
              <p:cNvPr id="59" name="Group 58"/>
              <p:cNvGrpSpPr/>
              <p:nvPr/>
            </p:nvGrpSpPr>
            <p:grpSpPr>
              <a:xfrm>
                <a:off x="1319070" y="1652067"/>
                <a:ext cx="5745692" cy="4115340"/>
                <a:chOff x="1319070" y="1652067"/>
                <a:chExt cx="5745692" cy="4115340"/>
              </a:xfrm>
            </p:grpSpPr>
            <p:cxnSp>
              <p:nvCxnSpPr>
                <p:cNvPr id="11" name="Straight Connector 10"/>
                <p:cNvCxnSpPr/>
                <p:nvPr/>
              </p:nvCxnSpPr>
              <p:spPr>
                <a:xfrm>
                  <a:off x="1340242" y="5253246"/>
                  <a:ext cx="4376679"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1342122" y="5767407"/>
                  <a:ext cx="5714097"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319070" y="5260437"/>
                  <a:ext cx="0" cy="50697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5726485" y="1652067"/>
                  <a:ext cx="0" cy="360837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H="1">
                  <a:off x="7064163" y="1652067"/>
                  <a:ext cx="599" cy="411534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5747657" y="1652067"/>
                  <a:ext cx="130887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grpSp>
      </p:grpSp>
    </p:spTree>
    <p:extLst>
      <p:ext uri="{BB962C8B-B14F-4D97-AF65-F5344CB8AC3E}">
        <p14:creationId xmlns:p14="http://schemas.microsoft.com/office/powerpoint/2010/main" val="27022171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5562" y="21217"/>
            <a:ext cx="7209638" cy="1338828"/>
          </a:xfrm>
          <a:prstGeom prst="rect">
            <a:avLst/>
          </a:prstGeom>
          <a:noFill/>
        </p:spPr>
        <p:txBody>
          <a:bodyPr wrap="square" rtlCol="0">
            <a:spAutoFit/>
          </a:bodyPr>
          <a:lstStyle/>
          <a:p>
            <a:pPr lvl="0"/>
            <a:r>
              <a:rPr kumimoji="0" lang="en-US" sz="2800" b="1" i="0" u="none" strike="noStrike" kern="0" cap="none" spc="0" normalizeH="0" baseline="0" noProof="0" dirty="0" smtClean="0">
                <a:ln>
                  <a:noFill/>
                </a:ln>
                <a:solidFill>
                  <a:srgbClr val="C00000"/>
                </a:solidFill>
                <a:effectLst/>
                <a:uLnTx/>
                <a:uFillTx/>
              </a:rPr>
              <a:t>PATHWAY 4 </a:t>
            </a:r>
            <a:r>
              <a:rPr kumimoji="0" lang="en-US" sz="2000" b="1" i="1" u="none" strike="noStrike" kern="0" cap="none" spc="0" normalizeH="0" baseline="0" noProof="0" dirty="0" smtClean="0">
                <a:ln>
                  <a:noFill/>
                </a:ln>
                <a:solidFill>
                  <a:srgbClr val="C00000"/>
                </a:solidFill>
                <a:effectLst/>
                <a:uLnTx/>
                <a:uFillTx/>
              </a:rPr>
              <a:t>continued</a:t>
            </a:r>
          </a:p>
          <a:p>
            <a:pPr lvl="0"/>
            <a:r>
              <a:rPr lang="en-US" sz="1100" b="1" dirty="0" smtClean="0">
                <a:solidFill>
                  <a:prstClr val="black"/>
                </a:solidFill>
              </a:rPr>
              <a:t>The </a:t>
            </a:r>
            <a:r>
              <a:rPr lang="en-US" sz="1100" b="1" dirty="0">
                <a:solidFill>
                  <a:prstClr val="black"/>
                </a:solidFill>
              </a:rPr>
              <a:t>nature of DOK-4 requires tasks to have evidence from multiple sources, examining of some type of conclusion, conjecture, hypothesis, etc.… and the proving/evaluating of the conclusion.  The new conclusion (idea, concept, etc..) is then extended across new domains or concepts from which it was not originally learned.</a:t>
            </a:r>
            <a:endParaRPr lang="en-US" sz="1100" b="1" i="1" dirty="0">
              <a:solidFill>
                <a:srgbClr val="C00000"/>
              </a:solidFill>
            </a:endParaRPr>
          </a:p>
          <a:p>
            <a:pPr marL="0" marR="0" lvl="0" indent="0" defTabSz="1410736" eaLnBrk="1" fontAlgn="auto" latinLnBrk="0" hangingPunct="1">
              <a:lnSpc>
                <a:spcPct val="100000"/>
              </a:lnSpc>
              <a:spcBef>
                <a:spcPts val="0"/>
              </a:spcBef>
              <a:spcAft>
                <a:spcPts val="0"/>
              </a:spcAft>
              <a:buClrTx/>
              <a:buSzTx/>
              <a:buFontTx/>
              <a:buNone/>
              <a:tabLst/>
              <a:defRPr/>
            </a:pPr>
            <a:endParaRPr kumimoji="0" lang="en-US" sz="2000" b="1" i="1" u="none" strike="noStrike" kern="0" cap="none" spc="0" normalizeH="0" baseline="0" noProof="0" dirty="0" smtClean="0">
              <a:ln>
                <a:noFill/>
              </a:ln>
              <a:solidFill>
                <a:srgbClr val="C00000"/>
              </a:solidFill>
              <a:effectLst/>
              <a:uLnTx/>
              <a:uFillTx/>
            </a:endParaRPr>
          </a:p>
        </p:txBody>
      </p:sp>
      <p:grpSp>
        <p:nvGrpSpPr>
          <p:cNvPr id="48" name="Group 47"/>
          <p:cNvGrpSpPr/>
          <p:nvPr/>
        </p:nvGrpSpPr>
        <p:grpSpPr>
          <a:xfrm>
            <a:off x="105562" y="1186340"/>
            <a:ext cx="6761408" cy="954107"/>
            <a:chOff x="135502" y="7857760"/>
            <a:chExt cx="6761408" cy="954107"/>
          </a:xfrm>
        </p:grpSpPr>
        <p:sp>
          <p:nvSpPr>
            <p:cNvPr id="45" name="TextBox 44"/>
            <p:cNvSpPr txBox="1"/>
            <p:nvPr/>
          </p:nvSpPr>
          <p:spPr>
            <a:xfrm>
              <a:off x="135502" y="7857760"/>
              <a:ext cx="6761408" cy="954107"/>
            </a:xfrm>
            <a:prstGeom prst="rect">
              <a:avLst/>
            </a:prstGeom>
            <a:noFill/>
          </p:spPr>
          <p:txBody>
            <a:bodyPr wrap="square" rtlCol="0">
              <a:spAutoFit/>
            </a:bodyPr>
            <a:lstStyle/>
            <a:p>
              <a:pPr marL="0" marR="0" lvl="0" indent="0" defTabSz="1410736"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prstClr val="black"/>
                  </a:solidFill>
                  <a:effectLst/>
                  <a:uLnTx/>
                  <a:uFillTx/>
                </a:rPr>
                <a:t>          </a:t>
              </a:r>
              <a:r>
                <a:rPr kumimoji="0" lang="en-US" sz="1400" b="1" i="0" u="none" strike="noStrike" kern="0" cap="none" spc="0" normalizeH="0" baseline="0" noProof="0" dirty="0" smtClean="0">
                  <a:ln>
                    <a:noFill/>
                  </a:ln>
                  <a:effectLst/>
                  <a:uLnTx/>
                  <a:uFillTx/>
                </a:rPr>
                <a:t>BLOOMS:</a:t>
              </a:r>
              <a:r>
                <a:rPr kumimoji="0" lang="en-US" sz="1400" b="1" i="0" u="none" strike="noStrike" kern="0" cap="none" spc="0" normalizeH="0" noProof="0" dirty="0" smtClean="0">
                  <a:ln>
                    <a:noFill/>
                  </a:ln>
                  <a:effectLst/>
                  <a:uLnTx/>
                  <a:uFillTx/>
                </a:rPr>
                <a:t> CREATE/SYNTHESIZE</a:t>
              </a:r>
              <a:endParaRPr kumimoji="0" lang="en-US" sz="1400" b="1" i="0" u="none" strike="noStrike" kern="0" cap="none" spc="0" normalizeH="0" baseline="0" noProof="0" dirty="0" smtClean="0">
                <a:ln>
                  <a:noFill/>
                </a:ln>
                <a:effectLst/>
                <a:uLnTx/>
                <a:uFillTx/>
              </a:endParaRPr>
            </a:p>
            <a:p>
              <a:pPr marL="0" marR="0" lvl="0" indent="0" defTabSz="1410736"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0070C0"/>
                  </a:solidFill>
                  <a:effectLst/>
                  <a:uLnTx/>
                  <a:uFillTx/>
                </a:rPr>
                <a:t>          </a:t>
              </a:r>
              <a:r>
                <a:rPr kumimoji="0" lang="en-US" sz="1400" b="1" i="0" u="none" strike="noStrike" kern="0" cap="none" spc="0" normalizeH="0" baseline="0" noProof="0" dirty="0" smtClean="0">
                  <a:ln>
                    <a:noFill/>
                  </a:ln>
                  <a:solidFill>
                    <a:srgbClr val="00B050"/>
                  </a:solidFill>
                  <a:effectLst/>
                  <a:uLnTx/>
                  <a:uFillTx/>
                </a:rPr>
                <a:t>DOK 2:  SKILLS AND CONCEPTS</a:t>
              </a:r>
            </a:p>
            <a:p>
              <a:pPr marL="0" marR="0" lvl="0" indent="0" defTabSz="1410736"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smtClean="0">
                <a:ln>
                  <a:noFill/>
                </a:ln>
                <a:solidFill>
                  <a:prstClr val="black"/>
                </a:solidFill>
                <a:effectLst/>
                <a:uLnTx/>
                <a:uFillTx/>
              </a:endParaRPr>
            </a:p>
            <a:p>
              <a:pPr marL="0" marR="0" lvl="0" indent="0" defTabSz="1410736"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black"/>
                  </a:solidFill>
                  <a:effectLst/>
                  <a:uLnTx/>
                  <a:uFillTx/>
                </a:rPr>
                <a:t>I am asking my students to generate ________ (conjecture or hypotheses) based on ____.</a:t>
              </a:r>
            </a:p>
          </p:txBody>
        </p:sp>
        <p:sp>
          <p:nvSpPr>
            <p:cNvPr id="46" name="Rectangle 45"/>
            <p:cNvSpPr/>
            <p:nvPr/>
          </p:nvSpPr>
          <p:spPr>
            <a:xfrm>
              <a:off x="259799" y="7926563"/>
              <a:ext cx="236379" cy="238831"/>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2</a:t>
              </a:r>
              <a:endParaRPr lang="en-US" sz="1400" b="1" dirty="0">
                <a:solidFill>
                  <a:schemeClr val="tx1"/>
                </a:solidFill>
              </a:endParaRPr>
            </a:p>
          </p:txBody>
        </p:sp>
      </p:grpSp>
      <p:grpSp>
        <p:nvGrpSpPr>
          <p:cNvPr id="28" name="Group 27"/>
          <p:cNvGrpSpPr/>
          <p:nvPr/>
        </p:nvGrpSpPr>
        <p:grpSpPr>
          <a:xfrm>
            <a:off x="105562" y="2281949"/>
            <a:ext cx="6761408" cy="2119358"/>
            <a:chOff x="135502" y="7926563"/>
            <a:chExt cx="6761408" cy="2119358"/>
          </a:xfrm>
        </p:grpSpPr>
        <p:sp>
          <p:nvSpPr>
            <p:cNvPr id="29" name="TextBox 28"/>
            <p:cNvSpPr txBox="1"/>
            <p:nvPr/>
          </p:nvSpPr>
          <p:spPr>
            <a:xfrm>
              <a:off x="135502" y="7983818"/>
              <a:ext cx="6761408" cy="2062103"/>
            </a:xfrm>
            <a:prstGeom prst="rect">
              <a:avLst/>
            </a:prstGeom>
            <a:noFill/>
          </p:spPr>
          <p:txBody>
            <a:bodyPr wrap="square" rtlCol="0">
              <a:spAutoFit/>
            </a:bodyPr>
            <a:lstStyle/>
            <a:p>
              <a:pPr marL="0" marR="0" lvl="0" indent="0" defTabSz="1410736"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prstClr val="black"/>
                  </a:solidFill>
                  <a:effectLst/>
                  <a:uLnTx/>
                  <a:uFillTx/>
                </a:rPr>
                <a:t>             </a:t>
              </a:r>
              <a:r>
                <a:rPr kumimoji="0" lang="en-US" sz="1400" b="1" i="0" u="none" strike="noStrike" kern="0" cap="none" spc="0" normalizeH="0" baseline="0" noProof="0" dirty="0" smtClean="0">
                  <a:ln>
                    <a:noFill/>
                  </a:ln>
                  <a:effectLst/>
                  <a:uLnTx/>
                  <a:uFillTx/>
                </a:rPr>
                <a:t>BLOOMS:</a:t>
              </a:r>
              <a:r>
                <a:rPr kumimoji="0" lang="en-US" sz="1400" b="1" i="0" u="none" strike="noStrike" kern="0" cap="none" spc="0" normalizeH="0" noProof="0" dirty="0" smtClean="0">
                  <a:ln>
                    <a:noFill/>
                  </a:ln>
                  <a:effectLst/>
                  <a:uLnTx/>
                  <a:uFillTx/>
                </a:rPr>
                <a:t> CREATE/SYNTHESIZE</a:t>
              </a:r>
              <a:endParaRPr kumimoji="0" lang="en-US" sz="1400" b="1" i="0" u="none" strike="noStrike" kern="0" cap="none" spc="0" normalizeH="0" baseline="0" noProof="0" dirty="0" smtClean="0">
                <a:ln>
                  <a:noFill/>
                </a:ln>
                <a:effectLst/>
                <a:uLnTx/>
                <a:uFillTx/>
              </a:endParaRPr>
            </a:p>
            <a:p>
              <a:pPr marL="0" marR="0" lvl="0" indent="0" defTabSz="1410736"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0070C0"/>
                  </a:solidFill>
                  <a:effectLst/>
                  <a:uLnTx/>
                  <a:uFillTx/>
                </a:rPr>
                <a:t>             </a:t>
              </a:r>
              <a:r>
                <a:rPr kumimoji="0" lang="en-US" sz="1400" b="1" i="0" u="none" strike="noStrike" kern="0" cap="none" spc="0" normalizeH="0" baseline="0" noProof="0" dirty="0" smtClean="0">
                  <a:ln>
                    <a:noFill/>
                  </a:ln>
                  <a:solidFill>
                    <a:schemeClr val="accent2">
                      <a:lumMod val="75000"/>
                    </a:schemeClr>
                  </a:solidFill>
                  <a:effectLst/>
                  <a:uLnTx/>
                  <a:uFillTx/>
                </a:rPr>
                <a:t>DOK 3:  STRATEGIC</a:t>
              </a:r>
              <a:r>
                <a:rPr kumimoji="0" lang="en-US" sz="1400" b="1" i="0" u="none" strike="noStrike" kern="0" cap="none" spc="0" normalizeH="0" noProof="0" dirty="0" smtClean="0">
                  <a:ln>
                    <a:noFill/>
                  </a:ln>
                  <a:solidFill>
                    <a:schemeClr val="accent2">
                      <a:lumMod val="75000"/>
                    </a:schemeClr>
                  </a:solidFill>
                  <a:effectLst/>
                  <a:uLnTx/>
                  <a:uFillTx/>
                </a:rPr>
                <a:t> THINKING AND REASONING</a:t>
              </a:r>
              <a:endParaRPr kumimoji="0" lang="en-US" sz="1400" b="1" i="0" u="none" strike="noStrike" kern="0" cap="none" spc="0" normalizeH="0" baseline="0" noProof="0" dirty="0" smtClean="0">
                <a:ln>
                  <a:noFill/>
                </a:ln>
                <a:solidFill>
                  <a:schemeClr val="accent2">
                    <a:lumMod val="75000"/>
                  </a:schemeClr>
                </a:solidFill>
                <a:effectLst/>
                <a:uLnTx/>
                <a:uFillTx/>
              </a:endParaRPr>
            </a:p>
            <a:p>
              <a:pPr lvl="0"/>
              <a:r>
                <a:rPr lang="en-US" sz="1400" b="1" dirty="0">
                  <a:solidFill>
                    <a:prstClr val="black"/>
                  </a:solidFill>
                </a:rPr>
                <a:t>The nature of ALL DOK-3 tasks require an explanation that demonstrates strategic reasoning and some type of statement reflecting on how the conclusion/answer was reached</a:t>
              </a:r>
              <a:r>
                <a:rPr lang="en-US" sz="1600" b="1" i="1" dirty="0"/>
                <a:t>.</a:t>
              </a:r>
            </a:p>
            <a:p>
              <a:pPr marL="0" marR="0" lvl="0" indent="0" defTabSz="1410736"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smtClean="0">
                <a:ln>
                  <a:noFill/>
                </a:ln>
                <a:solidFill>
                  <a:prstClr val="black"/>
                </a:solidFill>
                <a:effectLst/>
                <a:uLnTx/>
                <a:uFillTx/>
              </a:endParaRPr>
            </a:p>
            <a:p>
              <a:pPr marL="0" marR="0" lvl="0" indent="0" defTabSz="1410736"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black"/>
                  </a:solidFill>
                  <a:effectLst/>
                  <a:uLnTx/>
                  <a:uFillTx/>
                </a:rPr>
                <a:t>I am asking my students to synthesize _______ within the source/text of _______.</a:t>
              </a:r>
            </a:p>
            <a:p>
              <a:pPr marL="0" marR="0" lvl="0" indent="0" defTabSz="1410736" eaLnBrk="1" fontAlgn="auto" latinLnBrk="0" hangingPunct="1">
                <a:lnSpc>
                  <a:spcPct val="100000"/>
                </a:lnSpc>
                <a:spcBef>
                  <a:spcPts val="0"/>
                </a:spcBef>
                <a:spcAft>
                  <a:spcPts val="0"/>
                </a:spcAft>
                <a:buClrTx/>
                <a:buSzTx/>
                <a:buFontTx/>
                <a:buNone/>
                <a:tabLst/>
                <a:defRPr/>
              </a:pPr>
              <a:r>
                <a:rPr lang="en-US" sz="1400" kern="0" dirty="0" smtClean="0">
                  <a:solidFill>
                    <a:prstClr val="black"/>
                  </a:solidFill>
                </a:rPr>
                <a:t>I am asking my students to develop a complex model of ______ for _______.</a:t>
              </a:r>
            </a:p>
            <a:p>
              <a:pPr marL="0" marR="0" lvl="0" indent="0" defTabSz="1410736"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black"/>
                  </a:solidFill>
                  <a:effectLst/>
                  <a:uLnTx/>
                  <a:uFillTx/>
                </a:rPr>
                <a:t>I</a:t>
              </a:r>
              <a:r>
                <a:rPr kumimoji="0" lang="en-US" sz="1400" b="0" i="0" u="none" strike="noStrike" kern="0" cap="none" spc="0" normalizeH="0" noProof="0" dirty="0" smtClean="0">
                  <a:ln>
                    <a:noFill/>
                  </a:ln>
                  <a:solidFill>
                    <a:prstClr val="black"/>
                  </a:solidFill>
                  <a:effectLst/>
                  <a:uLnTx/>
                  <a:uFillTx/>
                </a:rPr>
                <a:t> am asking my students to develop an alternative solution for ______________.</a:t>
              </a:r>
            </a:p>
          </p:txBody>
        </p:sp>
        <p:sp>
          <p:nvSpPr>
            <p:cNvPr id="30" name="Rectangle 29"/>
            <p:cNvSpPr/>
            <p:nvPr/>
          </p:nvSpPr>
          <p:spPr>
            <a:xfrm>
              <a:off x="259799" y="7926563"/>
              <a:ext cx="236379" cy="238831"/>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3</a:t>
              </a:r>
              <a:endParaRPr lang="en-US" sz="1400" b="1" dirty="0">
                <a:solidFill>
                  <a:schemeClr val="tx1"/>
                </a:solidFill>
              </a:endParaRPr>
            </a:p>
          </p:txBody>
        </p:sp>
      </p:grpSp>
      <p:grpSp>
        <p:nvGrpSpPr>
          <p:cNvPr id="31" name="Group 30"/>
          <p:cNvGrpSpPr/>
          <p:nvPr/>
        </p:nvGrpSpPr>
        <p:grpSpPr>
          <a:xfrm>
            <a:off x="164806" y="4600063"/>
            <a:ext cx="7005732" cy="2462213"/>
            <a:chOff x="377988" y="7812923"/>
            <a:chExt cx="6761408" cy="2462213"/>
          </a:xfrm>
        </p:grpSpPr>
        <p:sp>
          <p:nvSpPr>
            <p:cNvPr id="32" name="TextBox 31"/>
            <p:cNvSpPr txBox="1"/>
            <p:nvPr/>
          </p:nvSpPr>
          <p:spPr>
            <a:xfrm>
              <a:off x="377988" y="7812923"/>
              <a:ext cx="6761408" cy="2462213"/>
            </a:xfrm>
            <a:prstGeom prst="rect">
              <a:avLst/>
            </a:prstGeom>
            <a:noFill/>
          </p:spPr>
          <p:txBody>
            <a:bodyPr wrap="square" rtlCol="0">
              <a:spAutoFit/>
            </a:bodyPr>
            <a:lstStyle/>
            <a:p>
              <a:pPr marL="0" marR="0" lvl="0" indent="0" defTabSz="1410736"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prstClr val="black"/>
                  </a:solidFill>
                  <a:effectLst/>
                  <a:uLnTx/>
                  <a:uFillTx/>
                </a:rPr>
                <a:t>          </a:t>
              </a:r>
              <a:r>
                <a:rPr kumimoji="0" lang="en-US" sz="1400" b="1" i="0" u="none" strike="noStrike" kern="0" cap="none" spc="0" normalizeH="0" baseline="0" noProof="0" dirty="0" smtClean="0">
                  <a:ln>
                    <a:noFill/>
                  </a:ln>
                  <a:effectLst/>
                  <a:uLnTx/>
                  <a:uFillTx/>
                </a:rPr>
                <a:t>BLOOMS:</a:t>
              </a:r>
              <a:r>
                <a:rPr kumimoji="0" lang="en-US" sz="1400" b="1" i="0" u="none" strike="noStrike" kern="0" cap="none" spc="0" normalizeH="0" noProof="0" dirty="0" smtClean="0">
                  <a:ln>
                    <a:noFill/>
                  </a:ln>
                  <a:effectLst/>
                  <a:uLnTx/>
                  <a:uFillTx/>
                </a:rPr>
                <a:t> UNDERSTAND/COMPREHEND</a:t>
              </a:r>
              <a:endParaRPr kumimoji="0" lang="en-US" sz="1400" b="1" i="0" u="none" strike="noStrike" kern="0" cap="none" spc="0" normalizeH="0" baseline="0" noProof="0" dirty="0" smtClean="0">
                <a:ln>
                  <a:noFill/>
                </a:ln>
                <a:effectLst/>
                <a:uLnTx/>
                <a:uFillTx/>
              </a:endParaRPr>
            </a:p>
            <a:p>
              <a:pPr marL="0" marR="0" lvl="0" indent="0" defTabSz="1410736"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0070C0"/>
                  </a:solidFill>
                  <a:effectLst/>
                  <a:uLnTx/>
                  <a:uFillTx/>
                </a:rPr>
                <a:t>          </a:t>
              </a:r>
              <a:r>
                <a:rPr kumimoji="0" lang="en-US" sz="1400" b="1" i="0" u="none" strike="noStrike" kern="0" cap="none" spc="0" normalizeH="0" baseline="0" noProof="0" dirty="0" smtClean="0">
                  <a:ln>
                    <a:noFill/>
                  </a:ln>
                  <a:solidFill>
                    <a:srgbClr val="C00000"/>
                  </a:solidFill>
                  <a:effectLst/>
                  <a:uLnTx/>
                  <a:uFillTx/>
                </a:rPr>
                <a:t>DOK 4:  EXTENDED</a:t>
              </a:r>
              <a:r>
                <a:rPr kumimoji="0" lang="en-US" sz="1400" b="1" i="0" u="none" strike="noStrike" kern="0" cap="none" spc="0" normalizeH="0" noProof="0" dirty="0" smtClean="0">
                  <a:ln>
                    <a:noFill/>
                  </a:ln>
                  <a:solidFill>
                    <a:srgbClr val="C00000"/>
                  </a:solidFill>
                  <a:effectLst/>
                  <a:uLnTx/>
                  <a:uFillTx/>
                </a:rPr>
                <a:t> THINKING</a:t>
              </a:r>
              <a:endParaRPr kumimoji="0" lang="en-US" sz="1400" b="1" i="0" u="none" strike="noStrike" kern="0" cap="none" spc="0" normalizeH="0" baseline="0" noProof="0" dirty="0" smtClean="0">
                <a:ln>
                  <a:noFill/>
                </a:ln>
                <a:solidFill>
                  <a:srgbClr val="C00000"/>
                </a:solidFill>
                <a:effectLst/>
                <a:uLnTx/>
                <a:uFillTx/>
              </a:endParaRPr>
            </a:p>
            <a:p>
              <a:pPr marL="0" marR="0" lvl="0" indent="0" defTabSz="1410736"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smtClean="0">
                <a:ln>
                  <a:noFill/>
                </a:ln>
                <a:solidFill>
                  <a:prstClr val="black"/>
                </a:solidFill>
                <a:effectLst/>
                <a:uLnTx/>
                <a:uFillTx/>
              </a:endParaRPr>
            </a:p>
            <a:p>
              <a:pPr marL="0" marR="0" lvl="0" indent="0" defTabSz="1410736"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black"/>
                  </a:solidFill>
                  <a:effectLst/>
                  <a:uLnTx/>
                  <a:uFillTx/>
                </a:rPr>
                <a:t>I am asking my students to explain</a:t>
              </a:r>
              <a:r>
                <a:rPr kumimoji="0" lang="en-US" sz="1400" b="0" i="0" u="none" strike="noStrike" kern="0" cap="none" spc="0" normalizeH="0" noProof="0" dirty="0" smtClean="0">
                  <a:ln>
                    <a:noFill/>
                  </a:ln>
                  <a:solidFill>
                    <a:prstClr val="black"/>
                  </a:solidFill>
                  <a:effectLst/>
                  <a:uLnTx/>
                  <a:uFillTx/>
                </a:rPr>
                <a:t> how the concept or idea of ________ specifically relates to the other content domain/area of _______.</a:t>
              </a:r>
              <a:endParaRPr kumimoji="0" lang="en-US" sz="1400" b="0" i="0" u="none" strike="noStrike" kern="0" cap="none" spc="0" normalizeH="0" baseline="0" noProof="0" dirty="0" smtClean="0">
                <a:ln>
                  <a:noFill/>
                </a:ln>
                <a:solidFill>
                  <a:prstClr val="black"/>
                </a:solidFill>
                <a:effectLst/>
                <a:uLnTx/>
                <a:uFillTx/>
              </a:endParaRPr>
            </a:p>
            <a:p>
              <a:pPr lvl="0" defTabSz="1410736">
                <a:defRPr/>
              </a:pPr>
              <a:r>
                <a:rPr lang="en-US" sz="1400" kern="0" dirty="0">
                  <a:solidFill>
                    <a:prstClr val="black"/>
                  </a:solidFill>
                </a:rPr>
                <a:t>I am asking my students to explain how the concept or idea of ________ specifically relates to the other </a:t>
              </a:r>
              <a:r>
                <a:rPr lang="en-US" sz="1400" kern="0" dirty="0" smtClean="0">
                  <a:solidFill>
                    <a:prstClr val="black"/>
                  </a:solidFill>
                </a:rPr>
                <a:t>concept or idea of </a:t>
              </a:r>
              <a:r>
                <a:rPr lang="en-US" sz="1400" kern="0" dirty="0">
                  <a:solidFill>
                    <a:prstClr val="black"/>
                  </a:solidFill>
                </a:rPr>
                <a:t>_______.</a:t>
              </a:r>
            </a:p>
            <a:p>
              <a:pPr marL="0" marR="0" lvl="0" indent="0" defTabSz="1410736"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black"/>
                  </a:solidFill>
                  <a:effectLst/>
                  <a:uLnTx/>
                  <a:uFillTx/>
                </a:rPr>
                <a:t>I</a:t>
              </a:r>
              <a:r>
                <a:rPr kumimoji="0" lang="en-US" sz="1400" b="0" i="0" u="none" strike="noStrike" kern="0" cap="none" spc="0" normalizeH="0" noProof="0" dirty="0" smtClean="0">
                  <a:ln>
                    <a:noFill/>
                  </a:ln>
                  <a:solidFill>
                    <a:prstClr val="black"/>
                  </a:solidFill>
                  <a:effectLst/>
                  <a:uLnTx/>
                  <a:uFillTx/>
                </a:rPr>
                <a:t> am asking my students to develop  generalizations of the results obtained about ______ and apply those generalizations to solve _________ (new problem).</a:t>
              </a:r>
            </a:p>
            <a:p>
              <a:pPr lvl="0" defTabSz="1410736"/>
              <a:r>
                <a:rPr lang="en-US" sz="1400" kern="0" dirty="0">
                  <a:solidFill>
                    <a:prstClr val="black"/>
                  </a:solidFill>
                </a:rPr>
                <a:t>I am asking my students to develop  generalizations of the </a:t>
              </a:r>
              <a:r>
                <a:rPr lang="en-US" sz="1400" kern="0" dirty="0" smtClean="0">
                  <a:solidFill>
                    <a:prstClr val="black"/>
                  </a:solidFill>
                </a:rPr>
                <a:t>strategies used for ______ </a:t>
              </a:r>
              <a:r>
                <a:rPr lang="en-US" sz="1400" kern="0" dirty="0">
                  <a:solidFill>
                    <a:prstClr val="black"/>
                  </a:solidFill>
                </a:rPr>
                <a:t>and apply those </a:t>
              </a:r>
              <a:r>
                <a:rPr lang="en-US" sz="1400" kern="0" dirty="0" smtClean="0">
                  <a:solidFill>
                    <a:prstClr val="black"/>
                  </a:solidFill>
                </a:rPr>
                <a:t>strategies to </a:t>
              </a:r>
              <a:r>
                <a:rPr lang="en-US" sz="1400" kern="0" dirty="0">
                  <a:solidFill>
                    <a:prstClr val="black"/>
                  </a:solidFill>
                </a:rPr>
                <a:t>solve _________ (new problem</a:t>
              </a:r>
              <a:endParaRPr kumimoji="0" lang="en-US" sz="1400" b="0" i="0" u="none" strike="noStrike" kern="0" cap="none" spc="0" normalizeH="0" noProof="0" dirty="0" smtClean="0">
                <a:ln>
                  <a:noFill/>
                </a:ln>
                <a:solidFill>
                  <a:prstClr val="black"/>
                </a:solidFill>
                <a:effectLst/>
                <a:uLnTx/>
                <a:uFillTx/>
              </a:endParaRPr>
            </a:p>
          </p:txBody>
        </p:sp>
        <p:sp>
          <p:nvSpPr>
            <p:cNvPr id="33" name="Rectangle 32"/>
            <p:cNvSpPr/>
            <p:nvPr/>
          </p:nvSpPr>
          <p:spPr>
            <a:xfrm>
              <a:off x="418553" y="7857984"/>
              <a:ext cx="236379" cy="238831"/>
            </a:xfrm>
            <a:prstGeom prst="rect">
              <a:avLst/>
            </a:prstGeom>
            <a:solidFill>
              <a:srgbClr val="FFAFA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4</a:t>
              </a:r>
              <a:endParaRPr lang="en-US" sz="1400" b="1" dirty="0">
                <a:solidFill>
                  <a:schemeClr val="tx1"/>
                </a:solidFill>
              </a:endParaRPr>
            </a:p>
          </p:txBody>
        </p:sp>
      </p:grpSp>
      <p:grpSp>
        <p:nvGrpSpPr>
          <p:cNvPr id="34" name="Group 33"/>
          <p:cNvGrpSpPr/>
          <p:nvPr/>
        </p:nvGrpSpPr>
        <p:grpSpPr>
          <a:xfrm>
            <a:off x="225887" y="7167490"/>
            <a:ext cx="6883570" cy="2031325"/>
            <a:chOff x="377988" y="7812923"/>
            <a:chExt cx="6761408" cy="2031325"/>
          </a:xfrm>
        </p:grpSpPr>
        <p:sp>
          <p:nvSpPr>
            <p:cNvPr id="36" name="TextBox 35"/>
            <p:cNvSpPr txBox="1"/>
            <p:nvPr/>
          </p:nvSpPr>
          <p:spPr>
            <a:xfrm>
              <a:off x="377988" y="7812923"/>
              <a:ext cx="6761408" cy="2031325"/>
            </a:xfrm>
            <a:prstGeom prst="rect">
              <a:avLst/>
            </a:prstGeom>
            <a:noFill/>
          </p:spPr>
          <p:txBody>
            <a:bodyPr wrap="square" rtlCol="0">
              <a:spAutoFit/>
            </a:bodyPr>
            <a:lstStyle/>
            <a:p>
              <a:pPr marL="0" marR="0" lvl="0" indent="0" defTabSz="1410736"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prstClr val="black"/>
                  </a:solidFill>
                  <a:effectLst/>
                  <a:uLnTx/>
                  <a:uFillTx/>
                </a:rPr>
                <a:t>          </a:t>
              </a:r>
              <a:r>
                <a:rPr kumimoji="0" lang="en-US" sz="1400" b="1" i="0" u="none" strike="noStrike" kern="0" cap="none" spc="0" normalizeH="0" baseline="0" noProof="0" dirty="0" smtClean="0">
                  <a:ln>
                    <a:noFill/>
                  </a:ln>
                  <a:effectLst/>
                  <a:uLnTx/>
                  <a:uFillTx/>
                </a:rPr>
                <a:t>BLOOMS:</a:t>
              </a:r>
              <a:r>
                <a:rPr kumimoji="0" lang="en-US" sz="1400" b="1" i="0" u="none" strike="noStrike" kern="0" cap="none" spc="0" normalizeH="0" noProof="0" dirty="0" smtClean="0">
                  <a:ln>
                    <a:noFill/>
                  </a:ln>
                  <a:effectLst/>
                  <a:uLnTx/>
                  <a:uFillTx/>
                </a:rPr>
                <a:t> APPLY</a:t>
              </a:r>
              <a:endParaRPr kumimoji="0" lang="en-US" sz="1400" b="1" i="0" u="none" strike="noStrike" kern="0" cap="none" spc="0" normalizeH="0" baseline="0" noProof="0" dirty="0" smtClean="0">
                <a:ln>
                  <a:noFill/>
                </a:ln>
                <a:effectLst/>
                <a:uLnTx/>
                <a:uFillTx/>
              </a:endParaRPr>
            </a:p>
            <a:p>
              <a:pPr marL="0" marR="0" lvl="0" indent="0" defTabSz="1410736"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0070C0"/>
                  </a:solidFill>
                  <a:effectLst/>
                  <a:uLnTx/>
                  <a:uFillTx/>
                </a:rPr>
                <a:t>          </a:t>
              </a:r>
              <a:r>
                <a:rPr kumimoji="0" lang="en-US" sz="1400" b="1" i="0" u="none" strike="noStrike" kern="0" cap="none" spc="0" normalizeH="0" baseline="0" noProof="0" dirty="0" smtClean="0">
                  <a:ln>
                    <a:noFill/>
                  </a:ln>
                  <a:solidFill>
                    <a:srgbClr val="C00000"/>
                  </a:solidFill>
                  <a:effectLst/>
                  <a:uLnTx/>
                  <a:uFillTx/>
                </a:rPr>
                <a:t>DOK 4:  EXTENDED THINKING</a:t>
              </a:r>
            </a:p>
            <a:p>
              <a:pPr marL="0" marR="0" lvl="0" indent="0" defTabSz="1410736"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smtClean="0">
                <a:ln>
                  <a:noFill/>
                </a:ln>
                <a:solidFill>
                  <a:prstClr val="black"/>
                </a:solidFill>
                <a:effectLst/>
                <a:uLnTx/>
                <a:uFillTx/>
              </a:endParaRPr>
            </a:p>
            <a:p>
              <a:pPr marL="0" marR="0" lvl="0" indent="0" defTabSz="1410736"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black"/>
                  </a:solidFill>
                  <a:effectLst/>
                  <a:uLnTx/>
                  <a:uFillTx/>
                </a:rPr>
                <a:t>I am asking my students to illustrate how the themes of _______, _______ and _______ are interrelated.</a:t>
              </a:r>
            </a:p>
            <a:p>
              <a:pPr marL="0" marR="0" lvl="0" indent="0" defTabSz="1410736" eaLnBrk="1" fontAlgn="auto" latinLnBrk="0" hangingPunct="1">
                <a:lnSpc>
                  <a:spcPct val="100000"/>
                </a:lnSpc>
                <a:spcBef>
                  <a:spcPts val="0"/>
                </a:spcBef>
                <a:spcAft>
                  <a:spcPts val="0"/>
                </a:spcAft>
                <a:buClrTx/>
                <a:buSzTx/>
                <a:buFontTx/>
                <a:buNone/>
                <a:tabLst/>
                <a:defRPr/>
              </a:pPr>
              <a:r>
                <a:rPr lang="en-US" sz="1400" kern="0" dirty="0" smtClean="0">
                  <a:solidFill>
                    <a:prstClr val="black"/>
                  </a:solidFill>
                </a:rPr>
                <a:t>I am asking my students to select an approach from  _______, ________ and _______ in order to research the novel problem of __________.</a:t>
              </a:r>
            </a:p>
            <a:p>
              <a:pPr lvl="0" defTabSz="1410736">
                <a:defRPr/>
              </a:pPr>
              <a:r>
                <a:rPr lang="en-US" sz="1400" kern="0" dirty="0">
                  <a:solidFill>
                    <a:prstClr val="black"/>
                  </a:solidFill>
                </a:rPr>
                <a:t>I am asking my students to </a:t>
              </a:r>
              <a:r>
                <a:rPr lang="en-US" sz="1400" kern="0" dirty="0" smtClean="0">
                  <a:solidFill>
                    <a:prstClr val="black"/>
                  </a:solidFill>
                </a:rPr>
                <a:t>devise </a:t>
              </a:r>
              <a:r>
                <a:rPr lang="en-US" sz="1400" kern="0" dirty="0">
                  <a:solidFill>
                    <a:prstClr val="black"/>
                  </a:solidFill>
                </a:rPr>
                <a:t>an approach from  _______, ________ and _______ in order to research the novel problem of </a:t>
              </a:r>
              <a:r>
                <a:rPr lang="en-US" sz="1400" kern="0" dirty="0" smtClean="0">
                  <a:solidFill>
                    <a:prstClr val="black"/>
                  </a:solidFill>
                </a:rPr>
                <a:t>__________.</a:t>
              </a:r>
              <a:endParaRPr lang="en-US" sz="1400" kern="0" dirty="0">
                <a:solidFill>
                  <a:prstClr val="black"/>
                </a:solidFill>
              </a:endParaRPr>
            </a:p>
          </p:txBody>
        </p:sp>
        <p:sp>
          <p:nvSpPr>
            <p:cNvPr id="37" name="Rectangle 36"/>
            <p:cNvSpPr/>
            <p:nvPr/>
          </p:nvSpPr>
          <p:spPr>
            <a:xfrm>
              <a:off x="379791" y="7906466"/>
              <a:ext cx="236379" cy="238831"/>
            </a:xfrm>
            <a:prstGeom prst="rect">
              <a:avLst/>
            </a:prstGeom>
            <a:solidFill>
              <a:srgbClr val="FFAFA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5</a:t>
              </a:r>
              <a:endParaRPr lang="en-US" sz="1400" b="1" dirty="0">
                <a:solidFill>
                  <a:schemeClr val="tx1"/>
                </a:solidFill>
              </a:endParaRPr>
            </a:p>
          </p:txBody>
        </p:sp>
      </p:grpSp>
    </p:spTree>
    <p:extLst>
      <p:ext uri="{BB962C8B-B14F-4D97-AF65-F5344CB8AC3E}">
        <p14:creationId xmlns:p14="http://schemas.microsoft.com/office/powerpoint/2010/main" val="5185278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5562" y="80801"/>
            <a:ext cx="7099106" cy="1338828"/>
          </a:xfrm>
          <a:prstGeom prst="rect">
            <a:avLst/>
          </a:prstGeom>
          <a:noFill/>
        </p:spPr>
        <p:txBody>
          <a:bodyPr wrap="square" rtlCol="0">
            <a:spAutoFit/>
          </a:bodyPr>
          <a:lstStyle/>
          <a:p>
            <a:pPr lvl="0"/>
            <a:r>
              <a:rPr kumimoji="0" lang="en-US" sz="2800" b="1" i="0" u="none" strike="noStrike" kern="0" cap="none" spc="0" normalizeH="0" baseline="0" noProof="0" dirty="0" smtClean="0">
                <a:ln>
                  <a:noFill/>
                </a:ln>
                <a:solidFill>
                  <a:srgbClr val="C00000"/>
                </a:solidFill>
                <a:effectLst/>
                <a:uLnTx/>
                <a:uFillTx/>
              </a:rPr>
              <a:t>PATHWAY 4 </a:t>
            </a:r>
            <a:r>
              <a:rPr kumimoji="0" lang="en-US" sz="2000" b="1" i="1" u="none" strike="noStrike" kern="0" cap="none" spc="0" normalizeH="0" baseline="0" noProof="0" dirty="0" smtClean="0">
                <a:ln>
                  <a:noFill/>
                </a:ln>
                <a:solidFill>
                  <a:srgbClr val="C00000"/>
                </a:solidFill>
                <a:effectLst/>
                <a:uLnTx/>
                <a:uFillTx/>
              </a:rPr>
              <a:t>continued</a:t>
            </a:r>
          </a:p>
          <a:p>
            <a:pPr lvl="0"/>
            <a:r>
              <a:rPr lang="en-US" sz="1100" b="1" dirty="0" smtClean="0">
                <a:solidFill>
                  <a:prstClr val="black"/>
                </a:solidFill>
              </a:rPr>
              <a:t>The </a:t>
            </a:r>
            <a:r>
              <a:rPr lang="en-US" sz="1100" b="1" dirty="0">
                <a:solidFill>
                  <a:prstClr val="black"/>
                </a:solidFill>
              </a:rPr>
              <a:t>nature of DOK-4 requires tasks to have evidence from multiple sources, examining of some type of conclusion, conjecture, hypothesis, etc.… and the proving/evaluating of the conclusion.  The new conclusion (idea, concept, etc..) is then extended across new domains or concepts from which it was not originally learned.</a:t>
            </a:r>
            <a:endParaRPr lang="en-US" sz="1100" b="1" i="1" dirty="0">
              <a:solidFill>
                <a:srgbClr val="C00000"/>
              </a:solidFill>
            </a:endParaRPr>
          </a:p>
          <a:p>
            <a:pPr marL="0" marR="0" lvl="0" indent="0" defTabSz="1410736" eaLnBrk="1" fontAlgn="auto" latinLnBrk="0" hangingPunct="1">
              <a:lnSpc>
                <a:spcPct val="100000"/>
              </a:lnSpc>
              <a:spcBef>
                <a:spcPts val="0"/>
              </a:spcBef>
              <a:spcAft>
                <a:spcPts val="0"/>
              </a:spcAft>
              <a:buClrTx/>
              <a:buSzTx/>
              <a:buFontTx/>
              <a:buNone/>
              <a:tabLst/>
              <a:defRPr/>
            </a:pPr>
            <a:endParaRPr kumimoji="0" lang="en-US" sz="2000" b="1" i="1" u="none" strike="noStrike" kern="0" cap="none" spc="0" normalizeH="0" baseline="0" noProof="0" dirty="0" smtClean="0">
              <a:ln>
                <a:noFill/>
              </a:ln>
              <a:solidFill>
                <a:srgbClr val="C00000"/>
              </a:solidFill>
              <a:effectLst/>
              <a:uLnTx/>
              <a:uFillTx/>
            </a:endParaRPr>
          </a:p>
        </p:txBody>
      </p:sp>
      <p:grpSp>
        <p:nvGrpSpPr>
          <p:cNvPr id="28" name="Group 27"/>
          <p:cNvGrpSpPr/>
          <p:nvPr/>
        </p:nvGrpSpPr>
        <p:grpSpPr>
          <a:xfrm>
            <a:off x="105562" y="1446782"/>
            <a:ext cx="6761408" cy="4616648"/>
            <a:chOff x="135502" y="7802875"/>
            <a:chExt cx="6761408" cy="4616648"/>
          </a:xfrm>
        </p:grpSpPr>
        <p:sp>
          <p:nvSpPr>
            <p:cNvPr id="29" name="TextBox 28"/>
            <p:cNvSpPr txBox="1"/>
            <p:nvPr/>
          </p:nvSpPr>
          <p:spPr>
            <a:xfrm>
              <a:off x="135502" y="7802875"/>
              <a:ext cx="6761408" cy="4616648"/>
            </a:xfrm>
            <a:prstGeom prst="rect">
              <a:avLst/>
            </a:prstGeom>
            <a:noFill/>
          </p:spPr>
          <p:txBody>
            <a:bodyPr wrap="square" rtlCol="0">
              <a:spAutoFit/>
            </a:bodyPr>
            <a:lstStyle/>
            <a:p>
              <a:pPr marL="0" marR="0" lvl="0" indent="0" defTabSz="1410736"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prstClr val="black"/>
                  </a:solidFill>
                  <a:effectLst/>
                  <a:uLnTx/>
                  <a:uFillTx/>
                </a:rPr>
                <a:t>             </a:t>
              </a:r>
              <a:r>
                <a:rPr kumimoji="0" lang="en-US" sz="1400" b="1" i="0" u="none" strike="noStrike" kern="0" cap="none" spc="0" normalizeH="0" baseline="0" noProof="0" dirty="0" smtClean="0">
                  <a:ln>
                    <a:noFill/>
                  </a:ln>
                  <a:effectLst/>
                  <a:uLnTx/>
                  <a:uFillTx/>
                </a:rPr>
                <a:t>BLOOMS:</a:t>
              </a:r>
              <a:r>
                <a:rPr kumimoji="0" lang="en-US" sz="1400" b="1" i="0" u="none" strike="noStrike" kern="0" cap="none" spc="0" normalizeH="0" noProof="0" dirty="0" smtClean="0">
                  <a:ln>
                    <a:noFill/>
                  </a:ln>
                  <a:effectLst/>
                  <a:uLnTx/>
                  <a:uFillTx/>
                </a:rPr>
                <a:t> ANALYZE</a:t>
              </a:r>
              <a:endParaRPr kumimoji="0" lang="en-US" sz="1400" b="1" i="0" u="none" strike="noStrike" kern="0" cap="none" spc="0" normalizeH="0" baseline="0" noProof="0" dirty="0" smtClean="0">
                <a:ln>
                  <a:noFill/>
                </a:ln>
                <a:effectLst/>
                <a:uLnTx/>
                <a:uFillTx/>
              </a:endParaRPr>
            </a:p>
            <a:p>
              <a:pPr marL="0" marR="0" lvl="0" indent="0" defTabSz="1410736"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0070C0"/>
                  </a:solidFill>
                  <a:effectLst/>
                  <a:uLnTx/>
                  <a:uFillTx/>
                </a:rPr>
                <a:t>             </a:t>
              </a:r>
              <a:r>
                <a:rPr kumimoji="0" lang="en-US" sz="1400" b="1" i="0" u="none" strike="noStrike" kern="0" cap="none" spc="0" normalizeH="0" baseline="0" noProof="0" dirty="0" smtClean="0">
                  <a:ln>
                    <a:noFill/>
                  </a:ln>
                  <a:solidFill>
                    <a:srgbClr val="C00000"/>
                  </a:solidFill>
                  <a:effectLst/>
                  <a:uLnTx/>
                  <a:uFillTx/>
                </a:rPr>
                <a:t>DOK 4:  EXTENDED THINKING</a:t>
              </a:r>
            </a:p>
            <a:p>
              <a:pPr marL="0" marR="0" lvl="0" indent="0" defTabSz="1410736"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smtClean="0">
                <a:ln>
                  <a:noFill/>
                </a:ln>
                <a:solidFill>
                  <a:prstClr val="black"/>
                </a:solidFill>
                <a:effectLst/>
                <a:uLnTx/>
                <a:uFillTx/>
              </a:endParaRPr>
            </a:p>
            <a:p>
              <a:pPr marL="0" marR="0" lvl="0" indent="0" defTabSz="1410736"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black"/>
                  </a:solidFill>
                  <a:effectLst/>
                  <a:uLnTx/>
                  <a:uFillTx/>
                </a:rPr>
                <a:t>I am asking my students to analyze multiple sources of evidence from _____, ______ and ______ (or more) with the objective of</a:t>
              </a:r>
              <a:r>
                <a:rPr kumimoji="0" lang="en-US" sz="1400" b="0" i="0" u="none" strike="noStrike" kern="0" cap="none" spc="0" normalizeH="0" noProof="0" dirty="0" smtClean="0">
                  <a:ln>
                    <a:noFill/>
                  </a:ln>
                  <a:solidFill>
                    <a:prstClr val="black"/>
                  </a:solidFill>
                  <a:effectLst/>
                  <a:uLnTx/>
                  <a:uFillTx/>
                </a:rPr>
                <a:t> _________.</a:t>
              </a:r>
              <a:endParaRPr kumimoji="0" lang="en-US" sz="1400" b="0" i="0" u="none" strike="noStrike" kern="0" cap="none" spc="0" normalizeH="0" baseline="0" noProof="0" dirty="0" smtClean="0">
                <a:ln>
                  <a:noFill/>
                </a:ln>
                <a:solidFill>
                  <a:prstClr val="black"/>
                </a:solidFill>
                <a:effectLst/>
                <a:uLnTx/>
                <a:uFillTx/>
              </a:endParaRPr>
            </a:p>
            <a:p>
              <a:pPr marL="0" marR="0" lvl="0" indent="0" defTabSz="1410736" eaLnBrk="1" fontAlgn="auto" latinLnBrk="0" hangingPunct="1">
                <a:lnSpc>
                  <a:spcPct val="100000"/>
                </a:lnSpc>
                <a:spcBef>
                  <a:spcPts val="0"/>
                </a:spcBef>
                <a:spcAft>
                  <a:spcPts val="0"/>
                </a:spcAft>
                <a:buClrTx/>
                <a:buSzTx/>
                <a:buFontTx/>
                <a:buNone/>
                <a:tabLst/>
                <a:defRPr/>
              </a:pPr>
              <a:r>
                <a:rPr lang="en-US" sz="1400" kern="0" dirty="0" smtClean="0">
                  <a:solidFill>
                    <a:prstClr val="black"/>
                  </a:solidFill>
                </a:rPr>
                <a:t>I am asking my students to analyze _______ (3 or more) works by the author _______ in order to ________.</a:t>
              </a:r>
            </a:p>
            <a:p>
              <a:pPr marL="0" marR="0" lvl="0" indent="0" defTabSz="1410736"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black"/>
                  </a:solidFill>
                  <a:effectLst/>
                  <a:uLnTx/>
                  <a:uFillTx/>
                </a:rPr>
                <a:t>I</a:t>
              </a:r>
              <a:r>
                <a:rPr kumimoji="0" lang="en-US" sz="1400" b="0" i="0" u="none" strike="noStrike" kern="0" cap="none" spc="0" normalizeH="0" noProof="0" dirty="0" smtClean="0">
                  <a:ln>
                    <a:noFill/>
                  </a:ln>
                  <a:solidFill>
                    <a:prstClr val="black"/>
                  </a:solidFill>
                  <a:effectLst/>
                  <a:uLnTx/>
                  <a:uFillTx/>
                </a:rPr>
                <a:t> am asking my students to analyze ________ (3 or more) works written in the same genre of ________ in order to _________.</a:t>
              </a:r>
            </a:p>
            <a:p>
              <a:pPr lvl="0" defTabSz="1410736">
                <a:defRPr/>
              </a:pPr>
              <a:r>
                <a:rPr lang="en-US" sz="1400" kern="0" dirty="0">
                  <a:solidFill>
                    <a:prstClr val="black"/>
                  </a:solidFill>
                </a:rPr>
                <a:t>I am asking my students to analyze ________ (3 or more) </a:t>
              </a:r>
              <a:r>
                <a:rPr lang="en-US" sz="1400" kern="0" dirty="0" smtClean="0">
                  <a:solidFill>
                    <a:prstClr val="black"/>
                  </a:solidFill>
                </a:rPr>
                <a:t>time periods to reach a conclusion about _________.</a:t>
              </a:r>
              <a:endParaRPr lang="en-US" sz="1400" kern="0" dirty="0">
                <a:solidFill>
                  <a:prstClr val="black"/>
                </a:solidFill>
              </a:endParaRPr>
            </a:p>
            <a:p>
              <a:pPr lvl="0" defTabSz="1410736">
                <a:defRPr/>
              </a:pPr>
              <a:r>
                <a:rPr lang="en-US" sz="1400" kern="0" dirty="0">
                  <a:solidFill>
                    <a:prstClr val="black"/>
                  </a:solidFill>
                </a:rPr>
                <a:t>I am asking my students to analyze ________ (3 or more) </a:t>
              </a:r>
              <a:r>
                <a:rPr lang="en-US" sz="1400" kern="0" dirty="0" smtClean="0">
                  <a:solidFill>
                    <a:prstClr val="black"/>
                  </a:solidFill>
                </a:rPr>
                <a:t>themes about _______in </a:t>
              </a:r>
              <a:r>
                <a:rPr lang="en-US" sz="1400" kern="0" dirty="0">
                  <a:solidFill>
                    <a:prstClr val="black"/>
                  </a:solidFill>
                </a:rPr>
                <a:t>order to </a:t>
              </a:r>
              <a:r>
                <a:rPr lang="en-US" sz="1400" kern="0" dirty="0" smtClean="0">
                  <a:solidFill>
                    <a:prstClr val="black"/>
                  </a:solidFill>
                </a:rPr>
                <a:t>_________.</a:t>
              </a:r>
            </a:p>
            <a:p>
              <a:pPr lvl="0" defTabSz="1410736">
                <a:defRPr/>
              </a:pPr>
              <a:r>
                <a:rPr lang="en-US" sz="1400" kern="0" dirty="0" smtClean="0">
                  <a:solidFill>
                    <a:prstClr val="black"/>
                  </a:solidFill>
                </a:rPr>
                <a:t>I am asking my students to analyze the complex/abstract theme of ________ based on ______ (3 or more sources).</a:t>
              </a:r>
            </a:p>
            <a:p>
              <a:pPr lvl="0" defTabSz="1410736">
                <a:defRPr/>
              </a:pPr>
              <a:r>
                <a:rPr lang="en-US" sz="1400" kern="0" dirty="0" smtClean="0">
                  <a:solidFill>
                    <a:prstClr val="black"/>
                  </a:solidFill>
                </a:rPr>
                <a:t>I am asking my students to analyze the complex perspective of _________ based on ________ (3 or more sources).</a:t>
              </a:r>
            </a:p>
            <a:p>
              <a:pPr lvl="0" defTabSz="1410736">
                <a:defRPr/>
              </a:pPr>
              <a:r>
                <a:rPr lang="en-US" sz="1400" kern="0" dirty="0" smtClean="0">
                  <a:solidFill>
                    <a:prstClr val="black"/>
                  </a:solidFill>
                </a:rPr>
                <a:t>I am asking my students to analyze the complex concept of ______ based on ______ (3 or more sources).</a:t>
              </a:r>
            </a:p>
            <a:p>
              <a:pPr lvl="0" defTabSz="1410736">
                <a:defRPr/>
              </a:pPr>
              <a:r>
                <a:rPr lang="en-US" sz="1400" kern="0" dirty="0" smtClean="0">
                  <a:solidFill>
                    <a:prstClr val="black"/>
                  </a:solidFill>
                </a:rPr>
                <a:t>I am asking my students to analyze the discourse style of _______ based on ______(3 or more sources).</a:t>
              </a:r>
              <a:endParaRPr lang="en-US" sz="1400" kern="0" dirty="0">
                <a:solidFill>
                  <a:prstClr val="black"/>
                </a:solidFill>
              </a:endParaRPr>
            </a:p>
          </p:txBody>
        </p:sp>
        <p:sp>
          <p:nvSpPr>
            <p:cNvPr id="30" name="Rectangle 29"/>
            <p:cNvSpPr/>
            <p:nvPr/>
          </p:nvSpPr>
          <p:spPr>
            <a:xfrm>
              <a:off x="259799" y="7926563"/>
              <a:ext cx="236379" cy="238831"/>
            </a:xfrm>
            <a:prstGeom prst="rect">
              <a:avLst/>
            </a:prstGeom>
            <a:solidFill>
              <a:srgbClr val="FFAFA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6</a:t>
              </a:r>
              <a:endParaRPr lang="en-US" sz="1400" b="1" dirty="0">
                <a:solidFill>
                  <a:schemeClr val="tx1"/>
                </a:solidFill>
              </a:endParaRPr>
            </a:p>
          </p:txBody>
        </p:sp>
      </p:grpSp>
      <p:grpSp>
        <p:nvGrpSpPr>
          <p:cNvPr id="31" name="Group 30"/>
          <p:cNvGrpSpPr/>
          <p:nvPr/>
        </p:nvGrpSpPr>
        <p:grpSpPr>
          <a:xfrm>
            <a:off x="105562" y="6697539"/>
            <a:ext cx="7005732" cy="2462213"/>
            <a:chOff x="377988" y="7812923"/>
            <a:chExt cx="6761408" cy="2462213"/>
          </a:xfrm>
        </p:grpSpPr>
        <p:sp>
          <p:nvSpPr>
            <p:cNvPr id="32" name="TextBox 31"/>
            <p:cNvSpPr txBox="1"/>
            <p:nvPr/>
          </p:nvSpPr>
          <p:spPr>
            <a:xfrm>
              <a:off x="377988" y="7812923"/>
              <a:ext cx="6761408" cy="2462213"/>
            </a:xfrm>
            <a:prstGeom prst="rect">
              <a:avLst/>
            </a:prstGeom>
            <a:noFill/>
          </p:spPr>
          <p:txBody>
            <a:bodyPr wrap="square" rtlCol="0">
              <a:spAutoFit/>
            </a:bodyPr>
            <a:lstStyle/>
            <a:p>
              <a:pPr marL="0" marR="0" lvl="0" indent="0" defTabSz="1410736"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prstClr val="black"/>
                  </a:solidFill>
                  <a:effectLst/>
                  <a:uLnTx/>
                  <a:uFillTx/>
                </a:rPr>
                <a:t>          </a:t>
              </a:r>
              <a:r>
                <a:rPr kumimoji="0" lang="en-US" sz="1400" b="1" i="0" u="none" strike="noStrike" kern="0" cap="none" spc="0" normalizeH="0" baseline="0" noProof="0" dirty="0" smtClean="0">
                  <a:ln>
                    <a:noFill/>
                  </a:ln>
                  <a:effectLst/>
                  <a:uLnTx/>
                  <a:uFillTx/>
                </a:rPr>
                <a:t>BLOOMS:</a:t>
              </a:r>
              <a:r>
                <a:rPr kumimoji="0" lang="en-US" sz="1400" b="1" i="0" u="none" strike="noStrike" kern="0" cap="none" spc="0" normalizeH="0" noProof="0" dirty="0" smtClean="0">
                  <a:ln>
                    <a:noFill/>
                  </a:ln>
                  <a:effectLst/>
                  <a:uLnTx/>
                  <a:uFillTx/>
                </a:rPr>
                <a:t> EVALUATE</a:t>
              </a:r>
              <a:endParaRPr kumimoji="0" lang="en-US" sz="1400" b="1" i="0" u="none" strike="noStrike" kern="0" cap="none" spc="0" normalizeH="0" baseline="0" noProof="0" dirty="0" smtClean="0">
                <a:ln>
                  <a:noFill/>
                </a:ln>
                <a:effectLst/>
                <a:uLnTx/>
                <a:uFillTx/>
              </a:endParaRPr>
            </a:p>
            <a:p>
              <a:pPr marL="0" marR="0" lvl="0" indent="0" defTabSz="1410736"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0070C0"/>
                  </a:solidFill>
                  <a:effectLst/>
                  <a:uLnTx/>
                  <a:uFillTx/>
                </a:rPr>
                <a:t>          </a:t>
              </a:r>
              <a:r>
                <a:rPr kumimoji="0" lang="en-US" sz="1400" b="1" i="0" u="none" strike="noStrike" kern="0" cap="none" spc="0" normalizeH="0" baseline="0" noProof="0" dirty="0" smtClean="0">
                  <a:ln>
                    <a:noFill/>
                  </a:ln>
                  <a:solidFill>
                    <a:srgbClr val="C00000"/>
                  </a:solidFill>
                  <a:effectLst/>
                  <a:uLnTx/>
                  <a:uFillTx/>
                </a:rPr>
                <a:t>DOK 4:  EXTENDED THINKING</a:t>
              </a:r>
            </a:p>
            <a:p>
              <a:pPr marL="0" marR="0" lvl="0" indent="0" defTabSz="1410736"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smtClean="0">
                <a:ln>
                  <a:noFill/>
                </a:ln>
                <a:solidFill>
                  <a:prstClr val="black"/>
                </a:solidFill>
                <a:effectLst/>
                <a:uLnTx/>
                <a:uFillTx/>
              </a:endParaRPr>
            </a:p>
            <a:p>
              <a:pPr marL="0" marR="0" lvl="0" indent="0" defTabSz="1410736"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black"/>
                  </a:solidFill>
                  <a:effectLst/>
                  <a:uLnTx/>
                  <a:uFillTx/>
                </a:rPr>
                <a:t>I am asking my students to evaluate the relevancy,</a:t>
              </a:r>
              <a:r>
                <a:rPr kumimoji="0" lang="en-US" sz="1400" b="0" i="0" u="none" strike="noStrike" kern="0" cap="none" spc="0" normalizeH="0" noProof="0" dirty="0" smtClean="0">
                  <a:ln>
                    <a:noFill/>
                  </a:ln>
                  <a:solidFill>
                    <a:prstClr val="black"/>
                  </a:solidFill>
                  <a:effectLst/>
                  <a:uLnTx/>
                  <a:uFillTx/>
                </a:rPr>
                <a:t> accuracy and completeness of ________ using __________, ________ and ___________ as sources.</a:t>
              </a:r>
              <a:endParaRPr kumimoji="0" lang="en-US" sz="1400" b="0" i="0" u="none" strike="noStrike" kern="0" cap="none" spc="0" normalizeH="0" baseline="0" noProof="0" dirty="0" smtClean="0">
                <a:ln>
                  <a:noFill/>
                </a:ln>
                <a:solidFill>
                  <a:prstClr val="black"/>
                </a:solidFill>
                <a:effectLst/>
                <a:uLnTx/>
                <a:uFillTx/>
              </a:endParaRPr>
            </a:p>
            <a:p>
              <a:pPr marL="0" marR="0" lvl="0" indent="0" defTabSz="1410736" eaLnBrk="1" fontAlgn="auto" latinLnBrk="0" hangingPunct="1">
                <a:lnSpc>
                  <a:spcPct val="100000"/>
                </a:lnSpc>
                <a:spcBef>
                  <a:spcPts val="0"/>
                </a:spcBef>
                <a:spcAft>
                  <a:spcPts val="0"/>
                </a:spcAft>
                <a:buClrTx/>
                <a:buSzTx/>
                <a:buFontTx/>
                <a:buNone/>
                <a:tabLst/>
                <a:defRPr/>
              </a:pPr>
              <a:r>
                <a:rPr lang="en-US" sz="1400" kern="0" dirty="0" smtClean="0">
                  <a:solidFill>
                    <a:prstClr val="black"/>
                  </a:solidFill>
                </a:rPr>
                <a:t>I </a:t>
              </a:r>
              <a:r>
                <a:rPr lang="en-US" sz="1400" kern="0" dirty="0">
                  <a:solidFill>
                    <a:prstClr val="black"/>
                  </a:solidFill>
                </a:rPr>
                <a:t>am asking my students to </a:t>
              </a:r>
              <a:r>
                <a:rPr lang="en-US" sz="1400" kern="0" dirty="0" smtClean="0">
                  <a:solidFill>
                    <a:prstClr val="black"/>
                  </a:solidFill>
                </a:rPr>
                <a:t>apply understanding about _________ in a novel way using the sources of ______________ (3 or more)</a:t>
              </a:r>
            </a:p>
            <a:p>
              <a:pPr marL="0" marR="0" lvl="0" indent="0" defTabSz="1410736"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black"/>
                  </a:solidFill>
                  <a:effectLst/>
                  <a:uLnTx/>
                  <a:uFillTx/>
                </a:rPr>
                <a:t>I</a:t>
              </a:r>
              <a:r>
                <a:rPr kumimoji="0" lang="en-US" sz="1400" b="0" i="0" u="none" strike="noStrike" kern="0" cap="none" spc="0" normalizeH="0" noProof="0" dirty="0" smtClean="0">
                  <a:ln>
                    <a:noFill/>
                  </a:ln>
                  <a:solidFill>
                    <a:prstClr val="black"/>
                  </a:solidFill>
                  <a:effectLst/>
                  <a:uLnTx/>
                  <a:uFillTx/>
                </a:rPr>
                <a:t> am asking my students to provide an argument for ______________ using the sources of __________ (3 or more).</a:t>
              </a:r>
            </a:p>
            <a:p>
              <a:pPr lvl="0" defTabSz="1410736"/>
              <a:r>
                <a:rPr lang="en-US" sz="1400" kern="0" dirty="0" smtClean="0">
                  <a:solidFill>
                    <a:prstClr val="black"/>
                  </a:solidFill>
                </a:rPr>
                <a:t>I </a:t>
              </a:r>
              <a:r>
                <a:rPr lang="en-US" sz="1400" kern="0" dirty="0">
                  <a:solidFill>
                    <a:prstClr val="black"/>
                  </a:solidFill>
                </a:rPr>
                <a:t>am asking my students </a:t>
              </a:r>
              <a:r>
                <a:rPr lang="en-US" sz="1400" kern="0" dirty="0" smtClean="0">
                  <a:solidFill>
                    <a:prstClr val="black"/>
                  </a:solidFill>
                </a:rPr>
                <a:t>to provide a justification for __________ based on the sources of ____________ (3 or more).</a:t>
              </a:r>
              <a:endParaRPr kumimoji="0" lang="en-US" sz="1400" b="0" i="0" u="none" strike="noStrike" kern="0" cap="none" spc="0" normalizeH="0" noProof="0" dirty="0" smtClean="0">
                <a:ln>
                  <a:noFill/>
                </a:ln>
                <a:solidFill>
                  <a:prstClr val="black"/>
                </a:solidFill>
                <a:effectLst/>
                <a:uLnTx/>
                <a:uFillTx/>
              </a:endParaRPr>
            </a:p>
          </p:txBody>
        </p:sp>
        <p:sp>
          <p:nvSpPr>
            <p:cNvPr id="33" name="Rectangle 32"/>
            <p:cNvSpPr/>
            <p:nvPr/>
          </p:nvSpPr>
          <p:spPr>
            <a:xfrm>
              <a:off x="418553" y="7857984"/>
              <a:ext cx="236379" cy="238831"/>
            </a:xfrm>
            <a:prstGeom prst="rect">
              <a:avLst/>
            </a:prstGeom>
            <a:solidFill>
              <a:srgbClr val="FFAFA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7</a:t>
              </a:r>
              <a:endParaRPr lang="en-US" sz="1400" b="1" dirty="0">
                <a:solidFill>
                  <a:schemeClr val="tx1"/>
                </a:solidFill>
              </a:endParaRPr>
            </a:p>
          </p:txBody>
        </p:sp>
      </p:grpSp>
    </p:spTree>
    <p:extLst>
      <p:ext uri="{BB962C8B-B14F-4D97-AF65-F5344CB8AC3E}">
        <p14:creationId xmlns:p14="http://schemas.microsoft.com/office/powerpoint/2010/main" val="35385504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5562" y="80801"/>
            <a:ext cx="7005732" cy="1338828"/>
          </a:xfrm>
          <a:prstGeom prst="rect">
            <a:avLst/>
          </a:prstGeom>
          <a:noFill/>
        </p:spPr>
        <p:txBody>
          <a:bodyPr wrap="square" rtlCol="0">
            <a:spAutoFit/>
          </a:bodyPr>
          <a:lstStyle/>
          <a:p>
            <a:pPr lvl="0"/>
            <a:r>
              <a:rPr kumimoji="0" lang="en-US" sz="2800" b="1" i="0" u="none" strike="noStrike" kern="0" cap="none" spc="0" normalizeH="0" baseline="0" noProof="0" dirty="0" smtClean="0">
                <a:ln>
                  <a:noFill/>
                </a:ln>
                <a:solidFill>
                  <a:srgbClr val="C00000"/>
                </a:solidFill>
                <a:effectLst/>
                <a:uLnTx/>
                <a:uFillTx/>
              </a:rPr>
              <a:t>PATHWAY 4 </a:t>
            </a:r>
            <a:r>
              <a:rPr kumimoji="0" lang="en-US" sz="2000" b="1" i="1" u="none" strike="noStrike" kern="0" cap="none" spc="0" normalizeH="0" baseline="0" noProof="0" dirty="0" smtClean="0">
                <a:ln>
                  <a:noFill/>
                </a:ln>
                <a:solidFill>
                  <a:srgbClr val="C00000"/>
                </a:solidFill>
                <a:effectLst/>
                <a:uLnTx/>
                <a:uFillTx/>
              </a:rPr>
              <a:t>continued</a:t>
            </a:r>
          </a:p>
          <a:p>
            <a:pPr lvl="0"/>
            <a:r>
              <a:rPr lang="en-US" sz="1100" b="1" dirty="0" smtClean="0">
                <a:solidFill>
                  <a:prstClr val="black"/>
                </a:solidFill>
              </a:rPr>
              <a:t>The </a:t>
            </a:r>
            <a:r>
              <a:rPr lang="en-US" sz="1100" b="1" dirty="0">
                <a:solidFill>
                  <a:prstClr val="black"/>
                </a:solidFill>
              </a:rPr>
              <a:t>nature of DOK-4 requires tasks to have evidence from multiple sources, examining of some type of conclusion, conjecture, hypothesis, etc.… and the proving/evaluating of the conclusion.  The new conclusion (idea, concept, etc..) is then extended across new domains or concepts from which it was not originally learned.</a:t>
            </a:r>
            <a:endParaRPr lang="en-US" sz="1100" b="1" i="1" dirty="0">
              <a:solidFill>
                <a:srgbClr val="C00000"/>
              </a:solidFill>
            </a:endParaRPr>
          </a:p>
          <a:p>
            <a:pPr marL="0" marR="0" lvl="0" indent="0" defTabSz="1410736" eaLnBrk="1" fontAlgn="auto" latinLnBrk="0" hangingPunct="1">
              <a:lnSpc>
                <a:spcPct val="100000"/>
              </a:lnSpc>
              <a:spcBef>
                <a:spcPts val="0"/>
              </a:spcBef>
              <a:spcAft>
                <a:spcPts val="0"/>
              </a:spcAft>
              <a:buClrTx/>
              <a:buSzTx/>
              <a:buFontTx/>
              <a:buNone/>
              <a:tabLst/>
              <a:defRPr/>
            </a:pPr>
            <a:endParaRPr kumimoji="0" lang="en-US" sz="2000" b="1" i="1" u="none" strike="noStrike" kern="0" cap="none" spc="0" normalizeH="0" baseline="0" noProof="0" dirty="0" smtClean="0">
              <a:ln>
                <a:noFill/>
              </a:ln>
              <a:solidFill>
                <a:srgbClr val="C00000"/>
              </a:solidFill>
              <a:effectLst/>
              <a:uLnTx/>
              <a:uFillTx/>
            </a:endParaRPr>
          </a:p>
        </p:txBody>
      </p:sp>
      <p:grpSp>
        <p:nvGrpSpPr>
          <p:cNvPr id="15" name="Group 14"/>
          <p:cNvGrpSpPr/>
          <p:nvPr/>
        </p:nvGrpSpPr>
        <p:grpSpPr>
          <a:xfrm>
            <a:off x="105562" y="1438623"/>
            <a:ext cx="7005732" cy="2031325"/>
            <a:chOff x="377988" y="7812923"/>
            <a:chExt cx="6761408" cy="2031325"/>
          </a:xfrm>
        </p:grpSpPr>
        <p:sp>
          <p:nvSpPr>
            <p:cNvPr id="16" name="TextBox 15"/>
            <p:cNvSpPr txBox="1"/>
            <p:nvPr/>
          </p:nvSpPr>
          <p:spPr>
            <a:xfrm>
              <a:off x="377988" y="7812923"/>
              <a:ext cx="6761408" cy="2031325"/>
            </a:xfrm>
            <a:prstGeom prst="rect">
              <a:avLst/>
            </a:prstGeom>
            <a:noFill/>
          </p:spPr>
          <p:txBody>
            <a:bodyPr wrap="square" rtlCol="0">
              <a:spAutoFit/>
            </a:bodyPr>
            <a:lstStyle/>
            <a:p>
              <a:pPr marL="0" marR="0" lvl="0" indent="0" defTabSz="1410736"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prstClr val="black"/>
                  </a:solidFill>
                  <a:effectLst/>
                  <a:uLnTx/>
                  <a:uFillTx/>
                </a:rPr>
                <a:t>          </a:t>
              </a:r>
              <a:r>
                <a:rPr kumimoji="0" lang="en-US" sz="1400" b="1" i="0" u="none" strike="noStrike" kern="0" cap="none" spc="0" normalizeH="0" baseline="0" noProof="0" dirty="0" smtClean="0">
                  <a:ln>
                    <a:noFill/>
                  </a:ln>
                  <a:effectLst/>
                  <a:uLnTx/>
                  <a:uFillTx/>
                </a:rPr>
                <a:t>BLOOMS:</a:t>
              </a:r>
              <a:r>
                <a:rPr kumimoji="0" lang="en-US" sz="1400" b="1" i="0" u="none" strike="noStrike" kern="0" cap="none" spc="0" normalizeH="0" noProof="0" dirty="0" smtClean="0">
                  <a:ln>
                    <a:noFill/>
                  </a:ln>
                  <a:effectLst/>
                  <a:uLnTx/>
                  <a:uFillTx/>
                </a:rPr>
                <a:t> CREATE/SYNTHESIZE</a:t>
              </a:r>
              <a:endParaRPr kumimoji="0" lang="en-US" sz="1400" b="1" i="0" u="none" strike="noStrike" kern="0" cap="none" spc="0" normalizeH="0" baseline="0" noProof="0" dirty="0" smtClean="0">
                <a:ln>
                  <a:noFill/>
                </a:ln>
                <a:effectLst/>
                <a:uLnTx/>
                <a:uFillTx/>
              </a:endParaRPr>
            </a:p>
            <a:p>
              <a:pPr marL="0" marR="0" lvl="0" indent="0" defTabSz="1410736"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0070C0"/>
                  </a:solidFill>
                  <a:effectLst/>
                  <a:uLnTx/>
                  <a:uFillTx/>
                </a:rPr>
                <a:t>          </a:t>
              </a:r>
              <a:r>
                <a:rPr kumimoji="0" lang="en-US" sz="1400" b="1" i="0" u="none" strike="noStrike" kern="0" cap="none" spc="0" normalizeH="0" baseline="0" noProof="0" dirty="0" smtClean="0">
                  <a:ln>
                    <a:noFill/>
                  </a:ln>
                  <a:solidFill>
                    <a:srgbClr val="C00000"/>
                  </a:solidFill>
                  <a:effectLst/>
                  <a:uLnTx/>
                  <a:uFillTx/>
                </a:rPr>
                <a:t>DOK 4:  EXTENDED THINKING</a:t>
              </a:r>
            </a:p>
            <a:p>
              <a:pPr marL="0" marR="0" lvl="0" indent="0" defTabSz="1410736"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smtClean="0">
                <a:ln>
                  <a:noFill/>
                </a:ln>
                <a:solidFill>
                  <a:prstClr val="black"/>
                </a:solidFill>
                <a:effectLst/>
                <a:uLnTx/>
                <a:uFillTx/>
              </a:endParaRPr>
            </a:p>
            <a:p>
              <a:pPr marL="0" marR="0" lvl="0" indent="0" defTabSz="1410736"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black"/>
                  </a:solidFill>
                  <a:effectLst/>
                  <a:uLnTx/>
                  <a:uFillTx/>
                </a:rPr>
                <a:t>I am asking my students to synthesize information across multiple</a:t>
              </a:r>
              <a:r>
                <a:rPr kumimoji="0" lang="en-US" sz="1400" b="0" i="0" u="none" strike="noStrike" kern="0" cap="none" spc="0" normalizeH="0" noProof="0" dirty="0" smtClean="0">
                  <a:ln>
                    <a:noFill/>
                  </a:ln>
                  <a:solidFill>
                    <a:prstClr val="black"/>
                  </a:solidFill>
                  <a:effectLst/>
                  <a:uLnTx/>
                  <a:uFillTx/>
                </a:rPr>
                <a:t> sources or texts .</a:t>
              </a:r>
              <a:endParaRPr kumimoji="0" lang="en-US" sz="1400" b="0" i="0" u="none" strike="noStrike" kern="0" cap="none" spc="0" normalizeH="0" baseline="0" noProof="0" dirty="0" smtClean="0">
                <a:ln>
                  <a:noFill/>
                </a:ln>
                <a:solidFill>
                  <a:prstClr val="black"/>
                </a:solidFill>
                <a:effectLst/>
                <a:uLnTx/>
                <a:uFillTx/>
              </a:endParaRPr>
            </a:p>
            <a:p>
              <a:pPr marL="0" marR="0" lvl="0" indent="0" defTabSz="1410736" eaLnBrk="1" fontAlgn="auto" latinLnBrk="0" hangingPunct="1">
                <a:lnSpc>
                  <a:spcPct val="100000"/>
                </a:lnSpc>
                <a:spcBef>
                  <a:spcPts val="0"/>
                </a:spcBef>
                <a:spcAft>
                  <a:spcPts val="0"/>
                </a:spcAft>
                <a:buClrTx/>
                <a:buSzTx/>
                <a:buFontTx/>
                <a:buNone/>
                <a:tabLst/>
                <a:defRPr/>
              </a:pPr>
              <a:r>
                <a:rPr lang="en-US" sz="1400" kern="0" dirty="0" smtClean="0">
                  <a:solidFill>
                    <a:prstClr val="black"/>
                  </a:solidFill>
                </a:rPr>
                <a:t>I </a:t>
              </a:r>
              <a:r>
                <a:rPr lang="en-US" sz="1400" kern="0" dirty="0">
                  <a:solidFill>
                    <a:prstClr val="black"/>
                  </a:solidFill>
                </a:rPr>
                <a:t>am asking my students to </a:t>
              </a:r>
              <a:r>
                <a:rPr lang="en-US" sz="1400" kern="0" dirty="0" smtClean="0">
                  <a:solidFill>
                    <a:prstClr val="black"/>
                  </a:solidFill>
                </a:rPr>
                <a:t>articulate a new voice about _______ using multiple sources .</a:t>
              </a:r>
            </a:p>
            <a:p>
              <a:pPr marL="0" marR="0" lvl="0" indent="0" defTabSz="1410736"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black"/>
                  </a:solidFill>
                  <a:effectLst/>
                  <a:uLnTx/>
                  <a:uFillTx/>
                </a:rPr>
                <a:t>I</a:t>
              </a:r>
              <a:r>
                <a:rPr kumimoji="0" lang="en-US" sz="1400" b="0" i="0" u="none" strike="noStrike" kern="0" cap="none" spc="0" normalizeH="0" noProof="0" dirty="0" smtClean="0">
                  <a:ln>
                    <a:noFill/>
                  </a:ln>
                  <a:solidFill>
                    <a:prstClr val="black"/>
                  </a:solidFill>
                  <a:effectLst/>
                  <a:uLnTx/>
                  <a:uFillTx/>
                </a:rPr>
                <a:t> am asking my students to create an alternate theme </a:t>
              </a:r>
              <a:r>
                <a:rPr lang="en-US" sz="1400" kern="0" dirty="0" smtClean="0">
                  <a:solidFill>
                    <a:prstClr val="black"/>
                  </a:solidFill>
                </a:rPr>
                <a:t>from </a:t>
              </a:r>
              <a:r>
                <a:rPr kumimoji="0" lang="en-US" sz="1400" b="0" i="0" u="none" strike="noStrike" kern="0" cap="none" spc="0" normalizeH="0" noProof="0" dirty="0" smtClean="0">
                  <a:ln>
                    <a:noFill/>
                  </a:ln>
                  <a:solidFill>
                    <a:prstClr val="black"/>
                  </a:solidFill>
                  <a:effectLst/>
                  <a:uLnTx/>
                  <a:uFillTx/>
                </a:rPr>
                <a:t>the theme in the text/source of _______.</a:t>
              </a:r>
            </a:p>
            <a:p>
              <a:pPr lvl="0" defTabSz="1410736"/>
              <a:r>
                <a:rPr lang="en-US" sz="1400" kern="0" dirty="0" smtClean="0">
                  <a:solidFill>
                    <a:prstClr val="black"/>
                  </a:solidFill>
                </a:rPr>
                <a:t>I </a:t>
              </a:r>
              <a:r>
                <a:rPr lang="en-US" sz="1400" kern="0" dirty="0">
                  <a:solidFill>
                    <a:prstClr val="black"/>
                  </a:solidFill>
                </a:rPr>
                <a:t>am asking my students to </a:t>
              </a:r>
              <a:r>
                <a:rPr lang="en-US" sz="1400" kern="0" dirty="0" smtClean="0">
                  <a:solidFill>
                    <a:prstClr val="black"/>
                  </a:solidFill>
                </a:rPr>
                <a:t>explain new knowledge or perspective using information gathered from multiple sources.</a:t>
              </a:r>
              <a:endParaRPr lang="en-US" sz="1400" kern="0" dirty="0">
                <a:solidFill>
                  <a:prstClr val="black"/>
                </a:solidFill>
              </a:endParaRPr>
            </a:p>
          </p:txBody>
        </p:sp>
        <p:sp>
          <p:nvSpPr>
            <p:cNvPr id="17" name="Rectangle 16"/>
            <p:cNvSpPr/>
            <p:nvPr/>
          </p:nvSpPr>
          <p:spPr>
            <a:xfrm>
              <a:off x="418553" y="7857984"/>
              <a:ext cx="236379" cy="238831"/>
            </a:xfrm>
            <a:prstGeom prst="rect">
              <a:avLst/>
            </a:prstGeom>
            <a:solidFill>
              <a:srgbClr val="FFAFA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8</a:t>
              </a:r>
              <a:endParaRPr lang="en-US" sz="1400" b="1" dirty="0">
                <a:solidFill>
                  <a:schemeClr val="tx1"/>
                </a:solidFill>
              </a:endParaRPr>
            </a:p>
          </p:txBody>
        </p:sp>
      </p:grpSp>
    </p:spTree>
    <p:extLst>
      <p:ext uri="{BB962C8B-B14F-4D97-AF65-F5344CB8AC3E}">
        <p14:creationId xmlns:p14="http://schemas.microsoft.com/office/powerpoint/2010/main" val="862832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2286000"/>
            <a:ext cx="7315200" cy="5486400"/>
          </a:xfrm>
          <a:prstGeom prst="rect">
            <a:avLst/>
          </a:prstGeom>
          <a:blipFill>
            <a:blip r:embed="rId3"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40"/>
          </a:p>
        </p:txBody>
      </p:sp>
      <p:graphicFrame>
        <p:nvGraphicFramePr>
          <p:cNvPr id="3" name="Table 2"/>
          <p:cNvGraphicFramePr>
            <a:graphicFrameLocks noGrp="1"/>
          </p:cNvGraphicFramePr>
          <p:nvPr>
            <p:extLst>
              <p:ext uri="{D42A27DB-BD31-4B8C-83A1-F6EECF244321}">
                <p14:modId xmlns:p14="http://schemas.microsoft.com/office/powerpoint/2010/main" val="1701119022"/>
              </p:ext>
            </p:extLst>
          </p:nvPr>
        </p:nvGraphicFramePr>
        <p:xfrm>
          <a:off x="243840" y="2834640"/>
          <a:ext cx="6827519" cy="3955667"/>
        </p:xfrm>
        <a:graphic>
          <a:graphicData uri="http://schemas.openxmlformats.org/drawingml/2006/table">
            <a:tbl>
              <a:tblPr firstRow="1" bandRow="1"/>
              <a:tblGrid>
                <a:gridCol w="1344258"/>
                <a:gridCol w="1520862"/>
                <a:gridCol w="1356878"/>
                <a:gridCol w="1259983"/>
                <a:gridCol w="1345538"/>
              </a:tblGrid>
              <a:tr h="472152">
                <a:tc>
                  <a:txBody>
                    <a:bodyPr/>
                    <a:lstStyle/>
                    <a:p>
                      <a:pPr marL="0" marR="0" algn="l">
                        <a:lnSpc>
                          <a:spcPct val="115000"/>
                        </a:lnSpc>
                        <a:spcBef>
                          <a:spcPts val="0"/>
                        </a:spcBef>
                        <a:spcAft>
                          <a:spcPts val="0"/>
                        </a:spcAft>
                      </a:pPr>
                      <a:r>
                        <a:rPr lang="en-US" sz="1000" b="1" kern="1200" dirty="0" smtClean="0">
                          <a:solidFill>
                            <a:srgbClr val="002060"/>
                          </a:solidFill>
                          <a:effectLst/>
                          <a:latin typeface="Calibri"/>
                          <a:ea typeface="Times New Roman"/>
                          <a:cs typeface="Calibri"/>
                        </a:rPr>
                        <a:t>Webb’s        </a:t>
                      </a:r>
                      <a:r>
                        <a:rPr lang="en-US" sz="1000" b="1" dirty="0" smtClean="0">
                          <a:solidFill>
                            <a:srgbClr val="000099"/>
                          </a:solidFill>
                          <a:effectLst/>
                          <a:latin typeface="Calibri"/>
                          <a:ea typeface="Times New Roman"/>
                          <a:cs typeface="Times New Roman"/>
                          <a:sym typeface="Wingdings"/>
                        </a:rPr>
                        <a:t></a:t>
                      </a:r>
                      <a:endParaRPr lang="en-US" sz="700" dirty="0" smtClean="0">
                        <a:effectLst/>
                        <a:latin typeface="Calibri"/>
                        <a:ea typeface="Times New Roman"/>
                        <a:cs typeface="Times New Roman"/>
                      </a:endParaRPr>
                    </a:p>
                    <a:p>
                      <a:pPr marL="0" marR="0" algn="l">
                        <a:lnSpc>
                          <a:spcPct val="115000"/>
                        </a:lnSpc>
                        <a:spcBef>
                          <a:spcPts val="0"/>
                        </a:spcBef>
                        <a:spcAft>
                          <a:spcPts val="0"/>
                        </a:spcAft>
                      </a:pPr>
                      <a:r>
                        <a:rPr lang="en-US" sz="1000" b="1" kern="1200" dirty="0" smtClean="0">
                          <a:solidFill>
                            <a:srgbClr val="002060"/>
                          </a:solidFill>
                          <a:effectLst/>
                          <a:latin typeface="Calibri"/>
                          <a:ea typeface="Times New Roman"/>
                          <a:cs typeface="Calibri"/>
                        </a:rPr>
                        <a:t>Depth of Knowledge  </a:t>
                      </a:r>
                      <a:endParaRPr lang="en-US" sz="700" dirty="0">
                        <a:effectLst/>
                        <a:latin typeface="Calibri"/>
                        <a:ea typeface="Times New Roman"/>
                        <a:cs typeface="Times New Roman"/>
                      </a:endParaRPr>
                    </a:p>
                  </a:txBody>
                  <a:tcPr marL="58716" marR="58716" marT="29358" marB="2935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rowSpan="2">
                  <a:txBody>
                    <a:bodyPr/>
                    <a:lstStyle/>
                    <a:p>
                      <a:pPr marL="0" marR="0" algn="ctr">
                        <a:lnSpc>
                          <a:spcPct val="115000"/>
                        </a:lnSpc>
                        <a:spcBef>
                          <a:spcPts val="0"/>
                        </a:spcBef>
                        <a:spcAft>
                          <a:spcPts val="0"/>
                        </a:spcAft>
                      </a:pPr>
                      <a:r>
                        <a:rPr lang="en-US" sz="1300" b="1" kern="1200" dirty="0">
                          <a:solidFill>
                            <a:srgbClr val="002060"/>
                          </a:solidFill>
                          <a:effectLst/>
                          <a:latin typeface="Calibri"/>
                          <a:ea typeface="Times New Roman"/>
                          <a:cs typeface="Calibri"/>
                        </a:rPr>
                        <a:t>DOK LEVEL 1</a:t>
                      </a:r>
                      <a:endParaRPr lang="en-US" sz="700" dirty="0">
                        <a:effectLst/>
                        <a:latin typeface="Calibri"/>
                        <a:ea typeface="Times New Roman"/>
                        <a:cs typeface="Times New Roman"/>
                      </a:endParaRPr>
                    </a:p>
                    <a:p>
                      <a:pPr marL="0" marR="0" algn="ctr">
                        <a:lnSpc>
                          <a:spcPct val="115000"/>
                        </a:lnSpc>
                        <a:spcBef>
                          <a:spcPts val="0"/>
                        </a:spcBef>
                        <a:spcAft>
                          <a:spcPts val="0"/>
                        </a:spcAft>
                      </a:pPr>
                      <a:r>
                        <a:rPr lang="en-US" sz="1000" b="1" kern="1200" dirty="0">
                          <a:solidFill>
                            <a:srgbClr val="002060"/>
                          </a:solidFill>
                          <a:effectLst/>
                          <a:latin typeface="Calibri"/>
                          <a:ea typeface="Times New Roman"/>
                          <a:cs typeface="Calibri"/>
                        </a:rPr>
                        <a:t>Recall and </a:t>
                      </a:r>
                      <a:r>
                        <a:rPr lang="en-US" sz="1000" b="1" kern="1200" dirty="0" smtClean="0">
                          <a:solidFill>
                            <a:srgbClr val="002060"/>
                          </a:solidFill>
                          <a:effectLst/>
                          <a:latin typeface="Calibri"/>
                          <a:ea typeface="Times New Roman"/>
                          <a:cs typeface="Calibri"/>
                        </a:rPr>
                        <a:t>Reproduction</a:t>
                      </a:r>
                    </a:p>
                  </a:txBody>
                  <a:tcPr marL="58716" marR="58716" marT="29358" marB="2935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57150" cap="flat" cmpd="sng" algn="ctr">
                      <a:solidFill>
                        <a:srgbClr val="1F497D"/>
                      </a:solidFill>
                      <a:prstDash val="solid"/>
                      <a:round/>
                      <a:headEnd type="none" w="med" len="med"/>
                      <a:tailEnd type="none" w="med" len="med"/>
                    </a:lnB>
                    <a:solidFill>
                      <a:srgbClr val="DDD9C3"/>
                    </a:solidFill>
                  </a:tcPr>
                </a:tc>
                <a:tc rowSpan="2">
                  <a:txBody>
                    <a:bodyPr/>
                    <a:lstStyle/>
                    <a:p>
                      <a:pPr marL="0" marR="0" algn="ctr">
                        <a:lnSpc>
                          <a:spcPct val="115000"/>
                        </a:lnSpc>
                        <a:spcBef>
                          <a:spcPts val="0"/>
                        </a:spcBef>
                        <a:spcAft>
                          <a:spcPts val="0"/>
                        </a:spcAft>
                      </a:pPr>
                      <a:r>
                        <a:rPr lang="en-US" sz="1300" b="1" kern="1200" dirty="0">
                          <a:solidFill>
                            <a:srgbClr val="002060"/>
                          </a:solidFill>
                          <a:effectLst/>
                          <a:latin typeface="Calibri"/>
                          <a:ea typeface="Times New Roman"/>
                          <a:cs typeface="Calibri"/>
                        </a:rPr>
                        <a:t>DOK LEVEL 2</a:t>
                      </a:r>
                      <a:endParaRPr lang="en-US" sz="700" dirty="0">
                        <a:effectLst/>
                        <a:latin typeface="Calibri"/>
                        <a:ea typeface="Times New Roman"/>
                        <a:cs typeface="Times New Roman"/>
                      </a:endParaRPr>
                    </a:p>
                    <a:p>
                      <a:pPr marL="0" marR="0" algn="ctr">
                        <a:lnSpc>
                          <a:spcPct val="115000"/>
                        </a:lnSpc>
                        <a:spcBef>
                          <a:spcPts val="0"/>
                        </a:spcBef>
                        <a:spcAft>
                          <a:spcPts val="0"/>
                        </a:spcAft>
                      </a:pPr>
                      <a:r>
                        <a:rPr lang="en-US" sz="1000" b="1" kern="1200" dirty="0">
                          <a:solidFill>
                            <a:srgbClr val="002060"/>
                          </a:solidFill>
                          <a:effectLst/>
                          <a:latin typeface="Calibri"/>
                          <a:ea typeface="Times New Roman"/>
                          <a:cs typeface="Calibri"/>
                        </a:rPr>
                        <a:t>Basic Skills and </a:t>
                      </a:r>
                      <a:r>
                        <a:rPr lang="en-US" sz="1000" b="1" kern="1200" dirty="0" smtClean="0">
                          <a:solidFill>
                            <a:srgbClr val="002060"/>
                          </a:solidFill>
                          <a:effectLst/>
                          <a:latin typeface="Calibri"/>
                          <a:ea typeface="Times New Roman"/>
                          <a:cs typeface="Calibri"/>
                        </a:rPr>
                        <a:t>Concepts</a:t>
                      </a:r>
                    </a:p>
                  </a:txBody>
                  <a:tcPr marL="58716" marR="58716" marT="29358" marB="2935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rowSpan="2">
                  <a:txBody>
                    <a:bodyPr/>
                    <a:lstStyle/>
                    <a:p>
                      <a:pPr marL="0" marR="0" algn="ctr">
                        <a:lnSpc>
                          <a:spcPct val="115000"/>
                        </a:lnSpc>
                        <a:spcBef>
                          <a:spcPts val="0"/>
                        </a:spcBef>
                        <a:spcAft>
                          <a:spcPts val="0"/>
                        </a:spcAft>
                      </a:pPr>
                      <a:r>
                        <a:rPr lang="en-US" sz="1300" b="1" kern="1200" dirty="0">
                          <a:solidFill>
                            <a:srgbClr val="002060"/>
                          </a:solidFill>
                          <a:effectLst/>
                          <a:latin typeface="Calibri"/>
                          <a:ea typeface="Times New Roman"/>
                          <a:cs typeface="Calibri"/>
                        </a:rPr>
                        <a:t>DOK LEVEL 3</a:t>
                      </a:r>
                      <a:endParaRPr lang="en-US" sz="700" dirty="0">
                        <a:effectLst/>
                        <a:latin typeface="Calibri"/>
                        <a:ea typeface="Times New Roman"/>
                        <a:cs typeface="Times New Roman"/>
                      </a:endParaRPr>
                    </a:p>
                    <a:p>
                      <a:pPr marL="0" marR="0" algn="ctr">
                        <a:lnSpc>
                          <a:spcPct val="115000"/>
                        </a:lnSpc>
                        <a:spcBef>
                          <a:spcPts val="0"/>
                        </a:spcBef>
                        <a:spcAft>
                          <a:spcPts val="0"/>
                        </a:spcAft>
                      </a:pPr>
                      <a:r>
                        <a:rPr lang="en-US" sz="1000" b="1" kern="1200" dirty="0">
                          <a:solidFill>
                            <a:srgbClr val="002060"/>
                          </a:solidFill>
                          <a:effectLst/>
                          <a:latin typeface="Calibri"/>
                          <a:ea typeface="Times New Roman"/>
                          <a:cs typeface="Calibri"/>
                        </a:rPr>
                        <a:t>Strategic Thinking and </a:t>
                      </a:r>
                      <a:r>
                        <a:rPr lang="en-US" sz="1000" b="1" kern="1200" dirty="0" smtClean="0">
                          <a:solidFill>
                            <a:srgbClr val="002060"/>
                          </a:solidFill>
                          <a:effectLst/>
                          <a:latin typeface="Calibri"/>
                          <a:ea typeface="Times New Roman"/>
                          <a:cs typeface="Calibri"/>
                        </a:rPr>
                        <a:t>Reasoning</a:t>
                      </a:r>
                    </a:p>
                  </a:txBody>
                  <a:tcPr marL="58716" marR="58716" marT="29358" marB="2935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rowSpan="2">
                  <a:txBody>
                    <a:bodyPr/>
                    <a:lstStyle/>
                    <a:p>
                      <a:pPr marL="0" marR="0" algn="ctr">
                        <a:lnSpc>
                          <a:spcPct val="115000"/>
                        </a:lnSpc>
                        <a:spcBef>
                          <a:spcPts val="0"/>
                        </a:spcBef>
                        <a:spcAft>
                          <a:spcPts val="0"/>
                        </a:spcAft>
                      </a:pPr>
                      <a:r>
                        <a:rPr lang="en-US" sz="1300" b="1" kern="1200" dirty="0">
                          <a:solidFill>
                            <a:srgbClr val="002060"/>
                          </a:solidFill>
                          <a:effectLst/>
                          <a:latin typeface="Calibri"/>
                          <a:ea typeface="Times New Roman"/>
                          <a:cs typeface="Calibri"/>
                        </a:rPr>
                        <a:t>DOK LEVEL 4</a:t>
                      </a:r>
                      <a:endParaRPr lang="en-US" sz="700" dirty="0">
                        <a:effectLst/>
                        <a:latin typeface="Calibri"/>
                        <a:ea typeface="Times New Roman"/>
                        <a:cs typeface="Times New Roman"/>
                      </a:endParaRPr>
                    </a:p>
                    <a:p>
                      <a:pPr marL="0" marR="0" algn="ctr">
                        <a:lnSpc>
                          <a:spcPct val="115000"/>
                        </a:lnSpc>
                        <a:spcBef>
                          <a:spcPts val="0"/>
                        </a:spcBef>
                        <a:spcAft>
                          <a:spcPts val="0"/>
                        </a:spcAft>
                      </a:pPr>
                      <a:r>
                        <a:rPr lang="en-US" sz="1000" b="1" kern="1200" dirty="0">
                          <a:solidFill>
                            <a:srgbClr val="002060"/>
                          </a:solidFill>
                          <a:effectLst/>
                          <a:latin typeface="Calibri"/>
                          <a:ea typeface="Times New Roman"/>
                          <a:cs typeface="Calibri"/>
                        </a:rPr>
                        <a:t>Extended </a:t>
                      </a:r>
                      <a:r>
                        <a:rPr lang="en-US" sz="1000" b="1" kern="1200" dirty="0" smtClean="0">
                          <a:solidFill>
                            <a:srgbClr val="002060"/>
                          </a:solidFill>
                          <a:effectLst/>
                          <a:latin typeface="Calibri"/>
                          <a:ea typeface="Times New Roman"/>
                          <a:cs typeface="Calibri"/>
                        </a:rPr>
                        <a:t>Thinking</a:t>
                      </a:r>
                    </a:p>
                  </a:txBody>
                  <a:tcPr marL="58716" marR="58716" marT="29358" marB="2935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r>
              <a:tr h="161565">
                <a:tc>
                  <a:txBody>
                    <a:bodyPr/>
                    <a:lstStyle/>
                    <a:p>
                      <a:pPr marL="0" marR="0" algn="l">
                        <a:lnSpc>
                          <a:spcPct val="115000"/>
                        </a:lnSpc>
                        <a:spcBef>
                          <a:spcPts val="0"/>
                        </a:spcBef>
                        <a:spcAft>
                          <a:spcPts val="0"/>
                        </a:spcAft>
                      </a:pPr>
                      <a:r>
                        <a:rPr lang="en-US" sz="1000" b="1" kern="1200" smtClean="0">
                          <a:effectLst/>
                          <a:latin typeface="Calibri"/>
                          <a:ea typeface="Times New Roman"/>
                          <a:cs typeface="Calibri"/>
                        </a:rPr>
                        <a:t>Blooms        </a:t>
                      </a:r>
                      <a:r>
                        <a:rPr lang="en-US" sz="1000" b="1" smtClean="0">
                          <a:effectLst/>
                          <a:latin typeface="Calibri"/>
                          <a:ea typeface="Times New Roman"/>
                          <a:cs typeface="Times New Roman"/>
                          <a:sym typeface="Wingdings"/>
                        </a:rPr>
                        <a:t></a:t>
                      </a:r>
                      <a:endParaRPr lang="en-US" sz="700" dirty="0">
                        <a:effectLst/>
                        <a:latin typeface="Calibri"/>
                        <a:ea typeface="Times New Roman"/>
                        <a:cs typeface="Times New Roman"/>
                      </a:endParaRPr>
                    </a:p>
                  </a:txBody>
                  <a:tcPr marL="58716" marR="58716" marT="29358" marB="2935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494845">
                <a:tc>
                  <a:txBody>
                    <a:bodyPr/>
                    <a:lstStyle/>
                    <a:p>
                      <a:pPr marL="0" marR="0" algn="l">
                        <a:lnSpc>
                          <a:spcPct val="115000"/>
                        </a:lnSpc>
                        <a:spcBef>
                          <a:spcPts val="0"/>
                        </a:spcBef>
                        <a:spcAft>
                          <a:spcPts val="0"/>
                        </a:spcAft>
                      </a:pPr>
                      <a:r>
                        <a:rPr lang="en-US" sz="1000" b="1" kern="1200" smtClean="0">
                          <a:effectLst/>
                          <a:latin typeface="Calibri"/>
                          <a:ea typeface="Times New Roman"/>
                          <a:cs typeface="Calibri"/>
                        </a:rPr>
                        <a:t>Remember </a:t>
                      </a:r>
                      <a:endParaRPr lang="en-US" sz="700" smtClean="0">
                        <a:effectLst/>
                        <a:latin typeface="Calibri"/>
                        <a:ea typeface="Times New Roman"/>
                        <a:cs typeface="Times New Roman"/>
                      </a:endParaRPr>
                    </a:p>
                    <a:p>
                      <a:pPr marL="0" marR="0" algn="l">
                        <a:lnSpc>
                          <a:spcPct val="115000"/>
                        </a:lnSpc>
                        <a:spcBef>
                          <a:spcPts val="0"/>
                        </a:spcBef>
                        <a:spcAft>
                          <a:spcPts val="0"/>
                        </a:spcAft>
                      </a:pPr>
                      <a:r>
                        <a:rPr lang="en-US" sz="600" b="1" kern="1200" smtClean="0">
                          <a:effectLst/>
                          <a:latin typeface="Calibri"/>
                          <a:ea typeface="Times New Roman"/>
                          <a:cs typeface="Calibri"/>
                        </a:rPr>
                        <a:t>(Knowledge)</a:t>
                      </a:r>
                      <a:endParaRPr lang="en-US" sz="700">
                        <a:effectLst/>
                        <a:latin typeface="Calibri"/>
                        <a:ea typeface="Times New Roman"/>
                        <a:cs typeface="Times New Roman"/>
                      </a:endParaRPr>
                    </a:p>
                  </a:txBody>
                  <a:tcPr marL="58716" marR="58716" marT="29358" marB="29358">
                    <a:lnL w="12700" cap="flat" cmpd="sng" algn="ctr">
                      <a:solidFill>
                        <a:srgbClr val="000000"/>
                      </a:solidFill>
                      <a:prstDash val="solid"/>
                      <a:round/>
                      <a:headEnd type="none" w="med" len="med"/>
                      <a:tailEnd type="none" w="med" len="med"/>
                    </a:lnL>
                    <a:lnR w="57150" cap="flat" cmpd="sng" algn="ctr">
                      <a:solidFill>
                        <a:srgbClr val="1F497D"/>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marL="0" marR="0" algn="l">
                        <a:lnSpc>
                          <a:spcPct val="115000"/>
                        </a:lnSpc>
                        <a:spcBef>
                          <a:spcPts val="0"/>
                        </a:spcBef>
                        <a:spcAft>
                          <a:spcPts val="0"/>
                        </a:spcAft>
                      </a:pPr>
                      <a:r>
                        <a:rPr lang="en-US" sz="600" kern="1200" dirty="0">
                          <a:solidFill>
                            <a:srgbClr val="002060"/>
                          </a:solidFill>
                          <a:effectLst/>
                          <a:latin typeface="Calibri"/>
                          <a:ea typeface="Times New Roman"/>
                          <a:cs typeface="Calibri"/>
                        </a:rPr>
                        <a:t>-Recall, locate basic facts, definitions, details and events</a:t>
                      </a:r>
                      <a:endParaRPr lang="en-US" sz="700" dirty="0">
                        <a:effectLst/>
                        <a:latin typeface="Calibri"/>
                        <a:ea typeface="Times New Roman"/>
                        <a:cs typeface="Times New Roman"/>
                      </a:endParaRPr>
                    </a:p>
                  </a:txBody>
                  <a:tcPr marL="58716" marR="58716" marT="29358" marB="29358">
                    <a:lnL w="57150" cap="flat" cmpd="sng" algn="ctr">
                      <a:solidFill>
                        <a:srgbClr val="1F497D"/>
                      </a:solidFill>
                      <a:prstDash val="solid"/>
                      <a:round/>
                      <a:headEnd type="none" w="med" len="med"/>
                      <a:tailEnd type="none" w="med" len="med"/>
                    </a:lnL>
                    <a:lnR w="57150" cap="flat" cmpd="sng" algn="ctr">
                      <a:solidFill>
                        <a:srgbClr val="1F497D"/>
                      </a:solidFill>
                      <a:prstDash val="solid"/>
                      <a:round/>
                      <a:headEnd type="none" w="med" len="med"/>
                      <a:tailEnd type="none" w="med" len="med"/>
                    </a:lnR>
                    <a:lnT w="5715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rgbClr val="DBE5F1"/>
                    </a:solidFill>
                  </a:tcPr>
                </a:tc>
                <a:tc>
                  <a:txBody>
                    <a:bodyPr/>
                    <a:lstStyle/>
                    <a:p>
                      <a:pPr algn="l">
                        <a:lnSpc>
                          <a:spcPct val="115000"/>
                        </a:lnSpc>
                      </a:pPr>
                      <a:endParaRPr lang="en-US" sz="700" dirty="0">
                        <a:effectLst/>
                        <a:latin typeface="Calibri"/>
                        <a:cs typeface="Times New Roman"/>
                      </a:endParaRPr>
                    </a:p>
                  </a:txBody>
                  <a:tcPr marL="58716" marR="58716" marT="29358" marB="29358">
                    <a:lnL w="57150" cap="flat" cmpd="sng" algn="ctr">
                      <a:solidFill>
                        <a:srgbClr val="1F497D"/>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57150" cap="flat" cmpd="sng" algn="ctr">
                      <a:solidFill>
                        <a:srgbClr val="00B050"/>
                      </a:solidFill>
                      <a:prstDash val="solid"/>
                      <a:round/>
                      <a:headEnd type="none" w="med" len="med"/>
                      <a:tailEnd type="none" w="med" len="med"/>
                    </a:lnB>
                    <a:solidFill>
                      <a:srgbClr val="808080"/>
                    </a:solidFill>
                  </a:tcPr>
                </a:tc>
                <a:tc>
                  <a:txBody>
                    <a:bodyPr/>
                    <a:lstStyle/>
                    <a:p>
                      <a:pPr algn="l">
                        <a:lnSpc>
                          <a:spcPct val="115000"/>
                        </a:lnSpc>
                      </a:pPr>
                      <a:endParaRPr lang="en-US" sz="700" dirty="0">
                        <a:effectLst/>
                        <a:latin typeface="Calibri"/>
                        <a:cs typeface="Times New Roman"/>
                      </a:endParaRPr>
                    </a:p>
                  </a:txBody>
                  <a:tcPr marL="58716" marR="58716" marT="29358" marB="2935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57150" cap="flat" cmpd="sng" algn="ctr">
                      <a:solidFill>
                        <a:srgbClr val="E36C0A"/>
                      </a:solidFill>
                      <a:prstDash val="solid"/>
                      <a:round/>
                      <a:headEnd type="none" w="med" len="med"/>
                      <a:tailEnd type="none" w="med" len="med"/>
                    </a:lnB>
                    <a:solidFill>
                      <a:srgbClr val="808080"/>
                    </a:solidFill>
                  </a:tcPr>
                </a:tc>
                <a:tc>
                  <a:txBody>
                    <a:bodyPr/>
                    <a:lstStyle/>
                    <a:p>
                      <a:pPr algn="l">
                        <a:lnSpc>
                          <a:spcPct val="115000"/>
                        </a:lnSpc>
                      </a:pPr>
                      <a:endParaRPr lang="en-US" sz="700" dirty="0">
                        <a:effectLst/>
                        <a:latin typeface="Calibri"/>
                        <a:cs typeface="Times New Roman"/>
                      </a:endParaRPr>
                    </a:p>
                  </a:txBody>
                  <a:tcPr marL="58716" marR="58716" marT="29358" marB="2935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57150" cap="flat" cmpd="sng" algn="ctr">
                      <a:solidFill>
                        <a:srgbClr val="FF0000"/>
                      </a:solidFill>
                      <a:prstDash val="solid"/>
                      <a:round/>
                      <a:headEnd type="none" w="med" len="med"/>
                      <a:tailEnd type="none" w="med" len="med"/>
                    </a:lnB>
                    <a:solidFill>
                      <a:srgbClr val="808080"/>
                    </a:solidFill>
                  </a:tcPr>
                </a:tc>
              </a:tr>
              <a:tr h="504049">
                <a:tc>
                  <a:txBody>
                    <a:bodyPr/>
                    <a:lstStyle/>
                    <a:p>
                      <a:pPr marL="0" marR="0" algn="l">
                        <a:lnSpc>
                          <a:spcPct val="115000"/>
                        </a:lnSpc>
                        <a:spcBef>
                          <a:spcPts val="0"/>
                        </a:spcBef>
                        <a:spcAft>
                          <a:spcPts val="0"/>
                        </a:spcAft>
                      </a:pPr>
                      <a:r>
                        <a:rPr lang="en-US" sz="1000" b="1" kern="1200" smtClean="0">
                          <a:effectLst/>
                          <a:latin typeface="Calibri"/>
                          <a:ea typeface="Times New Roman"/>
                          <a:cs typeface="Calibri"/>
                        </a:rPr>
                        <a:t>Understand</a:t>
                      </a:r>
                      <a:endParaRPr lang="en-US" sz="700" smtClean="0">
                        <a:effectLst/>
                        <a:latin typeface="Calibri"/>
                        <a:ea typeface="Times New Roman"/>
                        <a:cs typeface="Times New Roman"/>
                      </a:endParaRPr>
                    </a:p>
                    <a:p>
                      <a:pPr marL="0" marR="0" algn="l">
                        <a:lnSpc>
                          <a:spcPct val="115000"/>
                        </a:lnSpc>
                        <a:spcBef>
                          <a:spcPts val="0"/>
                        </a:spcBef>
                        <a:spcAft>
                          <a:spcPts val="0"/>
                        </a:spcAft>
                      </a:pPr>
                      <a:r>
                        <a:rPr lang="en-US" sz="600" b="1" kern="1200" smtClean="0">
                          <a:effectLst/>
                          <a:latin typeface="Calibri"/>
                          <a:ea typeface="Times New Roman"/>
                          <a:cs typeface="Calibri"/>
                        </a:rPr>
                        <a:t>(Comprehend)</a:t>
                      </a:r>
                      <a:endParaRPr lang="en-US" sz="700">
                        <a:effectLst/>
                        <a:latin typeface="Calibri"/>
                        <a:ea typeface="Times New Roman"/>
                        <a:cs typeface="Times New Roman"/>
                      </a:endParaRPr>
                    </a:p>
                  </a:txBody>
                  <a:tcPr marL="58716" marR="58716" marT="29358" marB="29358">
                    <a:lnL w="12700" cap="flat" cmpd="sng" algn="ctr">
                      <a:solidFill>
                        <a:srgbClr val="000000"/>
                      </a:solidFill>
                      <a:prstDash val="solid"/>
                      <a:round/>
                      <a:headEnd type="none" w="med" len="med"/>
                      <a:tailEnd type="none" w="med" len="med"/>
                    </a:lnL>
                    <a:lnR w="57150" cap="flat" cmpd="sng" algn="ctr">
                      <a:solidFill>
                        <a:srgbClr val="1F497D"/>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marL="0" marR="0" algn="l">
                        <a:lnSpc>
                          <a:spcPct val="115000"/>
                        </a:lnSpc>
                        <a:spcBef>
                          <a:spcPts val="0"/>
                        </a:spcBef>
                        <a:spcAft>
                          <a:spcPts val="0"/>
                        </a:spcAft>
                      </a:pPr>
                      <a:r>
                        <a:rPr lang="en-US" sz="600" kern="1200" dirty="0">
                          <a:solidFill>
                            <a:srgbClr val="002060"/>
                          </a:solidFill>
                          <a:effectLst/>
                          <a:latin typeface="Calibri"/>
                          <a:ea typeface="Times New Roman"/>
                          <a:cs typeface="Calibri"/>
                        </a:rPr>
                        <a:t>-Select appropriate words for use when intended meaning is </a:t>
                      </a:r>
                      <a:endParaRPr lang="en-US" sz="700" dirty="0">
                        <a:effectLst/>
                        <a:latin typeface="Calibri"/>
                        <a:ea typeface="Times New Roman"/>
                        <a:cs typeface="Times New Roman"/>
                      </a:endParaRPr>
                    </a:p>
                    <a:p>
                      <a:pPr marL="0" marR="0" algn="l">
                        <a:lnSpc>
                          <a:spcPct val="115000"/>
                        </a:lnSpc>
                        <a:spcBef>
                          <a:spcPts val="0"/>
                        </a:spcBef>
                        <a:spcAft>
                          <a:spcPts val="0"/>
                        </a:spcAft>
                      </a:pPr>
                      <a:r>
                        <a:rPr lang="en-US" sz="600" kern="1200" dirty="0">
                          <a:solidFill>
                            <a:srgbClr val="002060"/>
                          </a:solidFill>
                          <a:effectLst/>
                          <a:latin typeface="Calibri"/>
                          <a:ea typeface="Times New Roman"/>
                          <a:cs typeface="Calibri"/>
                        </a:rPr>
                        <a:t>clearly evident.</a:t>
                      </a:r>
                      <a:endParaRPr lang="en-US" sz="700" dirty="0">
                        <a:effectLst/>
                        <a:latin typeface="Calibri"/>
                        <a:ea typeface="Times New Roman"/>
                        <a:cs typeface="Times New Roman"/>
                      </a:endParaRPr>
                    </a:p>
                  </a:txBody>
                  <a:tcPr marL="58716" marR="58716" marT="29358" marB="29358">
                    <a:lnL w="57150" cap="flat" cmpd="sng" algn="ctr">
                      <a:solidFill>
                        <a:srgbClr val="1F497D"/>
                      </a:solidFill>
                      <a:prstDash val="solid"/>
                      <a:round/>
                      <a:headEnd type="none" w="med" len="med"/>
                      <a:tailEnd type="none" w="med" len="med"/>
                    </a:lnL>
                    <a:lnR w="5715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57150" cap="flat" cmpd="sng" algn="ctr">
                      <a:solidFill>
                        <a:srgbClr val="1F497D"/>
                      </a:solidFill>
                      <a:prstDash val="solid"/>
                      <a:round/>
                      <a:headEnd type="none" w="med" len="med"/>
                      <a:tailEnd type="none" w="med" len="med"/>
                    </a:lnB>
                    <a:solidFill>
                      <a:schemeClr val="accent6">
                        <a:lumMod val="20000"/>
                        <a:lumOff val="80000"/>
                      </a:schemeClr>
                    </a:solidFill>
                  </a:tcPr>
                </a:tc>
                <a:tc>
                  <a:txBody>
                    <a:bodyPr/>
                    <a:lstStyle/>
                    <a:p>
                      <a:pPr marL="0" marR="0" algn="l">
                        <a:lnSpc>
                          <a:spcPct val="115000"/>
                        </a:lnSpc>
                        <a:spcBef>
                          <a:spcPts val="0"/>
                        </a:spcBef>
                        <a:spcAft>
                          <a:spcPts val="0"/>
                        </a:spcAft>
                      </a:pPr>
                      <a:r>
                        <a:rPr lang="en-US" sz="600" kern="1200" dirty="0">
                          <a:solidFill>
                            <a:srgbClr val="002060"/>
                          </a:solidFill>
                          <a:effectLst/>
                          <a:latin typeface="Calibri"/>
                          <a:ea typeface="Times New Roman"/>
                          <a:cs typeface="Calibri"/>
                        </a:rPr>
                        <a:t>-Specify, explain relationships</a:t>
                      </a:r>
                      <a:endParaRPr lang="en-US" sz="700" dirty="0">
                        <a:effectLst/>
                        <a:latin typeface="Calibri"/>
                        <a:ea typeface="Times New Roman"/>
                        <a:cs typeface="Times New Roman"/>
                      </a:endParaRPr>
                    </a:p>
                    <a:p>
                      <a:pPr marL="0" marR="0" algn="l">
                        <a:lnSpc>
                          <a:spcPct val="115000"/>
                        </a:lnSpc>
                        <a:spcBef>
                          <a:spcPts val="0"/>
                        </a:spcBef>
                        <a:spcAft>
                          <a:spcPts val="0"/>
                        </a:spcAft>
                      </a:pPr>
                      <a:r>
                        <a:rPr lang="en-US" sz="600" kern="1200" dirty="0">
                          <a:solidFill>
                            <a:srgbClr val="002060"/>
                          </a:solidFill>
                          <a:effectLst/>
                          <a:latin typeface="Calibri"/>
                          <a:ea typeface="Times New Roman"/>
                          <a:cs typeface="Calibri"/>
                        </a:rPr>
                        <a:t>-Summarize</a:t>
                      </a:r>
                      <a:endParaRPr lang="en-US" sz="700" dirty="0">
                        <a:effectLst/>
                        <a:latin typeface="Calibri"/>
                        <a:ea typeface="Times New Roman"/>
                        <a:cs typeface="Times New Roman"/>
                      </a:endParaRPr>
                    </a:p>
                    <a:p>
                      <a:pPr marL="0" marR="0" algn="l">
                        <a:lnSpc>
                          <a:spcPct val="115000"/>
                        </a:lnSpc>
                        <a:spcBef>
                          <a:spcPts val="0"/>
                        </a:spcBef>
                        <a:spcAft>
                          <a:spcPts val="0"/>
                        </a:spcAft>
                      </a:pPr>
                      <a:r>
                        <a:rPr lang="en-US" sz="600" kern="1200" dirty="0">
                          <a:solidFill>
                            <a:srgbClr val="002060"/>
                          </a:solidFill>
                          <a:effectLst/>
                          <a:latin typeface="Calibri"/>
                          <a:ea typeface="Times New Roman"/>
                          <a:cs typeface="Calibri"/>
                        </a:rPr>
                        <a:t>-Identify central ideas</a:t>
                      </a:r>
                      <a:endParaRPr lang="en-US" sz="700" dirty="0">
                        <a:effectLst/>
                        <a:latin typeface="Calibri"/>
                        <a:ea typeface="Times New Roman"/>
                        <a:cs typeface="Times New Roman"/>
                      </a:endParaRPr>
                    </a:p>
                  </a:txBody>
                  <a:tcPr marL="58716" marR="58716" marT="29358" marB="29358">
                    <a:lnL w="57150" cap="flat" cmpd="sng" algn="ctr">
                      <a:solidFill>
                        <a:srgbClr val="1F497D"/>
                      </a:solidFill>
                      <a:prstDash val="solid"/>
                      <a:round/>
                      <a:headEnd type="none" w="med" len="med"/>
                      <a:tailEnd type="none" w="med" len="med"/>
                    </a:lnL>
                    <a:lnR w="57150" cap="flat" cmpd="sng" algn="ctr">
                      <a:solidFill>
                        <a:srgbClr val="00B050"/>
                      </a:solidFill>
                      <a:prstDash val="solid"/>
                      <a:round/>
                      <a:headEnd type="none" w="med" len="med"/>
                      <a:tailEnd type="none" w="med" len="med"/>
                    </a:lnR>
                    <a:lnT w="5715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accent6">
                        <a:lumMod val="20000"/>
                        <a:lumOff val="80000"/>
                      </a:schemeClr>
                    </a:solidFill>
                  </a:tcPr>
                </a:tc>
                <a:tc>
                  <a:txBody>
                    <a:bodyPr/>
                    <a:lstStyle/>
                    <a:p>
                      <a:pPr marL="0" marR="0" algn="l">
                        <a:lnSpc>
                          <a:spcPct val="115000"/>
                        </a:lnSpc>
                        <a:spcBef>
                          <a:spcPts val="0"/>
                        </a:spcBef>
                        <a:spcAft>
                          <a:spcPts val="0"/>
                        </a:spcAft>
                      </a:pPr>
                      <a:r>
                        <a:rPr lang="en-US" sz="600" kern="1200" dirty="0">
                          <a:solidFill>
                            <a:srgbClr val="002060"/>
                          </a:solidFill>
                          <a:effectLst/>
                          <a:latin typeface="Calibri"/>
                          <a:ea typeface="Times New Roman"/>
                          <a:cs typeface="Calibri"/>
                        </a:rPr>
                        <a:t>-Explain, generalize or connect ideas using supporting evidence (quote, text, evidence).</a:t>
                      </a:r>
                      <a:endParaRPr lang="en-US" sz="700" dirty="0">
                        <a:effectLst/>
                        <a:latin typeface="Calibri"/>
                        <a:ea typeface="Times New Roman"/>
                        <a:cs typeface="Times New Roman"/>
                      </a:endParaRPr>
                    </a:p>
                  </a:txBody>
                  <a:tcPr marL="58716" marR="58716" marT="29358" marB="29358">
                    <a:lnL w="57150" cap="flat" cmpd="sng" algn="ctr">
                      <a:solidFill>
                        <a:srgbClr val="00B050"/>
                      </a:solidFill>
                      <a:prstDash val="solid"/>
                      <a:round/>
                      <a:headEnd type="none" w="med" len="med"/>
                      <a:tailEnd type="none" w="med" len="med"/>
                    </a:lnL>
                    <a:lnR w="57150" cap="flat" cmpd="sng" algn="ctr">
                      <a:solidFill>
                        <a:srgbClr val="E36C0A"/>
                      </a:solidFill>
                      <a:prstDash val="solid"/>
                      <a:round/>
                      <a:headEnd type="none" w="med" len="med"/>
                      <a:tailEnd type="none" w="med" len="med"/>
                    </a:lnR>
                    <a:lnT w="57150" cap="flat" cmpd="sng" algn="ctr">
                      <a:solidFill>
                        <a:srgbClr val="E36C0A"/>
                      </a:solidFill>
                      <a:prstDash val="solid"/>
                      <a:round/>
                      <a:headEnd type="none" w="med" len="med"/>
                      <a:tailEnd type="none" w="med" len="med"/>
                    </a:lnT>
                    <a:lnB w="12700" cap="flat" cmpd="sng" algn="ctr">
                      <a:solidFill>
                        <a:srgbClr val="E36C0A"/>
                      </a:solidFill>
                      <a:prstDash val="solid"/>
                      <a:round/>
                      <a:headEnd type="none" w="med" len="med"/>
                      <a:tailEnd type="none" w="med" len="med"/>
                    </a:lnB>
                    <a:solidFill>
                      <a:srgbClr val="FDE9D9"/>
                    </a:solidFill>
                  </a:tcPr>
                </a:tc>
                <a:tc>
                  <a:txBody>
                    <a:bodyPr/>
                    <a:lstStyle/>
                    <a:p>
                      <a:pPr marL="0" marR="0" algn="l">
                        <a:lnSpc>
                          <a:spcPct val="115000"/>
                        </a:lnSpc>
                        <a:spcBef>
                          <a:spcPts val="0"/>
                        </a:spcBef>
                        <a:spcAft>
                          <a:spcPts val="0"/>
                        </a:spcAft>
                      </a:pPr>
                      <a:r>
                        <a:rPr lang="en-US" sz="600" kern="1200" dirty="0">
                          <a:solidFill>
                            <a:srgbClr val="002060"/>
                          </a:solidFill>
                          <a:effectLst/>
                          <a:latin typeface="Calibri"/>
                          <a:ea typeface="Times New Roman"/>
                          <a:cs typeface="Calibri"/>
                        </a:rPr>
                        <a:t>-Explain how concepts or ideas specifically relate to other content domains.</a:t>
                      </a:r>
                      <a:endParaRPr lang="en-US" sz="700" dirty="0">
                        <a:effectLst/>
                        <a:latin typeface="Calibri"/>
                        <a:ea typeface="Times New Roman"/>
                        <a:cs typeface="Times New Roman"/>
                      </a:endParaRPr>
                    </a:p>
                  </a:txBody>
                  <a:tcPr marL="58716" marR="58716" marT="29358" marB="29358">
                    <a:lnL w="57150" cap="flat" cmpd="sng" algn="ctr">
                      <a:solidFill>
                        <a:srgbClr val="E36C0A"/>
                      </a:solidFill>
                      <a:prstDash val="solid"/>
                      <a:round/>
                      <a:headEnd type="none" w="med" len="med"/>
                      <a:tailEnd type="none" w="med" len="med"/>
                    </a:lnL>
                    <a:lnR w="57150" cap="flat" cmpd="sng" algn="ctr">
                      <a:solidFill>
                        <a:srgbClr val="FF0000"/>
                      </a:solidFill>
                      <a:prstDash val="solid"/>
                      <a:round/>
                      <a:headEnd type="none" w="med" len="med"/>
                      <a:tailEnd type="none" w="med" len="med"/>
                    </a:lnR>
                    <a:lnT w="57150" cap="flat" cmpd="sng" algn="ctr">
                      <a:solidFill>
                        <a:srgbClr val="FF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r>
              <a:tr h="507381">
                <a:tc>
                  <a:txBody>
                    <a:bodyPr/>
                    <a:lstStyle/>
                    <a:p>
                      <a:pPr marL="0" marR="0" algn="l">
                        <a:lnSpc>
                          <a:spcPct val="115000"/>
                        </a:lnSpc>
                        <a:spcBef>
                          <a:spcPts val="0"/>
                        </a:spcBef>
                        <a:spcAft>
                          <a:spcPts val="0"/>
                        </a:spcAft>
                      </a:pPr>
                      <a:r>
                        <a:rPr lang="en-US" sz="1000" b="1" kern="1200" dirty="0" smtClean="0">
                          <a:effectLst/>
                          <a:latin typeface="Calibri"/>
                          <a:ea typeface="Times New Roman"/>
                          <a:cs typeface="Calibri"/>
                        </a:rPr>
                        <a:t>Apply</a:t>
                      </a:r>
                      <a:endParaRPr lang="en-US" sz="700" dirty="0">
                        <a:effectLst/>
                        <a:latin typeface="Calibri"/>
                        <a:ea typeface="Times New Roman"/>
                        <a:cs typeface="Times New Roman"/>
                      </a:endParaRPr>
                    </a:p>
                  </a:txBody>
                  <a:tcPr marL="58716" marR="58716" marT="29358" marB="29358">
                    <a:lnL w="12700" cap="flat" cmpd="sng" algn="ctr">
                      <a:solidFill>
                        <a:srgbClr val="000000"/>
                      </a:solidFill>
                      <a:prstDash val="solid"/>
                      <a:round/>
                      <a:headEnd type="none" w="med" len="med"/>
                      <a:tailEnd type="none" w="med" len="med"/>
                    </a:lnL>
                    <a:lnR w="57150" cap="flat" cmpd="sng" algn="ctr">
                      <a:solidFill>
                        <a:srgbClr val="00B05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marL="0" marR="0" algn="l">
                        <a:lnSpc>
                          <a:spcPct val="115000"/>
                        </a:lnSpc>
                        <a:spcBef>
                          <a:spcPts val="0"/>
                        </a:spcBef>
                        <a:spcAft>
                          <a:spcPts val="0"/>
                        </a:spcAft>
                      </a:pPr>
                      <a:r>
                        <a:rPr lang="en-US" sz="600" kern="1200" dirty="0">
                          <a:solidFill>
                            <a:srgbClr val="002060"/>
                          </a:solidFill>
                          <a:effectLst/>
                          <a:latin typeface="Calibri"/>
                          <a:ea typeface="Times New Roman"/>
                          <a:cs typeface="Calibri"/>
                        </a:rPr>
                        <a:t>-Use language structure(pre/suffix) or word relationships (synonyms/antonym)</a:t>
                      </a:r>
                      <a:endParaRPr lang="en-US" sz="700" dirty="0">
                        <a:effectLst/>
                        <a:latin typeface="Calibri"/>
                        <a:ea typeface="Times New Roman"/>
                        <a:cs typeface="Times New Roman"/>
                      </a:endParaRPr>
                    </a:p>
                    <a:p>
                      <a:pPr marL="0" marR="0" algn="l">
                        <a:lnSpc>
                          <a:spcPct val="115000"/>
                        </a:lnSpc>
                        <a:spcBef>
                          <a:spcPts val="0"/>
                        </a:spcBef>
                        <a:spcAft>
                          <a:spcPts val="0"/>
                        </a:spcAft>
                      </a:pPr>
                      <a:r>
                        <a:rPr lang="en-US" sz="600" kern="1200" dirty="0">
                          <a:solidFill>
                            <a:srgbClr val="002060"/>
                          </a:solidFill>
                          <a:effectLst/>
                          <a:latin typeface="Calibri"/>
                          <a:ea typeface="Times New Roman"/>
                          <a:cs typeface="Calibri"/>
                        </a:rPr>
                        <a:t>to determine meaning.</a:t>
                      </a:r>
                      <a:endParaRPr lang="en-US" sz="700" dirty="0">
                        <a:effectLst/>
                        <a:latin typeface="Calibri"/>
                        <a:ea typeface="Times New Roman"/>
                        <a:cs typeface="Times New Roman"/>
                      </a:endParaRPr>
                    </a:p>
                  </a:txBody>
                  <a:tcPr marL="58716" marR="58716" marT="29358" marB="29358">
                    <a:lnL w="5715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57150" cap="flat" cmpd="sng" algn="ctr">
                      <a:solidFill>
                        <a:srgbClr val="1F497D"/>
                      </a:solidFill>
                      <a:prstDash val="solid"/>
                      <a:round/>
                      <a:headEnd type="none" w="med" len="med"/>
                      <a:tailEnd type="none" w="med" len="med"/>
                    </a:lnT>
                    <a:lnB w="57150" cap="flat" cmpd="sng" algn="ctr">
                      <a:solidFill>
                        <a:srgbClr val="00B050"/>
                      </a:solidFill>
                      <a:prstDash val="solid"/>
                      <a:round/>
                      <a:headEnd type="none" w="med" len="med"/>
                      <a:tailEnd type="none" w="med" len="med"/>
                    </a:lnB>
                    <a:solidFill>
                      <a:schemeClr val="accent6">
                        <a:lumMod val="20000"/>
                        <a:lumOff val="80000"/>
                      </a:schemeClr>
                    </a:solidFill>
                  </a:tcPr>
                </a:tc>
                <a:tc>
                  <a:txBody>
                    <a:bodyPr/>
                    <a:lstStyle/>
                    <a:p>
                      <a:pPr marL="0" marR="0" algn="l">
                        <a:lnSpc>
                          <a:spcPct val="115000"/>
                        </a:lnSpc>
                        <a:spcBef>
                          <a:spcPts val="0"/>
                        </a:spcBef>
                        <a:spcAft>
                          <a:spcPts val="0"/>
                        </a:spcAft>
                      </a:pPr>
                      <a:r>
                        <a:rPr lang="en-US" sz="600" kern="1200" dirty="0">
                          <a:solidFill>
                            <a:srgbClr val="002060"/>
                          </a:solidFill>
                          <a:effectLst/>
                          <a:latin typeface="Calibri"/>
                          <a:ea typeface="Times New Roman"/>
                          <a:cs typeface="Calibri"/>
                        </a:rPr>
                        <a:t>-Use context to identify word meanings</a:t>
                      </a:r>
                      <a:endParaRPr lang="en-US" sz="700" dirty="0">
                        <a:effectLst/>
                        <a:latin typeface="Calibri"/>
                        <a:ea typeface="Times New Roman"/>
                        <a:cs typeface="Times New Roman"/>
                      </a:endParaRPr>
                    </a:p>
                    <a:p>
                      <a:pPr marL="0" marR="0" algn="l">
                        <a:lnSpc>
                          <a:spcPct val="115000"/>
                        </a:lnSpc>
                        <a:spcBef>
                          <a:spcPts val="0"/>
                        </a:spcBef>
                        <a:spcAft>
                          <a:spcPts val="0"/>
                        </a:spcAft>
                      </a:pPr>
                      <a:r>
                        <a:rPr lang="en-US" sz="600" kern="1200" dirty="0">
                          <a:solidFill>
                            <a:srgbClr val="002060"/>
                          </a:solidFill>
                          <a:effectLst/>
                          <a:latin typeface="Calibri"/>
                          <a:ea typeface="Times New Roman"/>
                          <a:cs typeface="Calibri"/>
                        </a:rPr>
                        <a:t>-Obtain and interpret information using text features.</a:t>
                      </a:r>
                      <a:endParaRPr lang="en-US" sz="700" dirty="0">
                        <a:effectLst/>
                        <a:latin typeface="Calibri"/>
                        <a:ea typeface="Times New Roman"/>
                        <a:cs typeface="Times New Roman"/>
                      </a:endParaRPr>
                    </a:p>
                  </a:txBody>
                  <a:tcPr marL="58716" marR="58716" marT="29358" marB="29358">
                    <a:lnL w="12700" cap="flat" cmpd="sng" algn="ctr">
                      <a:solidFill>
                        <a:srgbClr val="00B050"/>
                      </a:solidFill>
                      <a:prstDash val="solid"/>
                      <a:round/>
                      <a:headEnd type="none" w="med" len="med"/>
                      <a:tailEnd type="none" w="med" len="med"/>
                    </a:lnL>
                    <a:lnR w="5715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57150" cap="flat" cmpd="sng" algn="ctr">
                      <a:solidFill>
                        <a:srgbClr val="00B050"/>
                      </a:solidFill>
                      <a:prstDash val="solid"/>
                      <a:round/>
                      <a:headEnd type="none" w="med" len="med"/>
                      <a:tailEnd type="none" w="med" len="med"/>
                    </a:lnB>
                    <a:solidFill>
                      <a:schemeClr val="accent6">
                        <a:lumMod val="20000"/>
                        <a:lumOff val="80000"/>
                      </a:schemeClr>
                    </a:solidFill>
                  </a:tcPr>
                </a:tc>
                <a:tc>
                  <a:txBody>
                    <a:bodyPr/>
                    <a:lstStyle/>
                    <a:p>
                      <a:pPr marL="0" marR="0" algn="l">
                        <a:lnSpc>
                          <a:spcPct val="115000"/>
                        </a:lnSpc>
                        <a:spcBef>
                          <a:spcPts val="0"/>
                        </a:spcBef>
                        <a:spcAft>
                          <a:spcPts val="0"/>
                        </a:spcAft>
                      </a:pPr>
                      <a:r>
                        <a:rPr lang="en-US" sz="600" kern="1200" dirty="0">
                          <a:solidFill>
                            <a:srgbClr val="002060"/>
                          </a:solidFill>
                          <a:effectLst/>
                          <a:latin typeface="Calibri"/>
                          <a:ea typeface="Times New Roman"/>
                          <a:cs typeface="Calibri"/>
                        </a:rPr>
                        <a:t>-Use concepts to solve non-routine problems.</a:t>
                      </a:r>
                      <a:endParaRPr lang="en-US" sz="700" dirty="0">
                        <a:effectLst/>
                        <a:latin typeface="Calibri"/>
                        <a:ea typeface="Times New Roman"/>
                        <a:cs typeface="Times New Roman"/>
                      </a:endParaRPr>
                    </a:p>
                  </a:txBody>
                  <a:tcPr marL="58716" marR="58716" marT="29358" marB="29358">
                    <a:lnL w="57150" cap="flat" cmpd="sng" algn="ctr">
                      <a:solidFill>
                        <a:srgbClr val="00B050"/>
                      </a:solidFill>
                      <a:prstDash val="solid"/>
                      <a:round/>
                      <a:headEnd type="none" w="med" len="med"/>
                      <a:tailEnd type="none" w="med" len="med"/>
                    </a:lnL>
                    <a:lnR w="57150" cap="flat" cmpd="sng" algn="ctr">
                      <a:solidFill>
                        <a:srgbClr val="E36C0A"/>
                      </a:solidFill>
                      <a:prstDash val="solid"/>
                      <a:round/>
                      <a:headEnd type="none" w="med" len="med"/>
                      <a:tailEnd type="none" w="med" len="med"/>
                    </a:lnR>
                    <a:lnT w="12700" cap="flat" cmpd="sng" algn="ctr">
                      <a:solidFill>
                        <a:srgbClr val="E36C0A"/>
                      </a:solidFill>
                      <a:prstDash val="solid"/>
                      <a:round/>
                      <a:headEnd type="none" w="med" len="med"/>
                      <a:tailEnd type="none" w="med" len="med"/>
                    </a:lnT>
                    <a:lnB w="12700" cap="flat" cmpd="sng" algn="ctr">
                      <a:solidFill>
                        <a:srgbClr val="E36C0A"/>
                      </a:solidFill>
                      <a:prstDash val="solid"/>
                      <a:round/>
                      <a:headEnd type="none" w="med" len="med"/>
                      <a:tailEnd type="none" w="med" len="med"/>
                    </a:lnB>
                    <a:solidFill>
                      <a:srgbClr val="FDE9D9"/>
                    </a:solidFill>
                  </a:tcPr>
                </a:tc>
                <a:tc>
                  <a:txBody>
                    <a:bodyPr/>
                    <a:lstStyle/>
                    <a:p>
                      <a:pPr marL="0" marR="0" algn="l">
                        <a:lnSpc>
                          <a:spcPct val="115000"/>
                        </a:lnSpc>
                        <a:spcBef>
                          <a:spcPts val="0"/>
                        </a:spcBef>
                        <a:spcAft>
                          <a:spcPts val="0"/>
                        </a:spcAft>
                      </a:pPr>
                      <a:r>
                        <a:rPr lang="en-US" sz="600" kern="1200" dirty="0">
                          <a:solidFill>
                            <a:srgbClr val="002060"/>
                          </a:solidFill>
                          <a:effectLst/>
                          <a:latin typeface="Calibri"/>
                          <a:ea typeface="Times New Roman"/>
                          <a:cs typeface="Calibri"/>
                        </a:rPr>
                        <a:t>-Devise an approach among many alternatives to research a novel problem.</a:t>
                      </a:r>
                      <a:endParaRPr lang="en-US" sz="700" dirty="0">
                        <a:effectLst/>
                        <a:latin typeface="Calibri"/>
                        <a:ea typeface="Times New Roman"/>
                        <a:cs typeface="Times New Roman"/>
                      </a:endParaRPr>
                    </a:p>
                  </a:txBody>
                  <a:tcPr marL="58716" marR="58716" marT="29358" marB="29358">
                    <a:lnL w="57150" cap="flat" cmpd="sng" algn="ctr">
                      <a:solidFill>
                        <a:srgbClr val="E36C0A"/>
                      </a:solidFill>
                      <a:prstDash val="solid"/>
                      <a:round/>
                      <a:headEnd type="none" w="med" len="med"/>
                      <a:tailEnd type="none" w="med" len="med"/>
                    </a:lnL>
                    <a:lnR w="57150" cap="flat" cmpd="sng" algn="ctr">
                      <a:solidFill>
                        <a:srgbClr val="FF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r>
              <a:tr h="649924">
                <a:tc>
                  <a:txBody>
                    <a:bodyPr/>
                    <a:lstStyle/>
                    <a:p>
                      <a:pPr marL="0" marR="0" algn="l">
                        <a:lnSpc>
                          <a:spcPct val="115000"/>
                        </a:lnSpc>
                        <a:spcBef>
                          <a:spcPts val="0"/>
                        </a:spcBef>
                        <a:spcAft>
                          <a:spcPts val="0"/>
                        </a:spcAft>
                      </a:pPr>
                      <a:r>
                        <a:rPr lang="en-US" sz="1000" b="1" kern="1200" smtClean="0">
                          <a:effectLst/>
                          <a:latin typeface="Calibri"/>
                          <a:ea typeface="Times New Roman"/>
                          <a:cs typeface="Calibri"/>
                        </a:rPr>
                        <a:t>Analyze</a:t>
                      </a:r>
                      <a:endParaRPr lang="en-US" sz="700">
                        <a:effectLst/>
                        <a:latin typeface="Calibri"/>
                        <a:ea typeface="Times New Roman"/>
                        <a:cs typeface="Times New Roman"/>
                      </a:endParaRPr>
                    </a:p>
                  </a:txBody>
                  <a:tcPr marL="58716" marR="58716" marT="29358" marB="29358">
                    <a:lnL w="12700" cap="flat" cmpd="sng" algn="ctr">
                      <a:solidFill>
                        <a:srgbClr val="000000"/>
                      </a:solidFill>
                      <a:prstDash val="solid"/>
                      <a:round/>
                      <a:headEnd type="none" w="med" len="med"/>
                      <a:tailEnd type="none" w="med" len="med"/>
                    </a:lnL>
                    <a:lnR w="57150" cap="flat" cmpd="sng" algn="ctr">
                      <a:solidFill>
                        <a:srgbClr val="E36C0A"/>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marL="0" marR="0" algn="l">
                        <a:lnSpc>
                          <a:spcPct val="115000"/>
                        </a:lnSpc>
                        <a:spcBef>
                          <a:spcPts val="0"/>
                        </a:spcBef>
                        <a:spcAft>
                          <a:spcPts val="0"/>
                        </a:spcAft>
                      </a:pPr>
                      <a:r>
                        <a:rPr lang="en-US" sz="600" kern="1200" dirty="0">
                          <a:solidFill>
                            <a:srgbClr val="002060"/>
                          </a:solidFill>
                          <a:effectLst/>
                          <a:latin typeface="Calibri"/>
                          <a:ea typeface="Times New Roman"/>
                          <a:cs typeface="Calibri"/>
                        </a:rPr>
                        <a:t>- Identify the kind of information contained in a graphic, table, visual, etc.</a:t>
                      </a:r>
                      <a:endParaRPr lang="en-US" sz="700" dirty="0">
                        <a:effectLst/>
                        <a:latin typeface="Calibri"/>
                        <a:ea typeface="Times New Roman"/>
                        <a:cs typeface="Times New Roman"/>
                      </a:endParaRPr>
                    </a:p>
                  </a:txBody>
                  <a:tcPr marL="58716" marR="58716" marT="29358" marB="29358">
                    <a:lnL w="57150" cap="flat" cmpd="sng" algn="ctr">
                      <a:solidFill>
                        <a:srgbClr val="E36C0A"/>
                      </a:solidFill>
                      <a:prstDash val="solid"/>
                      <a:round/>
                      <a:headEnd type="none" w="med" len="med"/>
                      <a:tailEnd type="none" w="med" len="med"/>
                    </a:lnL>
                    <a:lnR w="12700" cap="flat" cmpd="sng" algn="ctr">
                      <a:solidFill>
                        <a:srgbClr val="E36C0A"/>
                      </a:solidFill>
                      <a:prstDash val="solid"/>
                      <a:round/>
                      <a:headEnd type="none" w="med" len="med"/>
                      <a:tailEnd type="none" w="med" len="med"/>
                    </a:lnR>
                    <a:lnT w="57150" cap="flat" cmpd="sng" algn="ctr">
                      <a:solidFill>
                        <a:srgbClr val="00B050"/>
                      </a:solidFill>
                      <a:prstDash val="solid"/>
                      <a:round/>
                      <a:headEnd type="none" w="med" len="med"/>
                      <a:tailEnd type="none" w="med" len="med"/>
                    </a:lnT>
                    <a:lnB w="12700" cap="flat" cmpd="sng" algn="ctr">
                      <a:solidFill>
                        <a:srgbClr val="E36C0A"/>
                      </a:solidFill>
                      <a:prstDash val="solid"/>
                      <a:round/>
                      <a:headEnd type="none" w="med" len="med"/>
                      <a:tailEnd type="none" w="med" len="med"/>
                    </a:lnB>
                    <a:solidFill>
                      <a:srgbClr val="FDE9D9"/>
                    </a:solidFill>
                  </a:tcPr>
                </a:tc>
                <a:tc>
                  <a:txBody>
                    <a:bodyPr/>
                    <a:lstStyle/>
                    <a:p>
                      <a:pPr marL="0" marR="0" algn="l">
                        <a:lnSpc>
                          <a:spcPct val="115000"/>
                        </a:lnSpc>
                        <a:spcBef>
                          <a:spcPts val="0"/>
                        </a:spcBef>
                        <a:spcAft>
                          <a:spcPts val="0"/>
                        </a:spcAft>
                      </a:pPr>
                      <a:r>
                        <a:rPr lang="en-US" sz="600" kern="1200" dirty="0">
                          <a:solidFill>
                            <a:srgbClr val="002060"/>
                          </a:solidFill>
                          <a:effectLst/>
                          <a:latin typeface="Calibri"/>
                          <a:ea typeface="Times New Roman"/>
                          <a:cs typeface="Calibri"/>
                        </a:rPr>
                        <a:t>-Compare literary elements, facts, terms and events.</a:t>
                      </a:r>
                      <a:endParaRPr lang="en-US" sz="700" dirty="0">
                        <a:effectLst/>
                        <a:latin typeface="Calibri"/>
                        <a:ea typeface="Times New Roman"/>
                        <a:cs typeface="Times New Roman"/>
                      </a:endParaRPr>
                    </a:p>
                    <a:p>
                      <a:pPr marL="0" marR="0" algn="l">
                        <a:lnSpc>
                          <a:spcPct val="115000"/>
                        </a:lnSpc>
                        <a:spcBef>
                          <a:spcPts val="0"/>
                        </a:spcBef>
                        <a:spcAft>
                          <a:spcPts val="0"/>
                        </a:spcAft>
                      </a:pPr>
                      <a:r>
                        <a:rPr lang="en-US" sz="600" kern="1200" dirty="0">
                          <a:solidFill>
                            <a:srgbClr val="002060"/>
                          </a:solidFill>
                          <a:effectLst/>
                          <a:latin typeface="Calibri"/>
                          <a:ea typeface="Times New Roman"/>
                          <a:cs typeface="Calibri"/>
                        </a:rPr>
                        <a:t>-Analyze format, organization and text structures.</a:t>
                      </a:r>
                      <a:endParaRPr lang="en-US" sz="700" dirty="0">
                        <a:effectLst/>
                        <a:latin typeface="Calibri"/>
                        <a:ea typeface="Times New Roman"/>
                        <a:cs typeface="Times New Roman"/>
                      </a:endParaRPr>
                    </a:p>
                  </a:txBody>
                  <a:tcPr marL="58716" marR="58716" marT="29358" marB="29358">
                    <a:lnL w="12700" cap="flat" cmpd="sng" algn="ctr">
                      <a:solidFill>
                        <a:srgbClr val="E36C0A"/>
                      </a:solidFill>
                      <a:prstDash val="solid"/>
                      <a:round/>
                      <a:headEnd type="none" w="med" len="med"/>
                      <a:tailEnd type="none" w="med" len="med"/>
                    </a:lnL>
                    <a:lnR w="12700" cap="flat" cmpd="sng" algn="ctr">
                      <a:solidFill>
                        <a:srgbClr val="E36C0A"/>
                      </a:solidFill>
                      <a:prstDash val="solid"/>
                      <a:round/>
                      <a:headEnd type="none" w="med" len="med"/>
                      <a:tailEnd type="none" w="med" len="med"/>
                    </a:lnR>
                    <a:lnT w="57150" cap="flat" cmpd="sng" algn="ctr">
                      <a:solidFill>
                        <a:srgbClr val="00B050"/>
                      </a:solidFill>
                      <a:prstDash val="solid"/>
                      <a:round/>
                      <a:headEnd type="none" w="med" len="med"/>
                      <a:tailEnd type="none" w="med" len="med"/>
                    </a:lnT>
                    <a:lnB w="12700" cap="flat" cmpd="sng" algn="ctr">
                      <a:solidFill>
                        <a:srgbClr val="E36C0A"/>
                      </a:solidFill>
                      <a:prstDash val="solid"/>
                      <a:round/>
                      <a:headEnd type="none" w="med" len="med"/>
                      <a:tailEnd type="none" w="med" len="med"/>
                    </a:lnB>
                    <a:solidFill>
                      <a:srgbClr val="FDE9D9"/>
                    </a:solidFill>
                  </a:tcPr>
                </a:tc>
                <a:tc>
                  <a:txBody>
                    <a:bodyPr/>
                    <a:lstStyle/>
                    <a:p>
                      <a:pPr marL="0" marR="0" algn="l">
                        <a:lnSpc>
                          <a:spcPct val="115000"/>
                        </a:lnSpc>
                        <a:spcBef>
                          <a:spcPts val="0"/>
                        </a:spcBef>
                        <a:spcAft>
                          <a:spcPts val="0"/>
                        </a:spcAft>
                      </a:pPr>
                      <a:r>
                        <a:rPr lang="en-US" sz="600" kern="1200" dirty="0">
                          <a:solidFill>
                            <a:srgbClr val="002060"/>
                          </a:solidFill>
                          <a:effectLst/>
                          <a:latin typeface="Calibri"/>
                          <a:ea typeface="Times New Roman"/>
                          <a:cs typeface="Calibri"/>
                        </a:rPr>
                        <a:t>-Analyze or interpret author’s craft (e.g., literary devices, viewpoint, or potential bias) to critique a text.</a:t>
                      </a:r>
                      <a:endParaRPr lang="en-US" sz="700" dirty="0">
                        <a:effectLst/>
                        <a:latin typeface="Calibri"/>
                        <a:ea typeface="Times New Roman"/>
                        <a:cs typeface="Times New Roman"/>
                      </a:endParaRPr>
                    </a:p>
                  </a:txBody>
                  <a:tcPr marL="58716" marR="58716" marT="29358" marB="29358">
                    <a:lnL w="12700" cap="flat" cmpd="sng" algn="ctr">
                      <a:solidFill>
                        <a:srgbClr val="E36C0A"/>
                      </a:solidFill>
                      <a:prstDash val="solid"/>
                      <a:round/>
                      <a:headEnd type="none" w="med" len="med"/>
                      <a:tailEnd type="none" w="med" len="med"/>
                    </a:lnL>
                    <a:lnR w="57150" cap="flat" cmpd="sng" algn="ctr">
                      <a:solidFill>
                        <a:srgbClr val="E36C0A"/>
                      </a:solidFill>
                      <a:prstDash val="solid"/>
                      <a:round/>
                      <a:headEnd type="none" w="med" len="med"/>
                      <a:tailEnd type="none" w="med" len="med"/>
                    </a:lnR>
                    <a:lnT w="12700" cap="flat" cmpd="sng" algn="ctr">
                      <a:solidFill>
                        <a:srgbClr val="E36C0A"/>
                      </a:solidFill>
                      <a:prstDash val="solid"/>
                      <a:round/>
                      <a:headEnd type="none" w="med" len="med"/>
                      <a:tailEnd type="none" w="med" len="med"/>
                    </a:lnT>
                    <a:lnB w="12700" cap="flat" cmpd="sng" algn="ctr">
                      <a:solidFill>
                        <a:srgbClr val="E36C0A"/>
                      </a:solidFill>
                      <a:prstDash val="solid"/>
                      <a:round/>
                      <a:headEnd type="none" w="med" len="med"/>
                      <a:tailEnd type="none" w="med" len="med"/>
                    </a:lnB>
                    <a:solidFill>
                      <a:schemeClr val="accent2">
                        <a:lumMod val="20000"/>
                        <a:lumOff val="80000"/>
                      </a:schemeClr>
                    </a:solidFill>
                  </a:tcPr>
                </a:tc>
                <a:tc>
                  <a:txBody>
                    <a:bodyPr/>
                    <a:lstStyle/>
                    <a:p>
                      <a:pPr marL="0" marR="0" algn="l">
                        <a:lnSpc>
                          <a:spcPct val="115000"/>
                        </a:lnSpc>
                        <a:spcBef>
                          <a:spcPts val="0"/>
                        </a:spcBef>
                        <a:spcAft>
                          <a:spcPts val="0"/>
                        </a:spcAft>
                      </a:pPr>
                      <a:r>
                        <a:rPr lang="en-US" sz="600" kern="1200">
                          <a:solidFill>
                            <a:srgbClr val="002060"/>
                          </a:solidFill>
                          <a:effectLst/>
                          <a:latin typeface="Calibri"/>
                          <a:ea typeface="Times New Roman"/>
                          <a:cs typeface="Calibri"/>
                        </a:rPr>
                        <a:t>-Analyze multiple sources or multiple text.</a:t>
                      </a:r>
                      <a:endParaRPr lang="en-US" sz="700">
                        <a:effectLst/>
                        <a:latin typeface="Calibri"/>
                        <a:ea typeface="Times New Roman"/>
                        <a:cs typeface="Times New Roman"/>
                      </a:endParaRPr>
                    </a:p>
                    <a:p>
                      <a:pPr marL="0" marR="0" algn="l">
                        <a:lnSpc>
                          <a:spcPct val="115000"/>
                        </a:lnSpc>
                        <a:spcBef>
                          <a:spcPts val="0"/>
                        </a:spcBef>
                        <a:spcAft>
                          <a:spcPts val="0"/>
                        </a:spcAft>
                      </a:pPr>
                      <a:r>
                        <a:rPr lang="en-US" sz="600" kern="1200">
                          <a:solidFill>
                            <a:srgbClr val="002060"/>
                          </a:solidFill>
                          <a:effectLst/>
                          <a:latin typeface="Calibri"/>
                          <a:ea typeface="Times New Roman"/>
                          <a:cs typeface="Calibri"/>
                        </a:rPr>
                        <a:t>-Analyze complex abstract themes.</a:t>
                      </a:r>
                      <a:endParaRPr lang="en-US" sz="700">
                        <a:effectLst/>
                        <a:latin typeface="Calibri"/>
                        <a:ea typeface="Times New Roman"/>
                        <a:cs typeface="Times New Roman"/>
                      </a:endParaRPr>
                    </a:p>
                  </a:txBody>
                  <a:tcPr marL="58716" marR="58716" marT="29358" marB="29358">
                    <a:lnL w="57150" cap="flat" cmpd="sng" algn="ctr">
                      <a:solidFill>
                        <a:srgbClr val="E36C0A"/>
                      </a:solidFill>
                      <a:prstDash val="solid"/>
                      <a:round/>
                      <a:headEnd type="none" w="med" len="med"/>
                      <a:tailEnd type="none" w="med" len="med"/>
                    </a:lnL>
                    <a:lnR w="57150" cap="flat" cmpd="sng" algn="ctr">
                      <a:solidFill>
                        <a:srgbClr val="FF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r>
              <a:tr h="510402">
                <a:tc>
                  <a:txBody>
                    <a:bodyPr/>
                    <a:lstStyle/>
                    <a:p>
                      <a:pPr marL="0" marR="0" algn="l">
                        <a:lnSpc>
                          <a:spcPct val="115000"/>
                        </a:lnSpc>
                        <a:spcBef>
                          <a:spcPts val="0"/>
                        </a:spcBef>
                        <a:spcAft>
                          <a:spcPts val="0"/>
                        </a:spcAft>
                      </a:pPr>
                      <a:r>
                        <a:rPr lang="en-US" sz="1000" b="1" kern="1200" smtClean="0">
                          <a:effectLst/>
                          <a:latin typeface="Calibri"/>
                          <a:ea typeface="Times New Roman"/>
                          <a:cs typeface="Calibri"/>
                        </a:rPr>
                        <a:t>Evaluate</a:t>
                      </a:r>
                      <a:endParaRPr lang="en-US" sz="700" dirty="0">
                        <a:effectLst/>
                        <a:latin typeface="Calibri"/>
                        <a:ea typeface="Times New Roman"/>
                        <a:cs typeface="Times New Roman"/>
                      </a:endParaRPr>
                    </a:p>
                  </a:txBody>
                  <a:tcPr marL="58716" marR="58716" marT="29358" marB="29358">
                    <a:lnL w="12700" cap="flat" cmpd="sng" algn="ctr">
                      <a:solidFill>
                        <a:srgbClr val="000000"/>
                      </a:solidFill>
                      <a:prstDash val="solid"/>
                      <a:round/>
                      <a:headEnd type="none" w="med" len="med"/>
                      <a:tailEnd type="none" w="med" len="med"/>
                    </a:lnL>
                    <a:lnR w="57150" cap="flat" cmpd="sng" algn="ctr">
                      <a:solidFill>
                        <a:srgbClr val="E36C0A"/>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algn="l">
                        <a:lnSpc>
                          <a:spcPct val="115000"/>
                        </a:lnSpc>
                      </a:pPr>
                      <a:endParaRPr lang="en-US" sz="700" dirty="0">
                        <a:effectLst/>
                        <a:latin typeface="Calibri"/>
                        <a:cs typeface="Times New Roman"/>
                      </a:endParaRPr>
                    </a:p>
                  </a:txBody>
                  <a:tcPr marL="58716" marR="58716" marT="29358" marB="29358">
                    <a:lnL w="57150" cap="flat" cmpd="sng" algn="ctr">
                      <a:solidFill>
                        <a:srgbClr val="E36C0A"/>
                      </a:solidFill>
                      <a:prstDash val="solid"/>
                      <a:round/>
                      <a:headEnd type="none" w="med" len="med"/>
                      <a:tailEnd type="none" w="med" len="med"/>
                    </a:lnL>
                    <a:lnR w="12700" cap="flat" cmpd="sng" algn="ctr">
                      <a:solidFill>
                        <a:srgbClr val="E36C0A"/>
                      </a:solidFill>
                      <a:prstDash val="solid"/>
                      <a:round/>
                      <a:headEnd type="none" w="med" len="med"/>
                      <a:tailEnd type="none" w="med" len="med"/>
                    </a:lnR>
                    <a:lnT w="12700" cap="flat" cmpd="sng" algn="ctr">
                      <a:solidFill>
                        <a:srgbClr val="E36C0A"/>
                      </a:solidFill>
                      <a:prstDash val="solid"/>
                      <a:round/>
                      <a:headEnd type="none" w="med" len="med"/>
                      <a:tailEnd type="none" w="med" len="med"/>
                    </a:lnT>
                    <a:lnB w="57150" cap="flat" cmpd="sng" algn="ctr">
                      <a:solidFill>
                        <a:srgbClr val="E36C0A"/>
                      </a:solidFill>
                      <a:prstDash val="solid"/>
                      <a:round/>
                      <a:headEnd type="none" w="med" len="med"/>
                      <a:tailEnd type="none" w="med" len="med"/>
                    </a:lnB>
                    <a:solidFill>
                      <a:srgbClr val="808080"/>
                    </a:solidFill>
                  </a:tcPr>
                </a:tc>
                <a:tc>
                  <a:txBody>
                    <a:bodyPr/>
                    <a:lstStyle/>
                    <a:p>
                      <a:pPr algn="l">
                        <a:lnSpc>
                          <a:spcPct val="115000"/>
                        </a:lnSpc>
                      </a:pPr>
                      <a:endParaRPr lang="en-US" sz="700" dirty="0">
                        <a:effectLst/>
                        <a:latin typeface="Calibri"/>
                        <a:cs typeface="Times New Roman"/>
                      </a:endParaRPr>
                    </a:p>
                  </a:txBody>
                  <a:tcPr marL="58716" marR="58716" marT="29358" marB="29358">
                    <a:lnL w="12700" cap="flat" cmpd="sng" algn="ctr">
                      <a:solidFill>
                        <a:srgbClr val="E36C0A"/>
                      </a:solidFill>
                      <a:prstDash val="solid"/>
                      <a:round/>
                      <a:headEnd type="none" w="med" len="med"/>
                      <a:tailEnd type="none" w="med" len="med"/>
                    </a:lnL>
                    <a:lnR w="12700" cap="flat" cmpd="sng" algn="ctr">
                      <a:solidFill>
                        <a:srgbClr val="E36C0A"/>
                      </a:solidFill>
                      <a:prstDash val="solid"/>
                      <a:round/>
                      <a:headEnd type="none" w="med" len="med"/>
                      <a:tailEnd type="none" w="med" len="med"/>
                    </a:lnR>
                    <a:lnT w="12700" cap="flat" cmpd="sng" algn="ctr">
                      <a:solidFill>
                        <a:srgbClr val="E36C0A"/>
                      </a:solidFill>
                      <a:prstDash val="solid"/>
                      <a:round/>
                      <a:headEnd type="none" w="med" len="med"/>
                      <a:tailEnd type="none" w="med" len="med"/>
                    </a:lnT>
                    <a:lnB w="57150" cap="flat" cmpd="sng" algn="ctr">
                      <a:solidFill>
                        <a:srgbClr val="E36C0A"/>
                      </a:solidFill>
                      <a:prstDash val="solid"/>
                      <a:round/>
                      <a:headEnd type="none" w="med" len="med"/>
                      <a:tailEnd type="none" w="med" len="med"/>
                    </a:lnB>
                    <a:solidFill>
                      <a:srgbClr val="808080"/>
                    </a:solidFill>
                  </a:tcPr>
                </a:tc>
                <a:tc>
                  <a:txBody>
                    <a:bodyPr/>
                    <a:lstStyle/>
                    <a:p>
                      <a:pPr marL="0" marR="0" algn="l">
                        <a:lnSpc>
                          <a:spcPct val="115000"/>
                        </a:lnSpc>
                        <a:spcBef>
                          <a:spcPts val="0"/>
                        </a:spcBef>
                        <a:spcAft>
                          <a:spcPts val="0"/>
                        </a:spcAft>
                      </a:pPr>
                      <a:r>
                        <a:rPr lang="en-US" sz="600" kern="1200" dirty="0">
                          <a:solidFill>
                            <a:srgbClr val="002060"/>
                          </a:solidFill>
                          <a:effectLst/>
                          <a:latin typeface="Calibri"/>
                          <a:ea typeface="Times New Roman"/>
                          <a:cs typeface="Calibri"/>
                        </a:rPr>
                        <a:t>-Cite evidence and develop a logical argument for conjectures based on one text or problem.</a:t>
                      </a:r>
                      <a:endParaRPr lang="en-US" sz="700" dirty="0">
                        <a:effectLst/>
                        <a:latin typeface="Calibri"/>
                        <a:ea typeface="Times New Roman"/>
                        <a:cs typeface="Times New Roman"/>
                      </a:endParaRPr>
                    </a:p>
                  </a:txBody>
                  <a:tcPr marL="58716" marR="58716" marT="29358" marB="29358">
                    <a:lnL w="12700" cap="flat" cmpd="sng" algn="ctr">
                      <a:solidFill>
                        <a:srgbClr val="E36C0A"/>
                      </a:solidFill>
                      <a:prstDash val="solid"/>
                      <a:round/>
                      <a:headEnd type="none" w="med" len="med"/>
                      <a:tailEnd type="none" w="med" len="med"/>
                    </a:lnL>
                    <a:lnR w="57150" cap="flat" cmpd="sng" algn="ctr">
                      <a:solidFill>
                        <a:srgbClr val="E36C0A"/>
                      </a:solidFill>
                      <a:prstDash val="solid"/>
                      <a:round/>
                      <a:headEnd type="none" w="med" len="med"/>
                      <a:tailEnd type="none" w="med" len="med"/>
                    </a:lnR>
                    <a:lnT w="12700" cap="flat" cmpd="sng" algn="ctr">
                      <a:solidFill>
                        <a:srgbClr val="E36C0A"/>
                      </a:solidFill>
                      <a:prstDash val="solid"/>
                      <a:round/>
                      <a:headEnd type="none" w="med" len="med"/>
                      <a:tailEnd type="none" w="med" len="med"/>
                    </a:lnT>
                    <a:lnB w="57150" cap="flat" cmpd="sng" algn="ctr">
                      <a:solidFill>
                        <a:srgbClr val="E36C0A"/>
                      </a:solidFill>
                      <a:prstDash val="solid"/>
                      <a:round/>
                      <a:headEnd type="none" w="med" len="med"/>
                      <a:tailEnd type="none" w="med" len="med"/>
                    </a:lnB>
                    <a:solidFill>
                      <a:schemeClr val="accent2">
                        <a:lumMod val="20000"/>
                        <a:lumOff val="80000"/>
                      </a:schemeClr>
                    </a:solidFill>
                  </a:tcPr>
                </a:tc>
                <a:tc>
                  <a:txBody>
                    <a:bodyPr/>
                    <a:lstStyle/>
                    <a:p>
                      <a:pPr marL="0" marR="0" algn="l">
                        <a:lnSpc>
                          <a:spcPct val="115000"/>
                        </a:lnSpc>
                        <a:spcBef>
                          <a:spcPts val="0"/>
                        </a:spcBef>
                        <a:spcAft>
                          <a:spcPts val="0"/>
                        </a:spcAft>
                      </a:pPr>
                      <a:r>
                        <a:rPr lang="en-US" sz="600" kern="1200" dirty="0">
                          <a:solidFill>
                            <a:srgbClr val="002060"/>
                          </a:solidFill>
                          <a:effectLst/>
                          <a:latin typeface="Calibri"/>
                          <a:ea typeface="Times New Roman"/>
                          <a:cs typeface="Calibri"/>
                        </a:rPr>
                        <a:t>-Evaluate relevancy, accuracy and completeness of information across texts or sources</a:t>
                      </a:r>
                      <a:endParaRPr lang="en-US" sz="700" dirty="0">
                        <a:effectLst/>
                        <a:latin typeface="Calibri"/>
                        <a:ea typeface="Times New Roman"/>
                        <a:cs typeface="Times New Roman"/>
                      </a:endParaRPr>
                    </a:p>
                  </a:txBody>
                  <a:tcPr marL="58716" marR="58716" marT="29358" marB="29358">
                    <a:lnL w="57150" cap="flat" cmpd="sng" algn="ctr">
                      <a:solidFill>
                        <a:srgbClr val="E36C0A"/>
                      </a:solidFill>
                      <a:prstDash val="solid"/>
                      <a:round/>
                      <a:headEnd type="none" w="med" len="med"/>
                      <a:tailEnd type="none" w="med" len="med"/>
                    </a:lnL>
                    <a:lnR w="57150" cap="flat" cmpd="sng" algn="ctr">
                      <a:solidFill>
                        <a:srgbClr val="FF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r>
              <a:tr h="594177">
                <a:tc>
                  <a:txBody>
                    <a:bodyPr/>
                    <a:lstStyle/>
                    <a:p>
                      <a:pPr marL="0" marR="0" algn="l">
                        <a:lnSpc>
                          <a:spcPct val="115000"/>
                        </a:lnSpc>
                        <a:spcBef>
                          <a:spcPts val="0"/>
                        </a:spcBef>
                        <a:spcAft>
                          <a:spcPts val="0"/>
                        </a:spcAft>
                      </a:pPr>
                      <a:r>
                        <a:rPr lang="en-US" sz="1000" b="1" kern="1200" dirty="0" smtClean="0">
                          <a:effectLst/>
                          <a:latin typeface="Calibri"/>
                          <a:ea typeface="Times New Roman"/>
                          <a:cs typeface="Calibri"/>
                        </a:rPr>
                        <a:t>Create</a:t>
                      </a:r>
                      <a:endParaRPr lang="en-US" sz="700" dirty="0" smtClean="0">
                        <a:effectLst/>
                        <a:latin typeface="Calibri"/>
                        <a:ea typeface="Times New Roman"/>
                        <a:cs typeface="Times New Roman"/>
                      </a:endParaRPr>
                    </a:p>
                    <a:p>
                      <a:pPr marL="0" marR="0" algn="l">
                        <a:lnSpc>
                          <a:spcPct val="115000"/>
                        </a:lnSpc>
                        <a:spcBef>
                          <a:spcPts val="0"/>
                        </a:spcBef>
                        <a:spcAft>
                          <a:spcPts val="0"/>
                        </a:spcAft>
                      </a:pPr>
                      <a:r>
                        <a:rPr lang="en-US" sz="600" b="1" kern="1200" dirty="0" smtClean="0">
                          <a:effectLst/>
                          <a:latin typeface="Calibri"/>
                          <a:ea typeface="Times New Roman"/>
                          <a:cs typeface="Calibri"/>
                        </a:rPr>
                        <a:t>(Synthesize)</a:t>
                      </a:r>
                      <a:endParaRPr lang="en-US" sz="700" dirty="0">
                        <a:effectLst/>
                        <a:latin typeface="Calibri"/>
                        <a:ea typeface="Times New Roman"/>
                        <a:cs typeface="Times New Roman"/>
                      </a:endParaRPr>
                    </a:p>
                  </a:txBody>
                  <a:tcPr marL="58716" marR="58716" marT="29358" marB="29358">
                    <a:lnL w="12700" cap="flat" cmpd="sng" algn="ctr">
                      <a:solidFill>
                        <a:srgbClr val="000000"/>
                      </a:solidFill>
                      <a:prstDash val="solid"/>
                      <a:round/>
                      <a:headEnd type="none" w="med" len="med"/>
                      <a:tailEnd type="none" w="med" len="med"/>
                    </a:lnL>
                    <a:lnR w="57150" cap="flat" cmpd="sng" algn="ctr">
                      <a:solidFill>
                        <a:srgbClr val="FF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marL="0" marR="0" algn="l">
                        <a:lnSpc>
                          <a:spcPct val="115000"/>
                        </a:lnSpc>
                        <a:spcBef>
                          <a:spcPts val="0"/>
                        </a:spcBef>
                        <a:spcAft>
                          <a:spcPts val="0"/>
                        </a:spcAft>
                      </a:pPr>
                      <a:r>
                        <a:rPr lang="en-US" sz="600" kern="1200">
                          <a:solidFill>
                            <a:srgbClr val="002060"/>
                          </a:solidFill>
                          <a:effectLst/>
                          <a:latin typeface="Calibri"/>
                          <a:ea typeface="Times New Roman"/>
                          <a:cs typeface="Calibri"/>
                        </a:rPr>
                        <a:t>-Brainstorm ideas, concepts, problems, or perspectives related to a topic or concept.</a:t>
                      </a:r>
                      <a:endParaRPr lang="en-US" sz="700">
                        <a:effectLst/>
                        <a:latin typeface="Calibri"/>
                        <a:ea typeface="Times New Roman"/>
                        <a:cs typeface="Times New Roman"/>
                      </a:endParaRPr>
                    </a:p>
                  </a:txBody>
                  <a:tcPr marL="58716" marR="58716" marT="29358" marB="29358">
                    <a:lnL w="5715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57150" cap="flat" cmpd="sng" algn="ctr">
                      <a:solidFill>
                        <a:srgbClr val="E36C0A"/>
                      </a:solidFill>
                      <a:prstDash val="solid"/>
                      <a:round/>
                      <a:headEnd type="none" w="med" len="med"/>
                      <a:tailEnd type="none" w="med" len="med"/>
                    </a:lnT>
                    <a:lnB w="57150" cap="flat" cmpd="sng" algn="ctr">
                      <a:solidFill>
                        <a:srgbClr val="FF0000"/>
                      </a:solidFill>
                      <a:prstDash val="solid"/>
                      <a:round/>
                      <a:headEnd type="none" w="med" len="med"/>
                      <a:tailEnd type="none" w="med" len="med"/>
                    </a:lnB>
                    <a:solidFill>
                      <a:srgbClr val="F2DBDB"/>
                    </a:solidFill>
                  </a:tcPr>
                </a:tc>
                <a:tc>
                  <a:txBody>
                    <a:bodyPr/>
                    <a:lstStyle/>
                    <a:p>
                      <a:pPr marL="0" marR="0" algn="l">
                        <a:lnSpc>
                          <a:spcPct val="115000"/>
                        </a:lnSpc>
                        <a:spcBef>
                          <a:spcPts val="0"/>
                        </a:spcBef>
                        <a:spcAft>
                          <a:spcPts val="0"/>
                        </a:spcAft>
                      </a:pPr>
                      <a:r>
                        <a:rPr lang="en-US" sz="600" kern="1200">
                          <a:solidFill>
                            <a:srgbClr val="002060"/>
                          </a:solidFill>
                          <a:effectLst/>
                          <a:latin typeface="Calibri"/>
                          <a:ea typeface="Times New Roman"/>
                          <a:cs typeface="Calibri"/>
                        </a:rPr>
                        <a:t>-Generate conjectures or hypotheses based on observations or prior knowledge and experience.</a:t>
                      </a:r>
                      <a:endParaRPr lang="en-US" sz="700">
                        <a:effectLst/>
                        <a:latin typeface="Calibri"/>
                        <a:ea typeface="Times New Roman"/>
                        <a:cs typeface="Times New Roman"/>
                      </a:endParaRPr>
                    </a:p>
                  </a:txBody>
                  <a:tcPr marL="58716" marR="58716" marT="29358" marB="29358">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57150" cap="flat" cmpd="sng" algn="ctr">
                      <a:solidFill>
                        <a:srgbClr val="E36C0A"/>
                      </a:solidFill>
                      <a:prstDash val="solid"/>
                      <a:round/>
                      <a:headEnd type="none" w="med" len="med"/>
                      <a:tailEnd type="none" w="med" len="med"/>
                    </a:lnT>
                    <a:lnB w="57150" cap="flat" cmpd="sng" algn="ctr">
                      <a:solidFill>
                        <a:srgbClr val="FF0000"/>
                      </a:solidFill>
                      <a:prstDash val="solid"/>
                      <a:round/>
                      <a:headEnd type="none" w="med" len="med"/>
                      <a:tailEnd type="none" w="med" len="med"/>
                    </a:lnB>
                    <a:solidFill>
                      <a:srgbClr val="F2DBDB"/>
                    </a:solidFill>
                  </a:tcPr>
                </a:tc>
                <a:tc>
                  <a:txBody>
                    <a:bodyPr/>
                    <a:lstStyle/>
                    <a:p>
                      <a:pPr marL="0" marR="0" algn="l">
                        <a:lnSpc>
                          <a:spcPct val="115000"/>
                        </a:lnSpc>
                        <a:spcBef>
                          <a:spcPts val="0"/>
                        </a:spcBef>
                        <a:spcAft>
                          <a:spcPts val="0"/>
                        </a:spcAft>
                      </a:pPr>
                      <a:r>
                        <a:rPr lang="en-US" sz="600" kern="1200" dirty="0">
                          <a:solidFill>
                            <a:srgbClr val="002060"/>
                          </a:solidFill>
                          <a:effectLst/>
                          <a:latin typeface="Calibri"/>
                          <a:ea typeface="Times New Roman"/>
                          <a:cs typeface="Calibri"/>
                        </a:rPr>
                        <a:t>-Develop a complex model or approach for a given situation.</a:t>
                      </a:r>
                      <a:endParaRPr lang="en-US" sz="700" dirty="0">
                        <a:effectLst/>
                        <a:latin typeface="Calibri"/>
                        <a:ea typeface="Times New Roman"/>
                        <a:cs typeface="Times New Roman"/>
                      </a:endParaRPr>
                    </a:p>
                    <a:p>
                      <a:pPr marL="0" marR="0" algn="l">
                        <a:lnSpc>
                          <a:spcPct val="115000"/>
                        </a:lnSpc>
                        <a:spcBef>
                          <a:spcPts val="0"/>
                        </a:spcBef>
                        <a:spcAft>
                          <a:spcPts val="0"/>
                        </a:spcAft>
                      </a:pPr>
                      <a:r>
                        <a:rPr lang="en-US" sz="600" kern="1200" dirty="0">
                          <a:solidFill>
                            <a:srgbClr val="002060"/>
                          </a:solidFill>
                          <a:effectLst/>
                          <a:latin typeface="Calibri"/>
                          <a:ea typeface="Times New Roman"/>
                          <a:cs typeface="Calibri"/>
                        </a:rPr>
                        <a:t>-Develop an alternative solution.</a:t>
                      </a:r>
                      <a:endParaRPr lang="en-US" sz="700" dirty="0">
                        <a:effectLst/>
                        <a:latin typeface="Calibri"/>
                        <a:ea typeface="Times New Roman"/>
                        <a:cs typeface="Times New Roman"/>
                      </a:endParaRPr>
                    </a:p>
                  </a:txBody>
                  <a:tcPr marL="58716" marR="58716" marT="29358" marB="29358">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57150" cap="flat" cmpd="sng" algn="ctr">
                      <a:solidFill>
                        <a:srgbClr val="E36C0A"/>
                      </a:solidFill>
                      <a:prstDash val="solid"/>
                      <a:round/>
                      <a:headEnd type="none" w="med" len="med"/>
                      <a:tailEnd type="none" w="med" len="med"/>
                    </a:lnT>
                    <a:lnB w="57150" cap="flat" cmpd="sng" algn="ctr">
                      <a:solidFill>
                        <a:srgbClr val="FF0000"/>
                      </a:solidFill>
                      <a:prstDash val="solid"/>
                      <a:round/>
                      <a:headEnd type="none" w="med" len="med"/>
                      <a:tailEnd type="none" w="med" len="med"/>
                    </a:lnB>
                    <a:solidFill>
                      <a:srgbClr val="F2DBDB"/>
                    </a:solidFill>
                  </a:tcPr>
                </a:tc>
                <a:tc>
                  <a:txBody>
                    <a:bodyPr/>
                    <a:lstStyle/>
                    <a:p>
                      <a:pPr marL="0" marR="0" algn="l">
                        <a:lnSpc>
                          <a:spcPct val="115000"/>
                        </a:lnSpc>
                        <a:spcBef>
                          <a:spcPts val="0"/>
                        </a:spcBef>
                        <a:spcAft>
                          <a:spcPts val="0"/>
                        </a:spcAft>
                      </a:pPr>
                      <a:r>
                        <a:rPr lang="en-US" sz="600" kern="1200" dirty="0">
                          <a:solidFill>
                            <a:srgbClr val="002060"/>
                          </a:solidFill>
                          <a:effectLst/>
                          <a:latin typeface="Calibri"/>
                          <a:ea typeface="Times New Roman"/>
                          <a:cs typeface="Calibri"/>
                        </a:rPr>
                        <a:t>-Synthesize information across multiple sources or texts.</a:t>
                      </a:r>
                      <a:endParaRPr lang="en-US" sz="700" dirty="0">
                        <a:effectLst/>
                        <a:latin typeface="Calibri"/>
                        <a:ea typeface="Times New Roman"/>
                        <a:cs typeface="Times New Roman"/>
                      </a:endParaRPr>
                    </a:p>
                    <a:p>
                      <a:pPr marL="0" marR="0" algn="l">
                        <a:lnSpc>
                          <a:spcPct val="115000"/>
                        </a:lnSpc>
                        <a:spcBef>
                          <a:spcPts val="0"/>
                        </a:spcBef>
                        <a:spcAft>
                          <a:spcPts val="0"/>
                        </a:spcAft>
                      </a:pPr>
                      <a:r>
                        <a:rPr lang="en-US" sz="600" kern="1200" dirty="0">
                          <a:solidFill>
                            <a:srgbClr val="002060"/>
                          </a:solidFill>
                          <a:effectLst/>
                          <a:latin typeface="Calibri"/>
                          <a:ea typeface="Times New Roman"/>
                          <a:cs typeface="Calibri"/>
                        </a:rPr>
                        <a:t>-Articulate a new voice, theme, knowledge or perspective.</a:t>
                      </a:r>
                      <a:endParaRPr lang="en-US" sz="700" dirty="0">
                        <a:effectLst/>
                        <a:latin typeface="Calibri"/>
                        <a:ea typeface="Times New Roman"/>
                        <a:cs typeface="Times New Roman"/>
                      </a:endParaRPr>
                    </a:p>
                  </a:txBody>
                  <a:tcPr marL="58716" marR="58716" marT="29358" marB="29358">
                    <a:lnL w="12700" cap="flat" cmpd="sng" algn="ctr">
                      <a:solidFill>
                        <a:srgbClr val="FF0000"/>
                      </a:solidFill>
                      <a:prstDash val="solid"/>
                      <a:round/>
                      <a:headEnd type="none" w="med" len="med"/>
                      <a:tailEnd type="none" w="med" len="med"/>
                    </a:lnL>
                    <a:lnR w="57150" cap="flat" cmpd="sng" algn="ctr">
                      <a:solidFill>
                        <a:srgbClr val="FF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57150" cap="flat" cmpd="sng" algn="ctr">
                      <a:solidFill>
                        <a:srgbClr val="FF0000"/>
                      </a:solidFill>
                      <a:prstDash val="solid"/>
                      <a:round/>
                      <a:headEnd type="none" w="med" len="med"/>
                      <a:tailEnd type="none" w="med" len="med"/>
                    </a:lnB>
                    <a:solidFill>
                      <a:srgbClr val="FFE1E1"/>
                    </a:solidFill>
                  </a:tcPr>
                </a:tc>
              </a:tr>
            </a:tbl>
          </a:graphicData>
        </a:graphic>
      </p:graphicFrame>
      <p:sp>
        <p:nvSpPr>
          <p:cNvPr id="4" name="TextBox 3"/>
          <p:cNvSpPr txBox="1"/>
          <p:nvPr/>
        </p:nvSpPr>
        <p:spPr>
          <a:xfrm>
            <a:off x="182880" y="2468880"/>
            <a:ext cx="6949440" cy="387798"/>
          </a:xfrm>
          <a:prstGeom prst="rect">
            <a:avLst/>
          </a:prstGeom>
          <a:noFill/>
        </p:spPr>
        <p:txBody>
          <a:bodyPr wrap="square" rtlCol="0">
            <a:spAutoFit/>
          </a:bodyPr>
          <a:lstStyle/>
          <a:p>
            <a:pPr algn="ctr"/>
            <a:r>
              <a:rPr lang="en-US" sz="1920" b="1" dirty="0">
                <a:solidFill>
                  <a:srgbClr val="002060"/>
                </a:solidFill>
                <a:effectLst>
                  <a:outerShdw blurRad="38100" dist="38100" dir="2700000" algn="tl">
                    <a:srgbClr val="000000">
                      <a:alpha val="43137"/>
                    </a:srgbClr>
                  </a:outerShdw>
                </a:effectLst>
              </a:rPr>
              <a:t>A Completed DOK Matrix Showing Paths and End Target Goals</a:t>
            </a:r>
          </a:p>
        </p:txBody>
      </p:sp>
      <p:sp>
        <p:nvSpPr>
          <p:cNvPr id="8" name="Slide Number Placeholder 7"/>
          <p:cNvSpPr>
            <a:spLocks noGrp="1"/>
          </p:cNvSpPr>
          <p:nvPr>
            <p:ph type="sldNum" sz="quarter" idx="12"/>
          </p:nvPr>
        </p:nvSpPr>
        <p:spPr/>
        <p:txBody>
          <a:bodyPr/>
          <a:lstStyle/>
          <a:p>
            <a:fld id="{E38A6DA1-C63E-49FA-ACA6-4C1FAF9DB464}" type="slidenum">
              <a:rPr lang="en-US" smtClean="0"/>
              <a:pPr/>
              <a:t>2</a:t>
            </a:fld>
            <a:endParaRPr lang="en-US"/>
          </a:p>
        </p:txBody>
      </p:sp>
      <p:sp>
        <p:nvSpPr>
          <p:cNvPr id="9" name="Rectangle 8"/>
          <p:cNvSpPr/>
          <p:nvPr/>
        </p:nvSpPr>
        <p:spPr>
          <a:xfrm>
            <a:off x="243840" y="7575423"/>
            <a:ext cx="5181600" cy="215444"/>
          </a:xfrm>
          <a:prstGeom prst="rect">
            <a:avLst/>
          </a:prstGeom>
        </p:spPr>
        <p:txBody>
          <a:bodyPr wrap="square">
            <a:spAutoFit/>
          </a:bodyPr>
          <a:lstStyle/>
          <a:p>
            <a:r>
              <a:rPr lang="en-US" sz="800" b="1" i="1" dirty="0">
                <a:solidFill>
                  <a:srgbClr val="C00000"/>
                </a:solidFill>
                <a:latin typeface="Calibri" pitchFamily="34" charset="0"/>
              </a:rPr>
              <a:t>2009 ©Karin K Hess, Hess Cognitive Rigor Matrix – Permission to reproduce is given when authorship is fully cited.</a:t>
            </a:r>
            <a:endParaRPr lang="en-US" sz="800" b="1" i="1" dirty="0">
              <a:solidFill>
                <a:srgbClr val="C00000"/>
              </a:solidFill>
              <a:latin typeface="Calibri" pitchFamily="34" charset="0"/>
            </a:endParaRPr>
          </a:p>
        </p:txBody>
      </p:sp>
      <p:sp>
        <p:nvSpPr>
          <p:cNvPr id="2" name="Footer Placeholder 1"/>
          <p:cNvSpPr>
            <a:spLocks noGrp="1"/>
          </p:cNvSpPr>
          <p:nvPr>
            <p:ph type="ftr" sz="quarter" idx="11"/>
          </p:nvPr>
        </p:nvSpPr>
        <p:spPr/>
        <p:txBody>
          <a:bodyPr/>
          <a:lstStyle/>
          <a:p>
            <a:r>
              <a:rPr lang="en-US" smtClean="0"/>
              <a:t>Susan Richmond</a:t>
            </a:r>
            <a:endParaRPr lang="en-US"/>
          </a:p>
        </p:txBody>
      </p:sp>
      <p:sp>
        <p:nvSpPr>
          <p:cNvPr id="34" name="TextBox 33"/>
          <p:cNvSpPr txBox="1"/>
          <p:nvPr/>
        </p:nvSpPr>
        <p:spPr>
          <a:xfrm>
            <a:off x="6005134" y="4804452"/>
            <a:ext cx="1035172" cy="276999"/>
          </a:xfrm>
          <a:prstGeom prst="rect">
            <a:avLst/>
          </a:prstGeom>
          <a:noFill/>
        </p:spPr>
        <p:txBody>
          <a:bodyPr wrap="square" rtlCol="0">
            <a:spAutoFit/>
          </a:bodyPr>
          <a:lstStyle/>
          <a:p>
            <a:pPr algn="r"/>
            <a:r>
              <a:rPr lang="en-US" sz="1200" dirty="0" smtClean="0"/>
              <a:t>Path 4 – 5</a:t>
            </a:r>
            <a:endParaRPr lang="en-US" sz="1200" dirty="0"/>
          </a:p>
        </p:txBody>
      </p:sp>
      <p:grpSp>
        <p:nvGrpSpPr>
          <p:cNvPr id="38" name="Group 37"/>
          <p:cNvGrpSpPr/>
          <p:nvPr/>
        </p:nvGrpSpPr>
        <p:grpSpPr>
          <a:xfrm>
            <a:off x="2277374" y="3789872"/>
            <a:ext cx="4797148" cy="3049849"/>
            <a:chOff x="2277374" y="3789872"/>
            <a:chExt cx="4797148" cy="3049849"/>
          </a:xfrm>
        </p:grpSpPr>
        <p:sp>
          <p:nvSpPr>
            <p:cNvPr id="18" name="TextBox 17"/>
            <p:cNvSpPr txBox="1"/>
            <p:nvPr/>
          </p:nvSpPr>
          <p:spPr>
            <a:xfrm>
              <a:off x="2277374" y="3789872"/>
              <a:ext cx="793630" cy="276999"/>
            </a:xfrm>
            <a:prstGeom prst="rect">
              <a:avLst/>
            </a:prstGeom>
            <a:noFill/>
          </p:spPr>
          <p:txBody>
            <a:bodyPr wrap="square" rtlCol="0">
              <a:spAutoFit/>
            </a:bodyPr>
            <a:lstStyle/>
            <a:p>
              <a:pPr algn="r"/>
              <a:r>
                <a:rPr lang="en-US" sz="1200" dirty="0" smtClean="0"/>
                <a:t>Path 1 - 1 </a:t>
              </a:r>
              <a:endParaRPr lang="en-US" sz="1200" dirty="0"/>
            </a:p>
          </p:txBody>
        </p:sp>
        <p:sp>
          <p:nvSpPr>
            <p:cNvPr id="19" name="TextBox 18"/>
            <p:cNvSpPr txBox="1"/>
            <p:nvPr/>
          </p:nvSpPr>
          <p:spPr>
            <a:xfrm>
              <a:off x="2277374" y="4249960"/>
              <a:ext cx="793630" cy="276999"/>
            </a:xfrm>
            <a:prstGeom prst="rect">
              <a:avLst/>
            </a:prstGeom>
            <a:noFill/>
          </p:spPr>
          <p:txBody>
            <a:bodyPr wrap="square" rtlCol="0">
              <a:spAutoFit/>
            </a:bodyPr>
            <a:lstStyle/>
            <a:p>
              <a:pPr algn="r"/>
              <a:r>
                <a:rPr lang="en-US" sz="1200" dirty="0" smtClean="0"/>
                <a:t>end- 2 </a:t>
              </a:r>
              <a:endParaRPr lang="en-US" sz="1200" dirty="0"/>
            </a:p>
          </p:txBody>
        </p:sp>
        <p:sp>
          <p:nvSpPr>
            <p:cNvPr id="20" name="TextBox 19"/>
            <p:cNvSpPr txBox="1"/>
            <p:nvPr/>
          </p:nvSpPr>
          <p:spPr>
            <a:xfrm>
              <a:off x="2320506" y="4752201"/>
              <a:ext cx="793630" cy="276999"/>
            </a:xfrm>
            <a:prstGeom prst="rect">
              <a:avLst/>
            </a:prstGeom>
            <a:noFill/>
          </p:spPr>
          <p:txBody>
            <a:bodyPr wrap="square" rtlCol="0">
              <a:spAutoFit/>
            </a:bodyPr>
            <a:lstStyle/>
            <a:p>
              <a:pPr algn="r"/>
              <a:r>
                <a:rPr lang="en-US" sz="1200" dirty="0" smtClean="0"/>
                <a:t>Path 2 - 1 </a:t>
              </a:r>
              <a:endParaRPr lang="en-US" sz="1200" dirty="0"/>
            </a:p>
          </p:txBody>
        </p:sp>
        <p:sp>
          <p:nvSpPr>
            <p:cNvPr id="21" name="TextBox 20"/>
            <p:cNvSpPr txBox="1"/>
            <p:nvPr/>
          </p:nvSpPr>
          <p:spPr>
            <a:xfrm>
              <a:off x="3657599" y="4283187"/>
              <a:ext cx="793630" cy="276999"/>
            </a:xfrm>
            <a:prstGeom prst="rect">
              <a:avLst/>
            </a:prstGeom>
            <a:noFill/>
          </p:spPr>
          <p:txBody>
            <a:bodyPr wrap="square" rtlCol="0">
              <a:spAutoFit/>
            </a:bodyPr>
            <a:lstStyle/>
            <a:p>
              <a:pPr algn="r"/>
              <a:r>
                <a:rPr lang="en-US" sz="1200" dirty="0" smtClean="0"/>
                <a:t>Path 2 - 2</a:t>
              </a:r>
              <a:endParaRPr lang="en-US" sz="1200" dirty="0"/>
            </a:p>
          </p:txBody>
        </p:sp>
        <p:sp>
          <p:nvSpPr>
            <p:cNvPr id="23" name="TextBox 22"/>
            <p:cNvSpPr txBox="1"/>
            <p:nvPr/>
          </p:nvSpPr>
          <p:spPr>
            <a:xfrm>
              <a:off x="3227294" y="4767428"/>
              <a:ext cx="1223935" cy="276999"/>
            </a:xfrm>
            <a:prstGeom prst="rect">
              <a:avLst/>
            </a:prstGeom>
            <a:noFill/>
          </p:spPr>
          <p:txBody>
            <a:bodyPr wrap="square" rtlCol="0">
              <a:spAutoFit/>
            </a:bodyPr>
            <a:lstStyle/>
            <a:p>
              <a:pPr algn="r"/>
              <a:r>
                <a:rPr lang="en-US" sz="1200" dirty="0" smtClean="0"/>
                <a:t>Path 2 End - 3</a:t>
              </a:r>
              <a:endParaRPr lang="en-US" sz="1200" dirty="0"/>
            </a:p>
          </p:txBody>
        </p:sp>
        <p:sp>
          <p:nvSpPr>
            <p:cNvPr id="24" name="TextBox 23"/>
            <p:cNvSpPr txBox="1"/>
            <p:nvPr/>
          </p:nvSpPr>
          <p:spPr>
            <a:xfrm>
              <a:off x="2309004" y="5460153"/>
              <a:ext cx="793630" cy="276999"/>
            </a:xfrm>
            <a:prstGeom prst="rect">
              <a:avLst/>
            </a:prstGeom>
            <a:noFill/>
          </p:spPr>
          <p:txBody>
            <a:bodyPr wrap="square" rtlCol="0">
              <a:spAutoFit/>
            </a:bodyPr>
            <a:lstStyle/>
            <a:p>
              <a:pPr algn="r"/>
              <a:r>
                <a:rPr lang="en-US" sz="1200" dirty="0" smtClean="0"/>
                <a:t>Path 3 - 1 </a:t>
              </a:r>
              <a:endParaRPr lang="en-US" sz="1200" dirty="0"/>
            </a:p>
          </p:txBody>
        </p:sp>
        <p:sp>
          <p:nvSpPr>
            <p:cNvPr id="25" name="TextBox 24"/>
            <p:cNvSpPr txBox="1"/>
            <p:nvPr/>
          </p:nvSpPr>
          <p:spPr>
            <a:xfrm>
              <a:off x="3657599" y="5430077"/>
              <a:ext cx="793630" cy="276999"/>
            </a:xfrm>
            <a:prstGeom prst="rect">
              <a:avLst/>
            </a:prstGeom>
            <a:noFill/>
          </p:spPr>
          <p:txBody>
            <a:bodyPr wrap="square" rtlCol="0">
              <a:spAutoFit/>
            </a:bodyPr>
            <a:lstStyle/>
            <a:p>
              <a:pPr algn="r"/>
              <a:r>
                <a:rPr lang="en-US" sz="1200" dirty="0" smtClean="0"/>
                <a:t>Path 3 - 2 </a:t>
              </a:r>
              <a:endParaRPr lang="en-US" sz="1200" dirty="0"/>
            </a:p>
          </p:txBody>
        </p:sp>
        <p:sp>
          <p:nvSpPr>
            <p:cNvPr id="26" name="TextBox 25"/>
            <p:cNvSpPr txBox="1"/>
            <p:nvPr/>
          </p:nvSpPr>
          <p:spPr>
            <a:xfrm>
              <a:off x="4967664" y="4311519"/>
              <a:ext cx="793630" cy="276999"/>
            </a:xfrm>
            <a:prstGeom prst="rect">
              <a:avLst/>
            </a:prstGeom>
            <a:noFill/>
          </p:spPr>
          <p:txBody>
            <a:bodyPr wrap="square" rtlCol="0">
              <a:spAutoFit/>
            </a:bodyPr>
            <a:lstStyle/>
            <a:p>
              <a:pPr algn="r"/>
              <a:r>
                <a:rPr lang="en-US" sz="1200" dirty="0" smtClean="0"/>
                <a:t>Path 3 - 3 </a:t>
              </a:r>
              <a:endParaRPr lang="en-US" sz="1200" dirty="0"/>
            </a:p>
          </p:txBody>
        </p:sp>
        <p:sp>
          <p:nvSpPr>
            <p:cNvPr id="27" name="TextBox 26"/>
            <p:cNvSpPr txBox="1"/>
            <p:nvPr/>
          </p:nvSpPr>
          <p:spPr>
            <a:xfrm>
              <a:off x="4967664" y="4792163"/>
              <a:ext cx="793630" cy="276999"/>
            </a:xfrm>
            <a:prstGeom prst="rect">
              <a:avLst/>
            </a:prstGeom>
            <a:noFill/>
          </p:spPr>
          <p:txBody>
            <a:bodyPr wrap="square" rtlCol="0">
              <a:spAutoFit/>
            </a:bodyPr>
            <a:lstStyle/>
            <a:p>
              <a:pPr algn="r"/>
              <a:r>
                <a:rPr lang="en-US" sz="1200" dirty="0" smtClean="0"/>
                <a:t>Path 3 - 4 </a:t>
              </a:r>
              <a:endParaRPr lang="en-US" sz="1200" dirty="0"/>
            </a:p>
          </p:txBody>
        </p:sp>
        <p:sp>
          <p:nvSpPr>
            <p:cNvPr id="28" name="TextBox 27"/>
            <p:cNvSpPr txBox="1"/>
            <p:nvPr/>
          </p:nvSpPr>
          <p:spPr>
            <a:xfrm>
              <a:off x="4967664" y="5443858"/>
              <a:ext cx="793630" cy="276999"/>
            </a:xfrm>
            <a:prstGeom prst="rect">
              <a:avLst/>
            </a:prstGeom>
            <a:noFill/>
          </p:spPr>
          <p:txBody>
            <a:bodyPr wrap="square" rtlCol="0">
              <a:spAutoFit/>
            </a:bodyPr>
            <a:lstStyle/>
            <a:p>
              <a:pPr algn="r"/>
              <a:r>
                <a:rPr lang="en-US" sz="1200" dirty="0" smtClean="0"/>
                <a:t>Path 3 - 5 </a:t>
              </a:r>
              <a:endParaRPr lang="en-US" sz="1200" dirty="0"/>
            </a:p>
          </p:txBody>
        </p:sp>
        <p:sp>
          <p:nvSpPr>
            <p:cNvPr id="29" name="TextBox 28"/>
            <p:cNvSpPr txBox="1"/>
            <p:nvPr/>
          </p:nvSpPr>
          <p:spPr>
            <a:xfrm>
              <a:off x="4548997" y="5955387"/>
              <a:ext cx="1212298" cy="276999"/>
            </a:xfrm>
            <a:prstGeom prst="rect">
              <a:avLst/>
            </a:prstGeom>
            <a:noFill/>
          </p:spPr>
          <p:txBody>
            <a:bodyPr wrap="square" rtlCol="0">
              <a:spAutoFit/>
            </a:bodyPr>
            <a:lstStyle/>
            <a:p>
              <a:pPr algn="r"/>
              <a:r>
                <a:rPr lang="en-US" sz="1200" dirty="0" smtClean="0"/>
                <a:t>Path 3  end  - 6 </a:t>
              </a:r>
              <a:endParaRPr lang="en-US" sz="1200" dirty="0"/>
            </a:p>
          </p:txBody>
        </p:sp>
        <p:sp>
          <p:nvSpPr>
            <p:cNvPr id="30" name="TextBox 29"/>
            <p:cNvSpPr txBox="1"/>
            <p:nvPr/>
          </p:nvSpPr>
          <p:spPr>
            <a:xfrm>
              <a:off x="2309004" y="6530324"/>
              <a:ext cx="793630" cy="276999"/>
            </a:xfrm>
            <a:prstGeom prst="rect">
              <a:avLst/>
            </a:prstGeom>
            <a:noFill/>
          </p:spPr>
          <p:txBody>
            <a:bodyPr wrap="square" rtlCol="0">
              <a:spAutoFit/>
            </a:bodyPr>
            <a:lstStyle/>
            <a:p>
              <a:pPr algn="r"/>
              <a:r>
                <a:rPr lang="en-US" sz="1200" dirty="0" smtClean="0"/>
                <a:t>Path 4 - 1 </a:t>
              </a:r>
              <a:endParaRPr lang="en-US" sz="1200" dirty="0"/>
            </a:p>
          </p:txBody>
        </p:sp>
        <p:sp>
          <p:nvSpPr>
            <p:cNvPr id="31" name="TextBox 30"/>
            <p:cNvSpPr txBox="1"/>
            <p:nvPr/>
          </p:nvSpPr>
          <p:spPr>
            <a:xfrm>
              <a:off x="3657599" y="6532533"/>
              <a:ext cx="793630" cy="276999"/>
            </a:xfrm>
            <a:prstGeom prst="rect">
              <a:avLst/>
            </a:prstGeom>
            <a:noFill/>
          </p:spPr>
          <p:txBody>
            <a:bodyPr wrap="square" rtlCol="0">
              <a:spAutoFit/>
            </a:bodyPr>
            <a:lstStyle/>
            <a:p>
              <a:pPr algn="r"/>
              <a:r>
                <a:rPr lang="en-US" sz="1200" dirty="0" smtClean="0"/>
                <a:t>Path 4 - 2 </a:t>
              </a:r>
              <a:endParaRPr lang="en-US" sz="1200" dirty="0"/>
            </a:p>
          </p:txBody>
        </p:sp>
        <p:sp>
          <p:nvSpPr>
            <p:cNvPr id="32" name="TextBox 31"/>
            <p:cNvSpPr txBox="1"/>
            <p:nvPr/>
          </p:nvSpPr>
          <p:spPr>
            <a:xfrm>
              <a:off x="4967664" y="6552761"/>
              <a:ext cx="793630" cy="276999"/>
            </a:xfrm>
            <a:prstGeom prst="rect">
              <a:avLst/>
            </a:prstGeom>
            <a:noFill/>
          </p:spPr>
          <p:txBody>
            <a:bodyPr wrap="square" rtlCol="0">
              <a:spAutoFit/>
            </a:bodyPr>
            <a:lstStyle/>
            <a:p>
              <a:pPr algn="r"/>
              <a:r>
                <a:rPr lang="en-US" sz="1200" dirty="0" smtClean="0"/>
                <a:t>Path 4 - 3 </a:t>
              </a:r>
              <a:endParaRPr lang="en-US" sz="1200" dirty="0"/>
            </a:p>
          </p:txBody>
        </p:sp>
        <p:sp>
          <p:nvSpPr>
            <p:cNvPr id="33" name="TextBox 32"/>
            <p:cNvSpPr txBox="1"/>
            <p:nvPr/>
          </p:nvSpPr>
          <p:spPr>
            <a:xfrm>
              <a:off x="6246676" y="4273297"/>
              <a:ext cx="793630" cy="276999"/>
            </a:xfrm>
            <a:prstGeom prst="rect">
              <a:avLst/>
            </a:prstGeom>
            <a:noFill/>
          </p:spPr>
          <p:txBody>
            <a:bodyPr wrap="square" rtlCol="0">
              <a:spAutoFit/>
            </a:bodyPr>
            <a:lstStyle/>
            <a:p>
              <a:pPr algn="r"/>
              <a:r>
                <a:rPr lang="en-US" sz="1200" dirty="0" smtClean="0"/>
                <a:t>Path 4 - 4 </a:t>
              </a:r>
              <a:endParaRPr lang="en-US" sz="1200" dirty="0"/>
            </a:p>
          </p:txBody>
        </p:sp>
        <p:sp>
          <p:nvSpPr>
            <p:cNvPr id="35" name="TextBox 34"/>
            <p:cNvSpPr txBox="1"/>
            <p:nvPr/>
          </p:nvSpPr>
          <p:spPr>
            <a:xfrm>
              <a:off x="6262779" y="5430383"/>
              <a:ext cx="793630" cy="276999"/>
            </a:xfrm>
            <a:prstGeom prst="rect">
              <a:avLst/>
            </a:prstGeom>
            <a:noFill/>
          </p:spPr>
          <p:txBody>
            <a:bodyPr wrap="square" rtlCol="0">
              <a:spAutoFit/>
            </a:bodyPr>
            <a:lstStyle/>
            <a:p>
              <a:pPr algn="r"/>
              <a:r>
                <a:rPr lang="en-US" sz="1200" dirty="0" smtClean="0"/>
                <a:t>Path 4 - 6 </a:t>
              </a:r>
              <a:endParaRPr lang="en-US" sz="1200" dirty="0"/>
            </a:p>
          </p:txBody>
        </p:sp>
        <p:sp>
          <p:nvSpPr>
            <p:cNvPr id="36" name="TextBox 35"/>
            <p:cNvSpPr txBox="1"/>
            <p:nvPr/>
          </p:nvSpPr>
          <p:spPr>
            <a:xfrm>
              <a:off x="6262779" y="5943578"/>
              <a:ext cx="793630" cy="276999"/>
            </a:xfrm>
            <a:prstGeom prst="rect">
              <a:avLst/>
            </a:prstGeom>
            <a:noFill/>
          </p:spPr>
          <p:txBody>
            <a:bodyPr wrap="square" rtlCol="0">
              <a:spAutoFit/>
            </a:bodyPr>
            <a:lstStyle/>
            <a:p>
              <a:pPr algn="r"/>
              <a:r>
                <a:rPr lang="en-US" sz="1200" dirty="0" smtClean="0"/>
                <a:t>Path 4 - 7 </a:t>
              </a:r>
              <a:endParaRPr lang="en-US" sz="1200" dirty="0"/>
            </a:p>
          </p:txBody>
        </p:sp>
        <p:sp>
          <p:nvSpPr>
            <p:cNvPr id="37" name="TextBox 36"/>
            <p:cNvSpPr txBox="1"/>
            <p:nvPr/>
          </p:nvSpPr>
          <p:spPr>
            <a:xfrm>
              <a:off x="5761294" y="6562722"/>
              <a:ext cx="1313228" cy="276999"/>
            </a:xfrm>
            <a:prstGeom prst="rect">
              <a:avLst/>
            </a:prstGeom>
            <a:noFill/>
          </p:spPr>
          <p:txBody>
            <a:bodyPr wrap="square" rtlCol="0">
              <a:spAutoFit/>
            </a:bodyPr>
            <a:lstStyle/>
            <a:p>
              <a:pPr algn="r"/>
              <a:r>
                <a:rPr lang="en-US" sz="1200" dirty="0" smtClean="0"/>
                <a:t>Path 4  end - 8 </a:t>
              </a:r>
              <a:endParaRPr lang="en-US" sz="1200" dirty="0"/>
            </a:p>
          </p:txBody>
        </p:sp>
      </p:grpSp>
    </p:spTree>
    <p:extLst>
      <p:ext uri="{BB962C8B-B14F-4D97-AF65-F5344CB8AC3E}">
        <p14:creationId xmlns:p14="http://schemas.microsoft.com/office/powerpoint/2010/main" val="2479653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91992" y="1202489"/>
            <a:ext cx="6623638" cy="2785378"/>
          </a:xfrm>
          <a:prstGeom prst="rect">
            <a:avLst/>
          </a:prstGeom>
        </p:spPr>
        <p:txBody>
          <a:bodyPr wrap="square">
            <a:spAutoFit/>
          </a:bodyPr>
          <a:lstStyle/>
          <a:p>
            <a:pPr lvl="0"/>
            <a:r>
              <a:rPr lang="en-US" sz="1200" dirty="0" smtClean="0">
                <a:solidFill>
                  <a:prstClr val="black"/>
                </a:solidFill>
              </a:rPr>
              <a:t>Performance tasks demand </a:t>
            </a:r>
            <a:r>
              <a:rPr lang="en-US" sz="1200" dirty="0">
                <a:solidFill>
                  <a:prstClr val="black"/>
                </a:solidFill>
              </a:rPr>
              <a:t>thoughtful </a:t>
            </a:r>
            <a:r>
              <a:rPr lang="en-US" sz="1200" b="1" dirty="0">
                <a:solidFill>
                  <a:prstClr val="black"/>
                </a:solidFill>
              </a:rPr>
              <a:t>application of </a:t>
            </a:r>
            <a:r>
              <a:rPr lang="en-US" sz="1200" dirty="0">
                <a:solidFill>
                  <a:prstClr val="black"/>
                </a:solidFill>
              </a:rPr>
              <a:t>knowledge and skills, not just </a:t>
            </a:r>
            <a:r>
              <a:rPr lang="en-US" sz="1200" dirty="0" smtClean="0">
                <a:solidFill>
                  <a:prstClr val="black"/>
                </a:solidFill>
              </a:rPr>
              <a:t>recall.  Therefore, the </a:t>
            </a:r>
            <a:r>
              <a:rPr lang="en-US" sz="1200" b="1" dirty="0" smtClean="0">
                <a:solidFill>
                  <a:srgbClr val="0070C0"/>
                </a:solidFill>
              </a:rPr>
              <a:t>DOK-1 Pathway </a:t>
            </a:r>
            <a:r>
              <a:rPr lang="en-US" sz="1200" dirty="0" smtClean="0">
                <a:solidFill>
                  <a:prstClr val="black"/>
                </a:solidFill>
              </a:rPr>
              <a:t>can be thought of as pre-requisite skills and knowledge students must have to complete a performance task but in and of itself </a:t>
            </a:r>
            <a:r>
              <a:rPr lang="en-US" sz="1200" b="1" i="1" dirty="0" smtClean="0">
                <a:solidFill>
                  <a:prstClr val="black"/>
                </a:solidFill>
              </a:rPr>
              <a:t>does not constitute a performance task</a:t>
            </a:r>
            <a:r>
              <a:rPr lang="en-US" sz="1200" dirty="0" smtClean="0">
                <a:solidFill>
                  <a:prstClr val="black"/>
                </a:solidFill>
              </a:rPr>
              <a:t>.  It is a necessary step for building background knowledge, vocabulary, definitions and descriptions around the topic in which a performance task will be based.  </a:t>
            </a:r>
          </a:p>
          <a:p>
            <a:pPr lvl="0"/>
            <a:endParaRPr lang="en-US" sz="1200" dirty="0">
              <a:solidFill>
                <a:prstClr val="black"/>
              </a:solidFill>
            </a:endParaRPr>
          </a:p>
          <a:p>
            <a:pPr lvl="0"/>
            <a:r>
              <a:rPr lang="en-US" sz="1200" dirty="0" smtClean="0">
                <a:solidFill>
                  <a:prstClr val="black"/>
                </a:solidFill>
              </a:rPr>
              <a:t>The following DOK-1 frames are building blocks for the educator.  </a:t>
            </a:r>
          </a:p>
          <a:p>
            <a:pPr lvl="0"/>
            <a:endParaRPr lang="en-US" sz="1200" dirty="0">
              <a:solidFill>
                <a:prstClr val="black"/>
              </a:solidFill>
            </a:endParaRPr>
          </a:p>
          <a:p>
            <a:pPr lvl="0"/>
            <a:r>
              <a:rPr lang="en-US" sz="1200" dirty="0" smtClean="0">
                <a:solidFill>
                  <a:prstClr val="black"/>
                </a:solidFill>
              </a:rPr>
              <a:t>Before completing each frame, or those you feel that are necessary to scaffold students to your final performance task, ask yourself:  </a:t>
            </a:r>
          </a:p>
          <a:p>
            <a:pPr lvl="0"/>
            <a:endParaRPr lang="en-US" sz="1200" dirty="0">
              <a:solidFill>
                <a:prstClr val="black"/>
              </a:solidFill>
            </a:endParaRPr>
          </a:p>
          <a:p>
            <a:pPr lvl="0"/>
            <a:r>
              <a:rPr lang="en-US" sz="1600" dirty="0" smtClean="0">
                <a:solidFill>
                  <a:prstClr val="black"/>
                </a:solidFill>
              </a:rPr>
              <a:t>“What basic knowledge (e.g. vocabulary, background knowledge, definitions, descriptions, etc.…)  must students have about the topic of study?”</a:t>
            </a:r>
          </a:p>
          <a:p>
            <a:pPr lvl="0"/>
            <a:endParaRPr lang="en-US" sz="1100" dirty="0">
              <a:solidFill>
                <a:prstClr val="black"/>
              </a:solidFill>
            </a:endParaRPr>
          </a:p>
        </p:txBody>
      </p:sp>
      <p:sp>
        <p:nvSpPr>
          <p:cNvPr id="6" name="TextBox 5"/>
          <p:cNvSpPr txBox="1"/>
          <p:nvPr/>
        </p:nvSpPr>
        <p:spPr>
          <a:xfrm>
            <a:off x="291992" y="679269"/>
            <a:ext cx="2238841" cy="523220"/>
          </a:xfrm>
          <a:prstGeom prst="rect">
            <a:avLst/>
          </a:prstGeom>
          <a:noFill/>
        </p:spPr>
        <p:txBody>
          <a:bodyPr wrap="square" rtlCol="0">
            <a:spAutoFit/>
          </a:bodyPr>
          <a:lstStyle/>
          <a:p>
            <a:pPr marL="0" marR="0" lvl="0" indent="0" defTabSz="1410736"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smtClean="0">
                <a:ln>
                  <a:noFill/>
                </a:ln>
                <a:solidFill>
                  <a:srgbClr val="0070C0"/>
                </a:solidFill>
                <a:effectLst/>
                <a:uLnTx/>
                <a:uFillTx/>
              </a:rPr>
              <a:t>PATHWAY 1</a:t>
            </a:r>
          </a:p>
        </p:txBody>
      </p:sp>
    </p:spTree>
    <p:extLst>
      <p:ext uri="{BB962C8B-B14F-4D97-AF65-F5344CB8AC3E}">
        <p14:creationId xmlns:p14="http://schemas.microsoft.com/office/powerpoint/2010/main" val="10636217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74760" y="107576"/>
            <a:ext cx="6890498" cy="2327662"/>
            <a:chOff x="-74760" y="107576"/>
            <a:chExt cx="6890498" cy="2327662"/>
          </a:xfrm>
        </p:grpSpPr>
        <p:sp>
          <p:nvSpPr>
            <p:cNvPr id="6" name="TextBox 5"/>
            <p:cNvSpPr txBox="1"/>
            <p:nvPr/>
          </p:nvSpPr>
          <p:spPr>
            <a:xfrm>
              <a:off x="-74760" y="107576"/>
              <a:ext cx="2530833" cy="800219"/>
            </a:xfrm>
            <a:prstGeom prst="rect">
              <a:avLst/>
            </a:prstGeom>
            <a:noFill/>
          </p:spPr>
          <p:txBody>
            <a:bodyPr wrap="square" rtlCol="0">
              <a:spAutoFit/>
            </a:bodyPr>
            <a:lstStyle/>
            <a:p>
              <a:pPr marL="0" marR="0" lvl="0" indent="0" algn="ctr" defTabSz="1410736"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smtClean="0">
                  <a:ln>
                    <a:noFill/>
                  </a:ln>
                  <a:solidFill>
                    <a:srgbClr val="0070C0"/>
                  </a:solidFill>
                  <a:effectLst/>
                  <a:uLnTx/>
                  <a:uFillTx/>
                </a:rPr>
                <a:t>PATHWAY 1</a:t>
              </a:r>
            </a:p>
            <a:p>
              <a:pPr marL="0" marR="0" lvl="0" indent="0" algn="ctr" defTabSz="141073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endParaRPr>
            </a:p>
          </p:txBody>
        </p:sp>
        <p:pic>
          <p:nvPicPr>
            <p:cNvPr id="7" name="Picture 6"/>
            <p:cNvPicPr>
              <a:picLocks noChangeAspect="1"/>
            </p:cNvPicPr>
            <p:nvPr/>
          </p:nvPicPr>
          <p:blipFill rotWithShape="1">
            <a:blip r:embed="rId2"/>
            <a:srcRect l="53731" t="19185" r="34166" b="48815"/>
            <a:stretch/>
          </p:blipFill>
          <p:spPr>
            <a:xfrm>
              <a:off x="321972" y="706981"/>
              <a:ext cx="2324100" cy="1728257"/>
            </a:xfrm>
            <a:prstGeom prst="rect">
              <a:avLst/>
            </a:prstGeom>
            <a:ln w="88900" cap="sq" cmpd="thickThin">
              <a:solidFill>
                <a:srgbClr val="000000"/>
              </a:solidFill>
              <a:prstDash val="solid"/>
              <a:miter lim="800000"/>
            </a:ln>
            <a:effectLst>
              <a:innerShdw blurRad="76200">
                <a:srgbClr val="000000"/>
              </a:innerShdw>
            </a:effectLst>
          </p:spPr>
        </p:pic>
        <p:sp>
          <p:nvSpPr>
            <p:cNvPr id="8" name="TextBox 7"/>
            <p:cNvSpPr txBox="1"/>
            <p:nvPr/>
          </p:nvSpPr>
          <p:spPr>
            <a:xfrm>
              <a:off x="3042804" y="540057"/>
              <a:ext cx="3772934" cy="1723549"/>
            </a:xfrm>
            <a:prstGeom prst="rect">
              <a:avLst/>
            </a:prstGeom>
            <a:noFill/>
          </p:spPr>
          <p:txBody>
            <a:bodyPr wrap="square" rtlCol="0">
              <a:spAutoFit/>
            </a:bodyPr>
            <a:lstStyle/>
            <a:p>
              <a:r>
                <a:rPr lang="en-US" sz="1600" b="1" i="1" u="sng" dirty="0" smtClean="0">
                  <a:solidFill>
                    <a:srgbClr val="0070C0"/>
                  </a:solidFill>
                </a:rPr>
                <a:t>Pathway 1 </a:t>
              </a:r>
            </a:p>
            <a:p>
              <a:pPr lvl="0"/>
              <a:r>
                <a:rPr lang="en-US" sz="1200" i="1" dirty="0" smtClean="0">
                  <a:solidFill>
                    <a:srgbClr val="0070C0"/>
                  </a:solidFill>
                </a:rPr>
                <a:t>The foundation of learning – from knowledge (remembering the name ) to understanding the purpose (e.g. definition, use of…).</a:t>
              </a:r>
              <a:r>
                <a:rPr lang="en-US" sz="1200" dirty="0">
                  <a:solidFill>
                    <a:prstClr val="black"/>
                  </a:solidFill>
                  <a:latin typeface="Times" panose="02020603050405020304" pitchFamily="18" charset="0"/>
                </a:rPr>
                <a:t> .   </a:t>
              </a:r>
              <a:endParaRPr lang="en-US" sz="1200" dirty="0" smtClean="0">
                <a:solidFill>
                  <a:prstClr val="black"/>
                </a:solidFill>
                <a:latin typeface="Times" panose="02020603050405020304" pitchFamily="18" charset="0"/>
              </a:endParaRPr>
            </a:p>
            <a:p>
              <a:pPr lvl="0"/>
              <a:endParaRPr lang="en-US" sz="1200" dirty="0">
                <a:solidFill>
                  <a:prstClr val="black"/>
                </a:solidFill>
                <a:latin typeface="Times" panose="02020603050405020304" pitchFamily="18" charset="0"/>
              </a:endParaRPr>
            </a:p>
            <a:p>
              <a:pPr lvl="0"/>
              <a:r>
                <a:rPr lang="en-US" sz="1400" b="1" dirty="0" smtClean="0">
                  <a:solidFill>
                    <a:prstClr val="black"/>
                  </a:solidFill>
                  <a:latin typeface="Times" panose="02020603050405020304" pitchFamily="18" charset="0"/>
                </a:rPr>
                <a:t>What knowledge </a:t>
              </a:r>
              <a:r>
                <a:rPr lang="en-US" sz="1400" b="1" dirty="0">
                  <a:solidFill>
                    <a:prstClr val="black"/>
                  </a:solidFill>
                  <a:latin typeface="Times" panose="02020603050405020304" pitchFamily="18" charset="0"/>
                </a:rPr>
                <a:t>and skills, </a:t>
              </a:r>
              <a:r>
                <a:rPr lang="en-US" sz="1400" b="1" dirty="0" smtClean="0">
                  <a:solidFill>
                    <a:prstClr val="black"/>
                  </a:solidFill>
                  <a:latin typeface="Times" panose="02020603050405020304" pitchFamily="18" charset="0"/>
                </a:rPr>
                <a:t>(e.g., recalled or recognized) will your students need to know in order complete the performance task?</a:t>
              </a:r>
              <a:endParaRPr lang="en-US" sz="1400" b="1" i="1" dirty="0">
                <a:solidFill>
                  <a:srgbClr val="0070C0"/>
                </a:solidFill>
              </a:endParaRPr>
            </a:p>
          </p:txBody>
        </p:sp>
      </p:grpSp>
      <p:sp>
        <p:nvSpPr>
          <p:cNvPr id="9" name="Rectangle 8"/>
          <p:cNvSpPr/>
          <p:nvPr/>
        </p:nvSpPr>
        <p:spPr>
          <a:xfrm>
            <a:off x="1416106" y="1108609"/>
            <a:ext cx="161841" cy="169933"/>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1</a:t>
            </a:r>
            <a:endParaRPr lang="en-US" dirty="0">
              <a:solidFill>
                <a:schemeClr val="tx1"/>
              </a:solidFill>
            </a:endParaRPr>
          </a:p>
        </p:txBody>
      </p:sp>
      <p:sp>
        <p:nvSpPr>
          <p:cNvPr id="10" name="Rectangle 9"/>
          <p:cNvSpPr/>
          <p:nvPr/>
        </p:nvSpPr>
        <p:spPr>
          <a:xfrm>
            <a:off x="1417230" y="1561089"/>
            <a:ext cx="161841" cy="169933"/>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2</a:t>
            </a:r>
            <a:endParaRPr lang="en-US" dirty="0">
              <a:solidFill>
                <a:schemeClr val="tx1"/>
              </a:solidFill>
            </a:endParaRPr>
          </a:p>
        </p:txBody>
      </p:sp>
      <p:grpSp>
        <p:nvGrpSpPr>
          <p:cNvPr id="13" name="Group 12"/>
          <p:cNvGrpSpPr/>
          <p:nvPr/>
        </p:nvGrpSpPr>
        <p:grpSpPr>
          <a:xfrm>
            <a:off x="321972" y="3087480"/>
            <a:ext cx="6761408" cy="1384995"/>
            <a:chOff x="321972" y="2746956"/>
            <a:chExt cx="6761408" cy="1384995"/>
          </a:xfrm>
        </p:grpSpPr>
        <p:sp>
          <p:nvSpPr>
            <p:cNvPr id="4" name="TextBox 3"/>
            <p:cNvSpPr txBox="1"/>
            <p:nvPr/>
          </p:nvSpPr>
          <p:spPr>
            <a:xfrm>
              <a:off x="321972" y="2746956"/>
              <a:ext cx="6761408" cy="1384995"/>
            </a:xfrm>
            <a:prstGeom prst="rect">
              <a:avLst/>
            </a:prstGeom>
            <a:noFill/>
          </p:spPr>
          <p:txBody>
            <a:bodyPr wrap="square" rtlCol="0">
              <a:spAutoFit/>
            </a:bodyPr>
            <a:lstStyle/>
            <a:p>
              <a:pPr marL="0" marR="0" lvl="0" indent="0" defTabSz="1410736"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prstClr val="black"/>
                  </a:solidFill>
                  <a:effectLst/>
                  <a:uLnTx/>
                  <a:uFillTx/>
                </a:rPr>
                <a:t>     BLOOMS: REMEMBER/KNOWLEDGE</a:t>
              </a:r>
            </a:p>
            <a:p>
              <a:pPr marL="0" marR="0" lvl="0" indent="0" defTabSz="1410736"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0070C0"/>
                  </a:solidFill>
                  <a:effectLst/>
                  <a:uLnTx/>
                  <a:uFillTx/>
                </a:rPr>
                <a:t>     DOK 1 RECALL AND REPRODUCTION</a:t>
              </a:r>
            </a:p>
            <a:p>
              <a:pPr marL="0" marR="0" lvl="0" indent="0" defTabSz="1410736"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smtClean="0">
                <a:ln>
                  <a:noFill/>
                </a:ln>
                <a:solidFill>
                  <a:prstClr val="black"/>
                </a:solidFill>
                <a:effectLst/>
                <a:uLnTx/>
                <a:uFillTx/>
              </a:endParaRPr>
            </a:p>
            <a:p>
              <a:pPr marL="0" marR="0" lvl="0" indent="0" defTabSz="1410736"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black"/>
                  </a:solidFill>
                  <a:effectLst/>
                  <a:uLnTx/>
                  <a:uFillTx/>
                </a:rPr>
                <a:t>I am asking my students to recall </a:t>
              </a:r>
              <a:r>
                <a:rPr kumimoji="0" lang="en-US" sz="1400" b="0" i="0" u="none" strike="noStrike" kern="0" cap="none" spc="0" normalizeH="0" noProof="0" dirty="0" smtClean="0">
                  <a:ln>
                    <a:noFill/>
                  </a:ln>
                  <a:solidFill>
                    <a:prstClr val="black"/>
                  </a:solidFill>
                  <a:effectLst/>
                  <a:uLnTx/>
                  <a:uFillTx/>
                </a:rPr>
                <a:t> </a:t>
              </a:r>
              <a:r>
                <a:rPr kumimoji="0" lang="en-US" sz="1400" b="0" i="0" u="none" strike="noStrike" kern="0" cap="none" spc="0" normalizeH="0" baseline="0" noProof="0" dirty="0" smtClean="0">
                  <a:ln>
                    <a:noFill/>
                  </a:ln>
                  <a:solidFill>
                    <a:prstClr val="black"/>
                  </a:solidFill>
                  <a:effectLst/>
                  <a:uLnTx/>
                  <a:uFillTx/>
                </a:rPr>
                <a:t>__________.</a:t>
              </a:r>
            </a:p>
            <a:p>
              <a:pPr marL="0" marR="0" lvl="0" indent="0" defTabSz="1410736"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rPr>
                <a:t>I am asking my students to locate </a:t>
              </a:r>
              <a:r>
                <a:rPr kumimoji="0" lang="en-US" sz="1400" b="0" i="0" u="none" strike="noStrike" kern="0" cap="none" spc="0" normalizeH="0" baseline="0" noProof="0" dirty="0" smtClean="0">
                  <a:ln>
                    <a:noFill/>
                  </a:ln>
                  <a:solidFill>
                    <a:prstClr val="black"/>
                  </a:solidFill>
                  <a:effectLst/>
                  <a:uLnTx/>
                  <a:uFillTx/>
                </a:rPr>
                <a:t>__________.</a:t>
              </a:r>
            </a:p>
            <a:p>
              <a:pPr marL="0" marR="0" lvl="0" indent="0" defTabSz="1410736"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rPr>
                <a:t>I am asking my students to read  </a:t>
              </a:r>
              <a:r>
                <a:rPr lang="en-US" sz="1400" kern="0" dirty="0">
                  <a:solidFill>
                    <a:prstClr val="black"/>
                  </a:solidFill>
                </a:rPr>
                <a:t> </a:t>
              </a:r>
              <a:r>
                <a:rPr lang="en-US" sz="1400" kern="0" dirty="0" smtClean="0">
                  <a:solidFill>
                    <a:prstClr val="black"/>
                  </a:solidFill>
                </a:rPr>
                <a:t> </a:t>
              </a:r>
              <a:r>
                <a:rPr kumimoji="0" lang="en-US" sz="1400" b="0" i="0" u="none" strike="noStrike" kern="0" cap="none" spc="0" normalizeH="0" baseline="0" noProof="0" dirty="0" smtClean="0">
                  <a:ln>
                    <a:noFill/>
                  </a:ln>
                  <a:solidFill>
                    <a:prstClr val="black"/>
                  </a:solidFill>
                  <a:effectLst/>
                  <a:uLnTx/>
                  <a:uFillTx/>
                </a:rPr>
                <a:t>__________.</a:t>
              </a:r>
              <a:endParaRPr kumimoji="0" lang="en-US" sz="1400" b="0" i="0" u="none" strike="noStrike" kern="0" cap="none" spc="0" normalizeH="0" baseline="0" noProof="0" dirty="0">
                <a:ln>
                  <a:noFill/>
                </a:ln>
                <a:solidFill>
                  <a:prstClr val="black"/>
                </a:solidFill>
                <a:effectLst/>
                <a:uLnTx/>
                <a:uFillTx/>
              </a:endParaRPr>
            </a:p>
          </p:txBody>
        </p:sp>
        <p:sp>
          <p:nvSpPr>
            <p:cNvPr id="11" name="Rectangle 10"/>
            <p:cNvSpPr/>
            <p:nvPr/>
          </p:nvSpPr>
          <p:spPr>
            <a:xfrm>
              <a:off x="321972" y="2934418"/>
              <a:ext cx="236379" cy="238831"/>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1</a:t>
              </a:r>
              <a:endParaRPr lang="en-US" sz="1400" b="1" dirty="0">
                <a:solidFill>
                  <a:schemeClr val="tx1"/>
                </a:solidFill>
              </a:endParaRPr>
            </a:p>
          </p:txBody>
        </p:sp>
      </p:grpSp>
      <p:grpSp>
        <p:nvGrpSpPr>
          <p:cNvPr id="14" name="Group 13"/>
          <p:cNvGrpSpPr/>
          <p:nvPr/>
        </p:nvGrpSpPr>
        <p:grpSpPr>
          <a:xfrm>
            <a:off x="321972" y="5124718"/>
            <a:ext cx="6761408" cy="2246769"/>
            <a:chOff x="321972" y="5124718"/>
            <a:chExt cx="6761408" cy="2246769"/>
          </a:xfrm>
        </p:grpSpPr>
        <p:sp>
          <p:nvSpPr>
            <p:cNvPr id="5" name="TextBox 4"/>
            <p:cNvSpPr txBox="1"/>
            <p:nvPr/>
          </p:nvSpPr>
          <p:spPr>
            <a:xfrm>
              <a:off x="321972" y="5124718"/>
              <a:ext cx="6761408" cy="2246769"/>
            </a:xfrm>
            <a:prstGeom prst="rect">
              <a:avLst/>
            </a:prstGeom>
            <a:noFill/>
          </p:spPr>
          <p:txBody>
            <a:bodyPr wrap="square" rtlCol="0">
              <a:spAutoFit/>
            </a:bodyPr>
            <a:lstStyle/>
            <a:p>
              <a:pPr marL="0" marR="0" lvl="0" indent="0" defTabSz="1410736"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prstClr val="black"/>
                  </a:solidFill>
                  <a:effectLst/>
                  <a:uLnTx/>
                  <a:uFillTx/>
                </a:rPr>
                <a:t>     BLOOMS: UNDERSTAND/COMPREHENSION</a:t>
              </a:r>
            </a:p>
            <a:p>
              <a:pPr marL="0" marR="0" lvl="0" indent="0" defTabSz="1410736"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0070C0"/>
                  </a:solidFill>
                  <a:effectLst/>
                  <a:uLnTx/>
                  <a:uFillTx/>
                </a:rPr>
                <a:t>     DOK 1 RECALL AND REPRODUCTION</a:t>
              </a:r>
            </a:p>
            <a:p>
              <a:pPr marL="0" marR="0" lvl="0" indent="0" defTabSz="1410736"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smtClean="0">
                <a:ln>
                  <a:noFill/>
                </a:ln>
                <a:solidFill>
                  <a:prstClr val="black"/>
                </a:solidFill>
                <a:effectLst/>
                <a:uLnTx/>
                <a:uFillTx/>
              </a:endParaRPr>
            </a:p>
            <a:p>
              <a:pPr marL="0" marR="0" lvl="0" indent="0" defTabSz="1410736"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black"/>
                  </a:solidFill>
                  <a:effectLst/>
                  <a:uLnTx/>
                  <a:uFillTx/>
                </a:rPr>
                <a:t>I am asking my students to identify _____________.</a:t>
              </a:r>
            </a:p>
            <a:p>
              <a:pPr marL="0" marR="0" lvl="0" indent="0" defTabSz="1410736"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black"/>
                  </a:solidFill>
                  <a:effectLst/>
                  <a:uLnTx/>
                  <a:uFillTx/>
                </a:rPr>
                <a:t>I am asking my students to select ______ from clearly evident _____.</a:t>
              </a:r>
            </a:p>
            <a:p>
              <a:pPr marL="0" marR="0" lvl="0" indent="0" defTabSz="1410736"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black"/>
                  </a:solidFill>
                  <a:effectLst/>
                  <a:uLnTx/>
                  <a:uFillTx/>
                </a:rPr>
                <a:t>I am asking my students to describe ____________.</a:t>
              </a:r>
            </a:p>
            <a:p>
              <a:pPr marL="0" marR="0" lvl="0" indent="0" defTabSz="1410736"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black"/>
                  </a:solidFill>
                  <a:effectLst/>
                  <a:uLnTx/>
                  <a:uFillTx/>
                </a:rPr>
                <a:t>I am asking my students to explain ____________.</a:t>
              </a:r>
            </a:p>
            <a:p>
              <a:pPr marL="0" marR="0" lvl="0" indent="0" defTabSz="1410736"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black"/>
                  </a:solidFill>
                  <a:effectLst/>
                  <a:uLnTx/>
                  <a:uFillTx/>
                </a:rPr>
                <a:t>I am asking my students to define _____________.</a:t>
              </a:r>
            </a:p>
            <a:p>
              <a:pPr marL="0" marR="0" lvl="0" indent="0" defTabSz="1410736"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black"/>
                  </a:solidFill>
                  <a:effectLst/>
                  <a:uLnTx/>
                  <a:uFillTx/>
                </a:rPr>
                <a:t>I am asking my students to write simple ____________.</a:t>
              </a:r>
            </a:p>
            <a:p>
              <a:pPr marL="0" marR="0" lvl="0" indent="0" defTabSz="1410736"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black"/>
                </a:solidFill>
                <a:effectLst/>
                <a:uLnTx/>
                <a:uFillTx/>
              </a:endParaRPr>
            </a:p>
          </p:txBody>
        </p:sp>
        <p:sp>
          <p:nvSpPr>
            <p:cNvPr id="12" name="Rectangle 11"/>
            <p:cNvSpPr/>
            <p:nvPr/>
          </p:nvSpPr>
          <p:spPr>
            <a:xfrm>
              <a:off x="321972" y="5290169"/>
              <a:ext cx="236379" cy="236691"/>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2</a:t>
              </a:r>
              <a:endParaRPr lang="en-US" sz="1400" b="1" dirty="0">
                <a:solidFill>
                  <a:schemeClr val="tx1"/>
                </a:solidFill>
              </a:endParaRPr>
            </a:p>
          </p:txBody>
        </p:sp>
      </p:grpSp>
    </p:spTree>
    <p:extLst>
      <p:ext uri="{BB962C8B-B14F-4D97-AF65-F5344CB8AC3E}">
        <p14:creationId xmlns:p14="http://schemas.microsoft.com/office/powerpoint/2010/main" val="40884846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91992" y="1202489"/>
            <a:ext cx="6623638" cy="3524042"/>
          </a:xfrm>
          <a:prstGeom prst="rect">
            <a:avLst/>
          </a:prstGeom>
        </p:spPr>
        <p:txBody>
          <a:bodyPr wrap="square">
            <a:spAutoFit/>
          </a:bodyPr>
          <a:lstStyle/>
          <a:p>
            <a:pPr lvl="0"/>
            <a:r>
              <a:rPr lang="en-US" sz="1200" dirty="0" smtClean="0">
                <a:solidFill>
                  <a:prstClr val="black"/>
                </a:solidFill>
              </a:rPr>
              <a:t>On the </a:t>
            </a:r>
            <a:r>
              <a:rPr lang="en-US" sz="1200" b="1" dirty="0" smtClean="0">
                <a:solidFill>
                  <a:schemeClr val="accent6">
                    <a:lumMod val="75000"/>
                  </a:schemeClr>
                </a:solidFill>
              </a:rPr>
              <a:t>DOK-2 Pathway </a:t>
            </a:r>
            <a:r>
              <a:rPr lang="en-US" sz="1200" dirty="0" smtClean="0">
                <a:solidFill>
                  <a:prstClr val="black"/>
                </a:solidFill>
              </a:rPr>
              <a:t>students are doing the essential work of conceptualizing the knowledge and skills they have learned in order to transfer them to a new context (i.e., giving concrete meaning to knowledge and skills). A completed performance task is not accomplished at a DOK-2 level.  As in DOK-1, it is a prerequisite for the higher level thinking required to complete a performance task.   </a:t>
            </a:r>
          </a:p>
          <a:p>
            <a:pPr lvl="0"/>
            <a:endParaRPr lang="en-US" sz="1200" dirty="0">
              <a:solidFill>
                <a:prstClr val="black"/>
              </a:solidFill>
            </a:endParaRPr>
          </a:p>
          <a:p>
            <a:pPr lvl="0"/>
            <a:r>
              <a:rPr lang="en-US" sz="1200" dirty="0" smtClean="0">
                <a:solidFill>
                  <a:prstClr val="black"/>
                </a:solidFill>
              </a:rPr>
              <a:t>Students are demonstrating a true understanding of what they have learned by applying and demonstrating their knowledge in different contexts. The context is very close to the context in which they’ve learned the knowledge and skills.</a:t>
            </a:r>
          </a:p>
          <a:p>
            <a:pPr lvl="0"/>
            <a:endParaRPr lang="en-US" sz="1200" dirty="0">
              <a:solidFill>
                <a:prstClr val="black"/>
              </a:solidFill>
            </a:endParaRPr>
          </a:p>
          <a:p>
            <a:pPr lvl="0"/>
            <a:r>
              <a:rPr lang="en-US" sz="1200" dirty="0" smtClean="0">
                <a:solidFill>
                  <a:prstClr val="black"/>
                </a:solidFill>
              </a:rPr>
              <a:t>The </a:t>
            </a:r>
            <a:r>
              <a:rPr lang="en-US" sz="1200" dirty="0">
                <a:solidFill>
                  <a:prstClr val="black"/>
                </a:solidFill>
              </a:rPr>
              <a:t>following </a:t>
            </a:r>
            <a:r>
              <a:rPr lang="en-US" sz="1200" dirty="0" smtClean="0">
                <a:solidFill>
                  <a:prstClr val="black"/>
                </a:solidFill>
              </a:rPr>
              <a:t>DOK-2 </a:t>
            </a:r>
            <a:r>
              <a:rPr lang="en-US" sz="1200" dirty="0">
                <a:solidFill>
                  <a:prstClr val="black"/>
                </a:solidFill>
              </a:rPr>
              <a:t>frames are </a:t>
            </a:r>
            <a:r>
              <a:rPr lang="en-US" sz="1200" dirty="0" smtClean="0">
                <a:solidFill>
                  <a:prstClr val="black"/>
                </a:solidFill>
              </a:rPr>
              <a:t>thinking frames for educators planning a performance task.</a:t>
            </a:r>
            <a:endParaRPr lang="en-US" sz="1200" dirty="0">
              <a:solidFill>
                <a:prstClr val="black"/>
              </a:solidFill>
            </a:endParaRPr>
          </a:p>
          <a:p>
            <a:pPr lvl="0"/>
            <a:endParaRPr lang="en-US" sz="1200" dirty="0">
              <a:solidFill>
                <a:prstClr val="black"/>
              </a:solidFill>
            </a:endParaRPr>
          </a:p>
          <a:p>
            <a:pPr lvl="0"/>
            <a:r>
              <a:rPr lang="en-US" sz="1200" dirty="0">
                <a:solidFill>
                  <a:prstClr val="black"/>
                </a:solidFill>
              </a:rPr>
              <a:t>Before completing each frame, or those you feel that are necessary to scaffold students to your final performance task, ask yourself:  </a:t>
            </a:r>
          </a:p>
          <a:p>
            <a:pPr lvl="0"/>
            <a:endParaRPr lang="en-US" sz="1200" dirty="0" smtClean="0">
              <a:solidFill>
                <a:prstClr val="black"/>
              </a:solidFill>
            </a:endParaRPr>
          </a:p>
          <a:p>
            <a:pPr lvl="0"/>
            <a:endParaRPr lang="en-US" sz="1200" dirty="0">
              <a:solidFill>
                <a:prstClr val="black"/>
              </a:solidFill>
            </a:endParaRPr>
          </a:p>
          <a:p>
            <a:pPr marL="115888" lvl="0" indent="-115888"/>
            <a:r>
              <a:rPr lang="en-US" sz="1600" dirty="0" smtClean="0">
                <a:solidFill>
                  <a:prstClr val="black"/>
                </a:solidFill>
              </a:rPr>
              <a:t>“In what new context(s) and applications will the student use previously learned knowledge and skills to complete the performance task?”</a:t>
            </a:r>
          </a:p>
          <a:p>
            <a:pPr lvl="0"/>
            <a:endParaRPr lang="en-US" sz="1100" dirty="0">
              <a:solidFill>
                <a:prstClr val="black"/>
              </a:solidFill>
            </a:endParaRPr>
          </a:p>
        </p:txBody>
      </p:sp>
      <p:sp>
        <p:nvSpPr>
          <p:cNvPr id="6" name="TextBox 5"/>
          <p:cNvSpPr txBox="1"/>
          <p:nvPr/>
        </p:nvSpPr>
        <p:spPr>
          <a:xfrm>
            <a:off x="291992" y="679269"/>
            <a:ext cx="2238841" cy="523220"/>
          </a:xfrm>
          <a:prstGeom prst="rect">
            <a:avLst/>
          </a:prstGeom>
          <a:noFill/>
        </p:spPr>
        <p:txBody>
          <a:bodyPr wrap="square" rtlCol="0">
            <a:spAutoFit/>
          </a:bodyPr>
          <a:lstStyle/>
          <a:p>
            <a:pPr marL="0" marR="0" lvl="0" indent="0" defTabSz="1410736"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smtClean="0">
                <a:ln>
                  <a:noFill/>
                </a:ln>
                <a:solidFill>
                  <a:schemeClr val="accent6">
                    <a:lumMod val="75000"/>
                  </a:schemeClr>
                </a:solidFill>
                <a:effectLst/>
                <a:uLnTx/>
                <a:uFillTx/>
              </a:rPr>
              <a:t>PATHWAY 2</a:t>
            </a:r>
          </a:p>
        </p:txBody>
      </p:sp>
    </p:spTree>
    <p:extLst>
      <p:ext uri="{BB962C8B-B14F-4D97-AF65-F5344CB8AC3E}">
        <p14:creationId xmlns:p14="http://schemas.microsoft.com/office/powerpoint/2010/main" val="2187133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roup 34"/>
          <p:cNvGrpSpPr/>
          <p:nvPr/>
        </p:nvGrpSpPr>
        <p:grpSpPr>
          <a:xfrm>
            <a:off x="0" y="-73558"/>
            <a:ext cx="6277537" cy="4101479"/>
            <a:chOff x="154290" y="350751"/>
            <a:chExt cx="6277537" cy="4101479"/>
          </a:xfrm>
        </p:grpSpPr>
        <p:sp>
          <p:nvSpPr>
            <p:cNvPr id="6" name="TextBox 5"/>
            <p:cNvSpPr txBox="1"/>
            <p:nvPr/>
          </p:nvSpPr>
          <p:spPr>
            <a:xfrm>
              <a:off x="154290" y="350751"/>
              <a:ext cx="2530833" cy="800219"/>
            </a:xfrm>
            <a:prstGeom prst="rect">
              <a:avLst/>
            </a:prstGeom>
            <a:noFill/>
          </p:spPr>
          <p:txBody>
            <a:bodyPr wrap="square" rtlCol="0">
              <a:spAutoFit/>
            </a:bodyPr>
            <a:lstStyle/>
            <a:p>
              <a:pPr marL="0" marR="0" lvl="0" indent="0" algn="ctr" defTabSz="1410736"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smtClean="0">
                  <a:ln>
                    <a:noFill/>
                  </a:ln>
                  <a:solidFill>
                    <a:srgbClr val="00B050"/>
                  </a:solidFill>
                  <a:effectLst/>
                  <a:uLnTx/>
                  <a:uFillTx/>
                </a:rPr>
                <a:t>PATHWAY 2</a:t>
              </a:r>
            </a:p>
            <a:p>
              <a:pPr marL="0" marR="0" lvl="0" indent="0" algn="ctr" defTabSz="141073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endParaRPr>
            </a:p>
          </p:txBody>
        </p:sp>
        <p:grpSp>
          <p:nvGrpSpPr>
            <p:cNvPr id="31" name="Group 30"/>
            <p:cNvGrpSpPr/>
            <p:nvPr/>
          </p:nvGrpSpPr>
          <p:grpSpPr>
            <a:xfrm>
              <a:off x="321972" y="836194"/>
              <a:ext cx="6109855" cy="3616036"/>
              <a:chOff x="-8697940" y="500996"/>
              <a:chExt cx="6109855" cy="3616036"/>
            </a:xfrm>
          </p:grpSpPr>
          <p:sp>
            <p:nvSpPr>
              <p:cNvPr id="30" name="Rectangle 29"/>
              <p:cNvSpPr/>
              <p:nvPr/>
            </p:nvSpPr>
            <p:spPr>
              <a:xfrm>
                <a:off x="-8697940" y="500996"/>
                <a:ext cx="6109855" cy="361603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9" name="Group 28"/>
              <p:cNvGrpSpPr/>
              <p:nvPr/>
            </p:nvGrpSpPr>
            <p:grpSpPr>
              <a:xfrm>
                <a:off x="-8458201" y="688041"/>
                <a:ext cx="5652654" cy="3241947"/>
                <a:chOff x="-8208819" y="-436418"/>
                <a:chExt cx="7031181" cy="4613564"/>
              </a:xfrm>
              <a:solidFill>
                <a:schemeClr val="tx1"/>
              </a:solidFill>
            </p:grpSpPr>
            <p:grpSp>
              <p:nvGrpSpPr>
                <p:cNvPr id="3" name="Group 2"/>
                <p:cNvGrpSpPr/>
                <p:nvPr/>
              </p:nvGrpSpPr>
              <p:grpSpPr>
                <a:xfrm>
                  <a:off x="-8208819" y="-436418"/>
                  <a:ext cx="7003472" cy="4613564"/>
                  <a:chOff x="-8208819" y="-436418"/>
                  <a:chExt cx="7003472" cy="4613564"/>
                </a:xfrm>
                <a:grpFill/>
              </p:grpSpPr>
              <p:pic>
                <p:nvPicPr>
                  <p:cNvPr id="2" name="Picture 1"/>
                  <p:cNvPicPr>
                    <a:picLocks noChangeAspect="1"/>
                  </p:cNvPicPr>
                  <p:nvPr/>
                </p:nvPicPr>
                <p:blipFill rotWithShape="1">
                  <a:blip r:embed="rId2"/>
                  <a:srcRect l="53637" t="19697" r="27215" b="35454"/>
                  <a:stretch/>
                </p:blipFill>
                <p:spPr>
                  <a:xfrm>
                    <a:off x="-8208819" y="-436418"/>
                    <a:ext cx="7003472" cy="4613564"/>
                  </a:xfrm>
                  <a:prstGeom prst="rect">
                    <a:avLst/>
                  </a:prstGeom>
                  <a:grpFill/>
                </p:spPr>
              </p:pic>
              <p:pic>
                <p:nvPicPr>
                  <p:cNvPr id="9" name="Picture 8"/>
                  <p:cNvPicPr>
                    <a:picLocks noChangeAspect="1"/>
                  </p:cNvPicPr>
                  <p:nvPr/>
                </p:nvPicPr>
                <p:blipFill rotWithShape="1">
                  <a:blip r:embed="rId2">
                    <a:lum bright="70000" contrast="-70000"/>
                  </a:blip>
                  <a:srcRect l="59584" t="26498" r="34166" b="48855"/>
                  <a:stretch/>
                </p:blipFill>
                <p:spPr>
                  <a:xfrm>
                    <a:off x="-6068292" y="270148"/>
                    <a:ext cx="2286001" cy="2535383"/>
                  </a:xfrm>
                  <a:prstGeom prst="rect">
                    <a:avLst/>
                  </a:prstGeom>
                  <a:grpFill/>
                </p:spPr>
              </p:pic>
            </p:grpSp>
            <p:grpSp>
              <p:nvGrpSpPr>
                <p:cNvPr id="28" name="Group 27"/>
                <p:cNvGrpSpPr/>
                <p:nvPr/>
              </p:nvGrpSpPr>
              <p:grpSpPr>
                <a:xfrm>
                  <a:off x="-6130638" y="1076154"/>
                  <a:ext cx="4953000" cy="3100992"/>
                  <a:chOff x="-6130638" y="1076154"/>
                  <a:chExt cx="4953000" cy="3100992"/>
                </a:xfrm>
                <a:grpFill/>
              </p:grpSpPr>
              <p:cxnSp>
                <p:nvCxnSpPr>
                  <p:cNvPr id="11" name="Straight Connector 10"/>
                  <p:cNvCxnSpPr/>
                  <p:nvPr/>
                </p:nvCxnSpPr>
                <p:spPr>
                  <a:xfrm>
                    <a:off x="-6068291" y="4177146"/>
                    <a:ext cx="4862946" cy="0"/>
                  </a:xfrm>
                  <a:prstGeom prst="line">
                    <a:avLst/>
                  </a:prstGeom>
                  <a:grpFill/>
                  <a:ln w="571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6109856" y="2805529"/>
                    <a:ext cx="0" cy="1371617"/>
                  </a:xfrm>
                  <a:prstGeom prst="line">
                    <a:avLst/>
                  </a:prstGeom>
                  <a:grpFill/>
                  <a:ln w="571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177638" y="1163782"/>
                    <a:ext cx="0" cy="3013364"/>
                  </a:xfrm>
                  <a:prstGeom prst="line">
                    <a:avLst/>
                  </a:prstGeom>
                  <a:grpFill/>
                  <a:ln w="571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6130638" y="2788520"/>
                    <a:ext cx="2348347" cy="0"/>
                  </a:xfrm>
                  <a:prstGeom prst="line">
                    <a:avLst/>
                  </a:prstGeom>
                  <a:grpFill/>
                  <a:ln w="571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3782291" y="1076154"/>
                    <a:ext cx="2604653" cy="0"/>
                  </a:xfrm>
                  <a:prstGeom prst="line">
                    <a:avLst/>
                  </a:prstGeom>
                  <a:grpFill/>
                  <a:ln w="571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3782291" y="1122218"/>
                    <a:ext cx="0" cy="1683311"/>
                  </a:xfrm>
                  <a:prstGeom prst="line">
                    <a:avLst/>
                  </a:prstGeom>
                  <a:grpFill/>
                  <a:ln w="571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grpSp>
        <p:sp>
          <p:nvSpPr>
            <p:cNvPr id="32" name="Rectangle 31"/>
            <p:cNvSpPr/>
            <p:nvPr/>
          </p:nvSpPr>
          <p:spPr>
            <a:xfrm>
              <a:off x="2265199" y="3290652"/>
              <a:ext cx="236379" cy="236691"/>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1</a:t>
              </a:r>
              <a:endParaRPr lang="en-US" b="1" dirty="0">
                <a:solidFill>
                  <a:schemeClr val="tx1"/>
                </a:solidFill>
              </a:endParaRPr>
            </a:p>
          </p:txBody>
        </p:sp>
        <p:sp>
          <p:nvSpPr>
            <p:cNvPr id="33" name="Rectangle 32"/>
            <p:cNvSpPr/>
            <p:nvPr/>
          </p:nvSpPr>
          <p:spPr>
            <a:xfrm>
              <a:off x="4099577" y="2060740"/>
              <a:ext cx="236379" cy="236691"/>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2</a:t>
              </a:r>
              <a:endParaRPr lang="en-US" b="1" dirty="0">
                <a:solidFill>
                  <a:schemeClr val="tx1"/>
                </a:solidFill>
              </a:endParaRPr>
            </a:p>
          </p:txBody>
        </p:sp>
        <p:sp>
          <p:nvSpPr>
            <p:cNvPr id="34" name="Rectangle 33"/>
            <p:cNvSpPr/>
            <p:nvPr/>
          </p:nvSpPr>
          <p:spPr>
            <a:xfrm>
              <a:off x="4093794" y="3266244"/>
              <a:ext cx="236379" cy="236691"/>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3</a:t>
              </a:r>
              <a:endParaRPr lang="en-US" b="1" dirty="0">
                <a:solidFill>
                  <a:schemeClr val="tx1"/>
                </a:solidFill>
              </a:endParaRPr>
            </a:p>
          </p:txBody>
        </p:sp>
      </p:grpSp>
      <p:sp>
        <p:nvSpPr>
          <p:cNvPr id="36" name="TextBox 35"/>
          <p:cNvSpPr txBox="1"/>
          <p:nvPr/>
        </p:nvSpPr>
        <p:spPr>
          <a:xfrm>
            <a:off x="105738" y="4060289"/>
            <a:ext cx="6999668" cy="969496"/>
          </a:xfrm>
          <a:prstGeom prst="rect">
            <a:avLst/>
          </a:prstGeom>
          <a:noFill/>
        </p:spPr>
        <p:txBody>
          <a:bodyPr wrap="square" rtlCol="0">
            <a:spAutoFit/>
          </a:bodyPr>
          <a:lstStyle/>
          <a:p>
            <a:r>
              <a:rPr lang="en-US" sz="1200" b="1" i="1" u="sng" dirty="0" smtClean="0">
                <a:solidFill>
                  <a:srgbClr val="00B050"/>
                </a:solidFill>
              </a:rPr>
              <a:t>Pathway 2 </a:t>
            </a:r>
          </a:p>
          <a:p>
            <a:r>
              <a:rPr lang="en-US" sz="1200" i="1" dirty="0" smtClean="0">
                <a:solidFill>
                  <a:srgbClr val="00B050"/>
                </a:solidFill>
              </a:rPr>
              <a:t>Preparing to conceptualize basic knowledge within a new context. </a:t>
            </a:r>
          </a:p>
          <a:p>
            <a:endParaRPr lang="en-US" sz="500" dirty="0"/>
          </a:p>
          <a:p>
            <a:r>
              <a:rPr lang="en-US" sz="1200" dirty="0"/>
              <a:t>“</a:t>
            </a:r>
            <a:r>
              <a:rPr lang="en-US" sz="1400" b="1" dirty="0"/>
              <a:t>In what new context(s) and applications will the student use previously learned knowledge and skills to complete the performance task</a:t>
            </a:r>
            <a:r>
              <a:rPr lang="en-US" sz="1400" b="1" dirty="0" smtClean="0"/>
              <a:t>?”</a:t>
            </a:r>
            <a:endParaRPr lang="en-US" sz="1400" b="1" dirty="0"/>
          </a:p>
        </p:txBody>
      </p:sp>
      <p:grpSp>
        <p:nvGrpSpPr>
          <p:cNvPr id="37" name="Group 36"/>
          <p:cNvGrpSpPr/>
          <p:nvPr/>
        </p:nvGrpSpPr>
        <p:grpSpPr>
          <a:xfrm>
            <a:off x="224868" y="5239864"/>
            <a:ext cx="6761408" cy="1384995"/>
            <a:chOff x="321972" y="2163330"/>
            <a:chExt cx="6761408" cy="1384995"/>
          </a:xfrm>
        </p:grpSpPr>
        <p:sp>
          <p:nvSpPr>
            <p:cNvPr id="38" name="TextBox 37"/>
            <p:cNvSpPr txBox="1"/>
            <p:nvPr/>
          </p:nvSpPr>
          <p:spPr>
            <a:xfrm>
              <a:off x="321972" y="2163330"/>
              <a:ext cx="6761408" cy="1384995"/>
            </a:xfrm>
            <a:prstGeom prst="rect">
              <a:avLst/>
            </a:prstGeom>
            <a:noFill/>
          </p:spPr>
          <p:txBody>
            <a:bodyPr wrap="square" rtlCol="0">
              <a:spAutoFit/>
            </a:bodyPr>
            <a:lstStyle/>
            <a:p>
              <a:pPr marL="0" marR="0" lvl="0" indent="0" defTabSz="1410736"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prstClr val="black"/>
                  </a:solidFill>
                  <a:effectLst/>
                  <a:uLnTx/>
                  <a:uFillTx/>
                </a:rPr>
                <a:t>          BLOOMS:</a:t>
              </a:r>
              <a:r>
                <a:rPr kumimoji="0" lang="en-US" sz="1400" b="1" i="0" u="none" strike="noStrike" kern="0" cap="none" spc="0" normalizeH="0" noProof="0" dirty="0" smtClean="0">
                  <a:ln>
                    <a:noFill/>
                  </a:ln>
                  <a:solidFill>
                    <a:prstClr val="black"/>
                  </a:solidFill>
                  <a:effectLst/>
                  <a:uLnTx/>
                  <a:uFillTx/>
                </a:rPr>
                <a:t> APPLY</a:t>
              </a:r>
              <a:endParaRPr kumimoji="0" lang="en-US" sz="1400" b="1" i="0" u="none" strike="noStrike" kern="0" cap="none" spc="0" normalizeH="0" baseline="0" noProof="0" dirty="0" smtClean="0">
                <a:ln>
                  <a:noFill/>
                </a:ln>
                <a:solidFill>
                  <a:prstClr val="black"/>
                </a:solidFill>
                <a:effectLst/>
                <a:uLnTx/>
                <a:uFillTx/>
              </a:endParaRPr>
            </a:p>
            <a:p>
              <a:pPr marL="0" marR="0" lvl="0" indent="0" defTabSz="1410736"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0070C0"/>
                  </a:solidFill>
                  <a:effectLst/>
                  <a:uLnTx/>
                  <a:uFillTx/>
                </a:rPr>
                <a:t>          DOK 1 RECALL AND REPRODUCTION</a:t>
              </a:r>
            </a:p>
            <a:p>
              <a:pPr marL="0" marR="0" lvl="0" indent="0" defTabSz="1410736"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smtClean="0">
                <a:ln>
                  <a:noFill/>
                </a:ln>
                <a:solidFill>
                  <a:prstClr val="black"/>
                </a:solidFill>
                <a:effectLst/>
                <a:uLnTx/>
                <a:uFillTx/>
              </a:endParaRPr>
            </a:p>
            <a:p>
              <a:pPr marL="0" marR="0" lvl="0" indent="0" defTabSz="1410736"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black"/>
                  </a:solidFill>
                  <a:effectLst/>
                  <a:uLnTx/>
                  <a:uFillTx/>
                </a:rPr>
                <a:t>I am asking my students to use ______ to determine ______.</a:t>
              </a:r>
            </a:p>
            <a:p>
              <a:pPr marL="0" marR="0" lvl="0" indent="0" defTabSz="1410736"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black"/>
                  </a:solidFill>
                  <a:effectLst/>
                  <a:uLnTx/>
                  <a:uFillTx/>
                </a:rPr>
                <a:t>I </a:t>
              </a:r>
              <a:r>
                <a:rPr kumimoji="0" lang="en-US" sz="1400" b="0" i="0" u="none" strike="noStrike" kern="0" cap="none" spc="0" normalizeH="0" baseline="0" noProof="0" dirty="0">
                  <a:ln>
                    <a:noFill/>
                  </a:ln>
                  <a:solidFill>
                    <a:prstClr val="black"/>
                  </a:solidFill>
                  <a:effectLst/>
                  <a:uLnTx/>
                  <a:uFillTx/>
                </a:rPr>
                <a:t>am asking my students to </a:t>
              </a:r>
              <a:r>
                <a:rPr kumimoji="0" lang="en-US" sz="1400" b="0" i="0" u="none" strike="noStrike" kern="0" cap="none" spc="0" normalizeH="0" baseline="0" noProof="0" dirty="0" smtClean="0">
                  <a:ln>
                    <a:noFill/>
                  </a:ln>
                  <a:solidFill>
                    <a:prstClr val="black"/>
                  </a:solidFill>
                  <a:effectLst/>
                  <a:uLnTx/>
                  <a:uFillTx/>
                </a:rPr>
                <a:t>apply rules about _______ to ________.</a:t>
              </a:r>
            </a:p>
            <a:p>
              <a:pPr marL="0" marR="0" lvl="0" indent="0" defTabSz="1410736"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black"/>
                  </a:solidFill>
                  <a:effectLst/>
                  <a:uLnTx/>
                  <a:uFillTx/>
                </a:rPr>
                <a:t>I </a:t>
              </a:r>
              <a:r>
                <a:rPr kumimoji="0" lang="en-US" sz="1400" b="0" i="0" u="none" strike="noStrike" kern="0" cap="none" spc="0" normalizeH="0" baseline="0" noProof="0" dirty="0">
                  <a:ln>
                    <a:noFill/>
                  </a:ln>
                  <a:solidFill>
                    <a:prstClr val="black"/>
                  </a:solidFill>
                  <a:effectLst/>
                  <a:uLnTx/>
                  <a:uFillTx/>
                </a:rPr>
                <a:t>am asking my students </a:t>
              </a:r>
              <a:r>
                <a:rPr kumimoji="0" lang="en-US" sz="1400" b="0" i="0" u="none" strike="noStrike" kern="0" cap="none" spc="0" normalizeH="0" baseline="0" noProof="0" dirty="0" smtClean="0">
                  <a:ln>
                    <a:noFill/>
                  </a:ln>
                  <a:solidFill>
                    <a:prstClr val="black"/>
                  </a:solidFill>
                  <a:effectLst/>
                  <a:uLnTx/>
                  <a:uFillTx/>
                </a:rPr>
                <a:t>to apply basic ______ for _________.</a:t>
              </a:r>
              <a:endParaRPr kumimoji="0" lang="en-US" sz="1400" b="0" i="0" u="none" strike="noStrike" kern="0" cap="none" spc="0" normalizeH="0" baseline="0" noProof="0" dirty="0">
                <a:ln>
                  <a:noFill/>
                </a:ln>
                <a:solidFill>
                  <a:prstClr val="black"/>
                </a:solidFill>
                <a:effectLst/>
                <a:uLnTx/>
                <a:uFillTx/>
              </a:endParaRPr>
            </a:p>
          </p:txBody>
        </p:sp>
        <p:sp>
          <p:nvSpPr>
            <p:cNvPr id="39" name="Rectangle 38"/>
            <p:cNvSpPr/>
            <p:nvPr/>
          </p:nvSpPr>
          <p:spPr>
            <a:xfrm>
              <a:off x="422436" y="2369640"/>
              <a:ext cx="236379" cy="238831"/>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1</a:t>
              </a:r>
              <a:endParaRPr lang="en-US" sz="1400" b="1" dirty="0">
                <a:solidFill>
                  <a:schemeClr val="tx1"/>
                </a:solidFill>
              </a:endParaRPr>
            </a:p>
          </p:txBody>
        </p:sp>
      </p:grpSp>
      <p:grpSp>
        <p:nvGrpSpPr>
          <p:cNvPr id="40" name="Group 39"/>
          <p:cNvGrpSpPr/>
          <p:nvPr/>
        </p:nvGrpSpPr>
        <p:grpSpPr>
          <a:xfrm>
            <a:off x="224868" y="6795730"/>
            <a:ext cx="6761408" cy="3323987"/>
            <a:chOff x="42572" y="4739026"/>
            <a:chExt cx="6761408" cy="3323987"/>
          </a:xfrm>
        </p:grpSpPr>
        <p:sp>
          <p:nvSpPr>
            <p:cNvPr id="41" name="TextBox 40"/>
            <p:cNvSpPr txBox="1"/>
            <p:nvPr/>
          </p:nvSpPr>
          <p:spPr>
            <a:xfrm>
              <a:off x="42572" y="4739026"/>
              <a:ext cx="6761408" cy="3323987"/>
            </a:xfrm>
            <a:prstGeom prst="rect">
              <a:avLst/>
            </a:prstGeom>
            <a:noFill/>
          </p:spPr>
          <p:txBody>
            <a:bodyPr wrap="square" rtlCol="0">
              <a:spAutoFit/>
            </a:bodyPr>
            <a:lstStyle/>
            <a:p>
              <a:pPr marL="0" marR="0" lvl="0" indent="0" defTabSz="1410736"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prstClr val="black"/>
                  </a:solidFill>
                  <a:effectLst/>
                  <a:uLnTx/>
                  <a:uFillTx/>
                </a:rPr>
                <a:t>          </a:t>
              </a:r>
              <a:r>
                <a:rPr kumimoji="0" lang="en-US" sz="1400" b="1" i="0" u="none" strike="noStrike" kern="0" cap="none" spc="0" normalizeH="0" baseline="0" noProof="0" dirty="0" smtClean="0">
                  <a:ln>
                    <a:noFill/>
                  </a:ln>
                  <a:effectLst/>
                  <a:uLnTx/>
                  <a:uFillTx/>
                </a:rPr>
                <a:t>BLOOMS:</a:t>
              </a:r>
              <a:r>
                <a:rPr kumimoji="0" lang="en-US" sz="1400" b="1" i="0" u="none" strike="noStrike" kern="0" cap="none" spc="0" normalizeH="0" noProof="0" dirty="0" smtClean="0">
                  <a:ln>
                    <a:noFill/>
                  </a:ln>
                  <a:effectLst/>
                  <a:uLnTx/>
                  <a:uFillTx/>
                </a:rPr>
                <a:t> UNDERSTAND/COMPREHEND</a:t>
              </a:r>
              <a:endParaRPr kumimoji="0" lang="en-US" sz="1400" b="1" i="0" u="none" strike="noStrike" kern="0" cap="none" spc="0" normalizeH="0" baseline="0" noProof="0" dirty="0" smtClean="0">
                <a:ln>
                  <a:noFill/>
                </a:ln>
                <a:effectLst/>
                <a:uLnTx/>
                <a:uFillTx/>
              </a:endParaRPr>
            </a:p>
            <a:p>
              <a:pPr marL="0" marR="0" lvl="0" indent="0" defTabSz="1410736"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0070C0"/>
                  </a:solidFill>
                  <a:effectLst/>
                  <a:uLnTx/>
                  <a:uFillTx/>
                </a:rPr>
                <a:t>          </a:t>
              </a:r>
              <a:r>
                <a:rPr kumimoji="0" lang="en-US" sz="1400" b="1" i="0" u="none" strike="noStrike" kern="0" cap="none" spc="0" normalizeH="0" baseline="0" noProof="0" dirty="0" smtClean="0">
                  <a:ln>
                    <a:noFill/>
                  </a:ln>
                  <a:solidFill>
                    <a:srgbClr val="00B050"/>
                  </a:solidFill>
                  <a:effectLst/>
                  <a:uLnTx/>
                  <a:uFillTx/>
                </a:rPr>
                <a:t>DOK 2:</a:t>
              </a:r>
              <a:r>
                <a:rPr kumimoji="0" lang="en-US" sz="1400" b="1" i="0" u="none" strike="noStrike" kern="0" cap="none" spc="0" normalizeH="0" noProof="0" dirty="0" smtClean="0">
                  <a:ln>
                    <a:noFill/>
                  </a:ln>
                  <a:solidFill>
                    <a:srgbClr val="00B050"/>
                  </a:solidFill>
                  <a:effectLst/>
                  <a:uLnTx/>
                  <a:uFillTx/>
                </a:rPr>
                <a:t> SKILLS AND CONCEPTS</a:t>
              </a:r>
            </a:p>
            <a:p>
              <a:pPr marL="0" marR="0" lvl="0" indent="0" defTabSz="1410736"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smtClean="0">
                <a:ln>
                  <a:noFill/>
                </a:ln>
                <a:solidFill>
                  <a:prstClr val="black"/>
                </a:solidFill>
                <a:effectLst/>
                <a:uLnTx/>
                <a:uFillTx/>
              </a:endParaRPr>
            </a:p>
            <a:p>
              <a:pPr marL="0" marR="0" lvl="0" indent="0" defTabSz="1410736"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black"/>
                  </a:solidFill>
                  <a:effectLst/>
                  <a:uLnTx/>
                  <a:uFillTx/>
                </a:rPr>
                <a:t>I am asking my students to explain ________</a:t>
              </a:r>
              <a:r>
                <a:rPr kumimoji="0" lang="en-US" sz="1400" b="0" i="0" u="none" strike="noStrike" kern="0" cap="none" spc="0" normalizeH="0" noProof="0" dirty="0" smtClean="0">
                  <a:ln>
                    <a:noFill/>
                  </a:ln>
                  <a:solidFill>
                    <a:prstClr val="black"/>
                  </a:solidFill>
                  <a:effectLst/>
                  <a:uLnTx/>
                  <a:uFillTx/>
                </a:rPr>
                <a:t>using text evidence.</a:t>
              </a:r>
              <a:endParaRPr kumimoji="0" lang="en-US" sz="1400" b="0" i="0" u="none" strike="noStrike" kern="0" cap="none" spc="0" normalizeH="0" baseline="0" noProof="0" dirty="0" smtClean="0">
                <a:ln>
                  <a:noFill/>
                </a:ln>
                <a:solidFill>
                  <a:prstClr val="black"/>
                </a:solidFill>
                <a:effectLst/>
                <a:uLnTx/>
                <a:uFillTx/>
              </a:endParaRPr>
            </a:p>
            <a:p>
              <a:pPr marL="0" marR="0" lvl="0" indent="0" defTabSz="1410736"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black"/>
                  </a:solidFill>
                  <a:effectLst/>
                  <a:uLnTx/>
                  <a:uFillTx/>
                </a:rPr>
                <a:t>I </a:t>
              </a:r>
              <a:r>
                <a:rPr kumimoji="0" lang="en-US" sz="1400" b="0" i="0" u="none" strike="noStrike" kern="0" cap="none" spc="0" normalizeH="0" baseline="0" noProof="0" dirty="0">
                  <a:ln>
                    <a:noFill/>
                  </a:ln>
                  <a:solidFill>
                    <a:prstClr val="black"/>
                  </a:solidFill>
                  <a:effectLst/>
                  <a:uLnTx/>
                  <a:uFillTx/>
                </a:rPr>
                <a:t>am asking my students </a:t>
              </a:r>
              <a:r>
                <a:rPr kumimoji="0" lang="en-US" sz="1400" b="0" i="0" u="none" strike="noStrike" kern="0" cap="none" spc="0" normalizeH="0" baseline="0" noProof="0" dirty="0" smtClean="0">
                  <a:ln>
                    <a:noFill/>
                  </a:ln>
                  <a:solidFill>
                    <a:prstClr val="black"/>
                  </a:solidFill>
                  <a:effectLst/>
                  <a:uLnTx/>
                  <a:uFillTx/>
                </a:rPr>
                <a:t>to show relationships between____and ____ using text evidence.</a:t>
              </a:r>
            </a:p>
            <a:p>
              <a:pPr marL="0" marR="0" lvl="0" indent="0" defTabSz="1410736"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black"/>
                  </a:solidFill>
                  <a:effectLst/>
                  <a:uLnTx/>
                  <a:uFillTx/>
                </a:rPr>
                <a:t>I </a:t>
              </a:r>
              <a:r>
                <a:rPr kumimoji="0" lang="en-US" sz="1400" b="0" i="0" u="none" strike="noStrike" kern="0" cap="none" spc="0" normalizeH="0" baseline="0" noProof="0" dirty="0">
                  <a:ln>
                    <a:noFill/>
                  </a:ln>
                  <a:solidFill>
                    <a:prstClr val="black"/>
                  </a:solidFill>
                  <a:effectLst/>
                  <a:uLnTx/>
                  <a:uFillTx/>
                </a:rPr>
                <a:t>am asking my students </a:t>
              </a:r>
              <a:r>
                <a:rPr kumimoji="0" lang="en-US" sz="1400" b="0" i="0" u="none" strike="noStrike" kern="0" cap="none" spc="0" normalizeH="0" baseline="0" noProof="0" dirty="0" smtClean="0">
                  <a:ln>
                    <a:noFill/>
                  </a:ln>
                  <a:solidFill>
                    <a:prstClr val="black"/>
                  </a:solidFill>
                  <a:effectLst/>
                  <a:uLnTx/>
                  <a:uFillTx/>
                </a:rPr>
                <a:t>to specify</a:t>
              </a:r>
              <a:r>
                <a:rPr kumimoji="0" lang="en-US" sz="1400" b="0" i="0" u="none" strike="noStrike" kern="0" cap="none" spc="0" normalizeH="0" noProof="0" dirty="0" smtClean="0">
                  <a:ln>
                    <a:noFill/>
                  </a:ln>
                  <a:solidFill>
                    <a:prstClr val="black"/>
                  </a:solidFill>
                  <a:effectLst/>
                  <a:uLnTx/>
                  <a:uFillTx/>
                </a:rPr>
                <a:t> _____ using text evidence.</a:t>
              </a:r>
            </a:p>
            <a:p>
              <a:pPr marL="0" marR="0" lvl="0" indent="0" defTabSz="1410736" eaLnBrk="1" fontAlgn="auto" latinLnBrk="0" hangingPunct="1">
                <a:lnSpc>
                  <a:spcPct val="100000"/>
                </a:lnSpc>
                <a:spcBef>
                  <a:spcPts val="0"/>
                </a:spcBef>
                <a:spcAft>
                  <a:spcPts val="0"/>
                </a:spcAft>
                <a:buClrTx/>
                <a:buSzTx/>
                <a:buFontTx/>
                <a:buNone/>
                <a:tabLst/>
                <a:defRPr/>
              </a:pPr>
              <a:r>
                <a:rPr lang="en-US" sz="1400" kern="0" baseline="0" dirty="0" smtClean="0">
                  <a:solidFill>
                    <a:prstClr val="black"/>
                  </a:solidFill>
                </a:rPr>
                <a:t>I</a:t>
              </a:r>
              <a:r>
                <a:rPr lang="en-US" sz="1400" kern="0" dirty="0" smtClean="0">
                  <a:solidFill>
                    <a:prstClr val="black"/>
                  </a:solidFill>
                </a:rPr>
                <a:t> am asking my students to give examples and non-examples of _____ using text evidence.</a:t>
              </a:r>
            </a:p>
            <a:p>
              <a:pPr marL="0" marR="0" lvl="0" indent="0" defTabSz="1410736"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black"/>
                  </a:solidFill>
                  <a:effectLst/>
                  <a:uLnTx/>
                  <a:uFillTx/>
                </a:rPr>
                <a:t>I am asking my students to summarize _______.</a:t>
              </a:r>
            </a:p>
            <a:p>
              <a:pPr marL="0" marR="0" lvl="0" indent="0" defTabSz="1410736" eaLnBrk="1" fontAlgn="auto" latinLnBrk="0" hangingPunct="1">
                <a:lnSpc>
                  <a:spcPct val="100000"/>
                </a:lnSpc>
                <a:spcBef>
                  <a:spcPts val="0"/>
                </a:spcBef>
                <a:spcAft>
                  <a:spcPts val="0"/>
                </a:spcAft>
                <a:buClrTx/>
                <a:buSzTx/>
                <a:buFontTx/>
                <a:buNone/>
                <a:tabLst/>
                <a:defRPr/>
              </a:pPr>
              <a:r>
                <a:rPr lang="en-US" sz="1400" kern="0" dirty="0" smtClean="0">
                  <a:solidFill>
                    <a:prstClr val="black"/>
                  </a:solidFill>
                </a:rPr>
                <a:t>I am asking my students to make a basic inference about _____.</a:t>
              </a:r>
            </a:p>
            <a:p>
              <a:pPr marL="0" marR="0" lvl="0" indent="0" defTabSz="1410736"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black"/>
                  </a:solidFill>
                  <a:effectLst/>
                  <a:uLnTx/>
                  <a:uFillTx/>
                </a:rPr>
                <a:t>I am asking my students to make a logical prediction from _______.</a:t>
              </a:r>
            </a:p>
            <a:p>
              <a:pPr marL="0" marR="0" lvl="0" indent="0" defTabSz="1410736" eaLnBrk="1" fontAlgn="auto" latinLnBrk="0" hangingPunct="1">
                <a:lnSpc>
                  <a:spcPct val="100000"/>
                </a:lnSpc>
                <a:spcBef>
                  <a:spcPts val="0"/>
                </a:spcBef>
                <a:spcAft>
                  <a:spcPts val="0"/>
                </a:spcAft>
                <a:buClrTx/>
                <a:buSzTx/>
                <a:buFontTx/>
                <a:buNone/>
                <a:tabLst/>
                <a:defRPr/>
              </a:pPr>
              <a:r>
                <a:rPr lang="en-US" sz="1400" kern="0" dirty="0" smtClean="0">
                  <a:solidFill>
                    <a:prstClr val="black"/>
                  </a:solidFill>
                </a:rPr>
                <a:t>I am asking my students to identify the main idea of ________.</a:t>
              </a:r>
            </a:p>
            <a:p>
              <a:pPr defTabSz="1410736"/>
              <a:r>
                <a:rPr lang="en-US" sz="1400" kern="0" dirty="0">
                  <a:solidFill>
                    <a:prstClr val="black"/>
                  </a:solidFill>
                </a:rPr>
                <a:t>I am asking my students </a:t>
              </a:r>
              <a:r>
                <a:rPr lang="en-US" sz="1400" kern="0" dirty="0" smtClean="0">
                  <a:solidFill>
                    <a:prstClr val="black"/>
                  </a:solidFill>
                </a:rPr>
                <a:t>to make a basic generalization about ______.</a:t>
              </a:r>
              <a:endParaRPr lang="en-US" sz="1400" kern="0" dirty="0">
                <a:solidFill>
                  <a:prstClr val="black"/>
                </a:solidFill>
              </a:endParaRPr>
            </a:p>
            <a:p>
              <a:pPr defTabSz="1410736"/>
              <a:r>
                <a:rPr lang="en-US" sz="1400" kern="0" dirty="0">
                  <a:solidFill>
                    <a:prstClr val="black"/>
                  </a:solidFill>
                </a:rPr>
                <a:t>I am asking my students </a:t>
              </a:r>
              <a:r>
                <a:rPr lang="en-US" sz="1400" kern="0" dirty="0" smtClean="0">
                  <a:solidFill>
                    <a:prstClr val="black"/>
                  </a:solidFill>
                </a:rPr>
                <a:t>to locate explicit __________.</a:t>
              </a:r>
              <a:endParaRPr lang="en-US" sz="1400" kern="0" dirty="0">
                <a:solidFill>
                  <a:prstClr val="black"/>
                </a:solidFill>
              </a:endParaRPr>
            </a:p>
            <a:p>
              <a:pPr defTabSz="1410736"/>
              <a:r>
                <a:rPr lang="en-US" sz="1400" kern="0" dirty="0">
                  <a:solidFill>
                    <a:prstClr val="black"/>
                  </a:solidFill>
                </a:rPr>
                <a:t>I am asking my students </a:t>
              </a:r>
              <a:r>
                <a:rPr lang="en-US" sz="1400" kern="0" dirty="0" smtClean="0">
                  <a:solidFill>
                    <a:prstClr val="black"/>
                  </a:solidFill>
                </a:rPr>
                <a:t>to locate implicit __________.</a:t>
              </a:r>
              <a:endParaRPr lang="en-US" sz="1400" kern="0" dirty="0">
                <a:solidFill>
                  <a:prstClr val="black"/>
                </a:solidFill>
              </a:endParaRPr>
            </a:p>
            <a:p>
              <a:pPr marL="0" marR="0" lvl="0" indent="0" defTabSz="1410736"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black"/>
                </a:solidFill>
                <a:effectLst/>
                <a:uLnTx/>
                <a:uFillTx/>
              </a:endParaRPr>
            </a:p>
          </p:txBody>
        </p:sp>
        <p:sp>
          <p:nvSpPr>
            <p:cNvPr id="42" name="Rectangle 41"/>
            <p:cNvSpPr/>
            <p:nvPr/>
          </p:nvSpPr>
          <p:spPr>
            <a:xfrm>
              <a:off x="61110" y="4919723"/>
              <a:ext cx="236379" cy="238831"/>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2</a:t>
              </a:r>
              <a:endParaRPr lang="en-US" sz="1400" b="1" dirty="0">
                <a:solidFill>
                  <a:schemeClr val="tx1"/>
                </a:solidFill>
              </a:endParaRPr>
            </a:p>
          </p:txBody>
        </p:sp>
      </p:grpSp>
    </p:spTree>
    <p:extLst>
      <p:ext uri="{BB962C8B-B14F-4D97-AF65-F5344CB8AC3E}">
        <p14:creationId xmlns:p14="http://schemas.microsoft.com/office/powerpoint/2010/main" val="26570894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roup 34"/>
          <p:cNvGrpSpPr/>
          <p:nvPr/>
        </p:nvGrpSpPr>
        <p:grpSpPr>
          <a:xfrm>
            <a:off x="259800" y="96751"/>
            <a:ext cx="6172027" cy="4101479"/>
            <a:chOff x="259800" y="350751"/>
            <a:chExt cx="6172027" cy="4101479"/>
          </a:xfrm>
        </p:grpSpPr>
        <p:sp>
          <p:nvSpPr>
            <p:cNvPr id="6" name="TextBox 5"/>
            <p:cNvSpPr txBox="1"/>
            <p:nvPr/>
          </p:nvSpPr>
          <p:spPr>
            <a:xfrm>
              <a:off x="259800" y="350751"/>
              <a:ext cx="4593556" cy="800219"/>
            </a:xfrm>
            <a:prstGeom prst="rect">
              <a:avLst/>
            </a:prstGeom>
            <a:noFill/>
          </p:spPr>
          <p:txBody>
            <a:bodyPr wrap="square" rtlCol="0">
              <a:spAutoFit/>
            </a:bodyPr>
            <a:lstStyle/>
            <a:p>
              <a:pPr marL="0" marR="0" lvl="0" indent="0" defTabSz="1410736"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smtClean="0">
                  <a:ln>
                    <a:noFill/>
                  </a:ln>
                  <a:solidFill>
                    <a:srgbClr val="00B050"/>
                  </a:solidFill>
                  <a:effectLst/>
                  <a:uLnTx/>
                  <a:uFillTx/>
                </a:rPr>
                <a:t>PATHWAY 2 </a:t>
              </a:r>
              <a:r>
                <a:rPr kumimoji="0" lang="en-US" sz="2000" b="1" i="1" u="none" strike="noStrike" kern="0" cap="none" spc="0" normalizeH="0" baseline="0" noProof="0" dirty="0" smtClean="0">
                  <a:ln>
                    <a:noFill/>
                  </a:ln>
                  <a:solidFill>
                    <a:srgbClr val="00B050"/>
                  </a:solidFill>
                  <a:effectLst/>
                  <a:uLnTx/>
                  <a:uFillTx/>
                </a:rPr>
                <a:t>Continued</a:t>
              </a:r>
            </a:p>
            <a:p>
              <a:pPr marL="0" marR="0" lvl="0" indent="0" defTabSz="1410736"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rPr>
                <a:t> </a:t>
              </a:r>
            </a:p>
          </p:txBody>
        </p:sp>
        <p:grpSp>
          <p:nvGrpSpPr>
            <p:cNvPr id="31" name="Group 30"/>
            <p:cNvGrpSpPr/>
            <p:nvPr/>
          </p:nvGrpSpPr>
          <p:grpSpPr>
            <a:xfrm>
              <a:off x="321972" y="836194"/>
              <a:ext cx="6109855" cy="3616036"/>
              <a:chOff x="-8697940" y="500996"/>
              <a:chExt cx="6109855" cy="3616036"/>
            </a:xfrm>
          </p:grpSpPr>
          <p:sp>
            <p:nvSpPr>
              <p:cNvPr id="30" name="Rectangle 29"/>
              <p:cNvSpPr/>
              <p:nvPr/>
            </p:nvSpPr>
            <p:spPr>
              <a:xfrm>
                <a:off x="-8697940" y="500996"/>
                <a:ext cx="6109855" cy="361603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9" name="Group 28"/>
              <p:cNvGrpSpPr/>
              <p:nvPr/>
            </p:nvGrpSpPr>
            <p:grpSpPr>
              <a:xfrm>
                <a:off x="-8458201" y="688041"/>
                <a:ext cx="5652654" cy="3241947"/>
                <a:chOff x="-8208819" y="-436418"/>
                <a:chExt cx="7031181" cy="4613564"/>
              </a:xfrm>
              <a:solidFill>
                <a:schemeClr val="tx1"/>
              </a:solidFill>
            </p:grpSpPr>
            <p:grpSp>
              <p:nvGrpSpPr>
                <p:cNvPr id="3" name="Group 2"/>
                <p:cNvGrpSpPr/>
                <p:nvPr/>
              </p:nvGrpSpPr>
              <p:grpSpPr>
                <a:xfrm>
                  <a:off x="-8208819" y="-436418"/>
                  <a:ext cx="7003472" cy="4613564"/>
                  <a:chOff x="-8208819" y="-436418"/>
                  <a:chExt cx="7003472" cy="4613564"/>
                </a:xfrm>
                <a:grpFill/>
              </p:grpSpPr>
              <p:pic>
                <p:nvPicPr>
                  <p:cNvPr id="2" name="Picture 1"/>
                  <p:cNvPicPr>
                    <a:picLocks noChangeAspect="1"/>
                  </p:cNvPicPr>
                  <p:nvPr/>
                </p:nvPicPr>
                <p:blipFill rotWithShape="1">
                  <a:blip r:embed="rId2"/>
                  <a:srcRect l="53637" t="19697" r="27215" b="35454"/>
                  <a:stretch/>
                </p:blipFill>
                <p:spPr>
                  <a:xfrm>
                    <a:off x="-8208819" y="-436418"/>
                    <a:ext cx="7003472" cy="4613564"/>
                  </a:xfrm>
                  <a:prstGeom prst="rect">
                    <a:avLst/>
                  </a:prstGeom>
                  <a:grpFill/>
                </p:spPr>
              </p:pic>
              <p:pic>
                <p:nvPicPr>
                  <p:cNvPr id="9" name="Picture 8"/>
                  <p:cNvPicPr>
                    <a:picLocks noChangeAspect="1"/>
                  </p:cNvPicPr>
                  <p:nvPr/>
                </p:nvPicPr>
                <p:blipFill rotWithShape="1">
                  <a:blip r:embed="rId2">
                    <a:lum bright="70000" contrast="-70000"/>
                  </a:blip>
                  <a:srcRect l="59584" t="26498" r="34166" b="48855"/>
                  <a:stretch/>
                </p:blipFill>
                <p:spPr>
                  <a:xfrm>
                    <a:off x="-6068292" y="270148"/>
                    <a:ext cx="2286001" cy="2535383"/>
                  </a:xfrm>
                  <a:prstGeom prst="rect">
                    <a:avLst/>
                  </a:prstGeom>
                  <a:grpFill/>
                </p:spPr>
              </p:pic>
            </p:grpSp>
            <p:grpSp>
              <p:nvGrpSpPr>
                <p:cNvPr id="28" name="Group 27"/>
                <p:cNvGrpSpPr/>
                <p:nvPr/>
              </p:nvGrpSpPr>
              <p:grpSpPr>
                <a:xfrm>
                  <a:off x="-6130638" y="1076154"/>
                  <a:ext cx="4953000" cy="3100992"/>
                  <a:chOff x="-6130638" y="1076154"/>
                  <a:chExt cx="4953000" cy="3100992"/>
                </a:xfrm>
                <a:grpFill/>
              </p:grpSpPr>
              <p:cxnSp>
                <p:nvCxnSpPr>
                  <p:cNvPr id="11" name="Straight Connector 10"/>
                  <p:cNvCxnSpPr/>
                  <p:nvPr/>
                </p:nvCxnSpPr>
                <p:spPr>
                  <a:xfrm>
                    <a:off x="-6068291" y="4177146"/>
                    <a:ext cx="4862946" cy="0"/>
                  </a:xfrm>
                  <a:prstGeom prst="line">
                    <a:avLst/>
                  </a:prstGeom>
                  <a:grpFill/>
                  <a:ln w="571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6109856" y="2805529"/>
                    <a:ext cx="0" cy="1371617"/>
                  </a:xfrm>
                  <a:prstGeom prst="line">
                    <a:avLst/>
                  </a:prstGeom>
                  <a:grpFill/>
                  <a:ln w="571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177638" y="1163782"/>
                    <a:ext cx="0" cy="3013364"/>
                  </a:xfrm>
                  <a:prstGeom prst="line">
                    <a:avLst/>
                  </a:prstGeom>
                  <a:grpFill/>
                  <a:ln w="571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6130638" y="2788520"/>
                    <a:ext cx="2348347" cy="0"/>
                  </a:xfrm>
                  <a:prstGeom prst="line">
                    <a:avLst/>
                  </a:prstGeom>
                  <a:grpFill/>
                  <a:ln w="571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3782291" y="1076154"/>
                    <a:ext cx="2604653" cy="0"/>
                  </a:xfrm>
                  <a:prstGeom prst="line">
                    <a:avLst/>
                  </a:prstGeom>
                  <a:grpFill/>
                  <a:ln w="571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3782291" y="1122218"/>
                    <a:ext cx="0" cy="1683311"/>
                  </a:xfrm>
                  <a:prstGeom prst="line">
                    <a:avLst/>
                  </a:prstGeom>
                  <a:grpFill/>
                  <a:ln w="571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grpSp>
        <p:sp>
          <p:nvSpPr>
            <p:cNvPr id="32" name="Rectangle 31"/>
            <p:cNvSpPr/>
            <p:nvPr/>
          </p:nvSpPr>
          <p:spPr>
            <a:xfrm>
              <a:off x="2265199" y="3290652"/>
              <a:ext cx="236379" cy="236691"/>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1</a:t>
              </a:r>
              <a:endParaRPr lang="en-US" b="1" dirty="0">
                <a:solidFill>
                  <a:schemeClr val="tx1"/>
                </a:solidFill>
              </a:endParaRPr>
            </a:p>
          </p:txBody>
        </p:sp>
        <p:sp>
          <p:nvSpPr>
            <p:cNvPr id="33" name="Rectangle 32"/>
            <p:cNvSpPr/>
            <p:nvPr/>
          </p:nvSpPr>
          <p:spPr>
            <a:xfrm>
              <a:off x="4099577" y="2060740"/>
              <a:ext cx="236379" cy="236691"/>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2</a:t>
              </a:r>
              <a:endParaRPr lang="en-US" b="1" dirty="0">
                <a:solidFill>
                  <a:schemeClr val="tx1"/>
                </a:solidFill>
              </a:endParaRPr>
            </a:p>
          </p:txBody>
        </p:sp>
        <p:sp>
          <p:nvSpPr>
            <p:cNvPr id="34" name="Rectangle 33"/>
            <p:cNvSpPr/>
            <p:nvPr/>
          </p:nvSpPr>
          <p:spPr>
            <a:xfrm>
              <a:off x="4093794" y="3266244"/>
              <a:ext cx="236379" cy="236691"/>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3</a:t>
              </a:r>
              <a:endParaRPr lang="en-US" b="1" dirty="0">
                <a:solidFill>
                  <a:schemeClr val="tx1"/>
                </a:solidFill>
              </a:endParaRPr>
            </a:p>
          </p:txBody>
        </p:sp>
      </p:grpSp>
      <p:sp>
        <p:nvSpPr>
          <p:cNvPr id="36" name="TextBox 35"/>
          <p:cNvSpPr txBox="1"/>
          <p:nvPr/>
        </p:nvSpPr>
        <p:spPr>
          <a:xfrm>
            <a:off x="321971" y="4258148"/>
            <a:ext cx="6109855" cy="584775"/>
          </a:xfrm>
          <a:prstGeom prst="rect">
            <a:avLst/>
          </a:prstGeom>
          <a:noFill/>
        </p:spPr>
        <p:txBody>
          <a:bodyPr wrap="square" rtlCol="0">
            <a:spAutoFit/>
          </a:bodyPr>
          <a:lstStyle/>
          <a:p>
            <a:r>
              <a:rPr lang="en-US" sz="1600" b="1" i="1" u="sng" dirty="0" smtClean="0">
                <a:solidFill>
                  <a:srgbClr val="00B050"/>
                </a:solidFill>
              </a:rPr>
              <a:t>Pathway 2 </a:t>
            </a:r>
          </a:p>
          <a:p>
            <a:r>
              <a:rPr lang="en-US" sz="1600" i="1" dirty="0" smtClean="0">
                <a:solidFill>
                  <a:srgbClr val="00B050"/>
                </a:solidFill>
              </a:rPr>
              <a:t>Preparing to conceptualize basic knowledge within a new context. </a:t>
            </a:r>
            <a:endParaRPr lang="en-US" sz="1600" i="1" dirty="0">
              <a:solidFill>
                <a:srgbClr val="00B050"/>
              </a:solidFill>
            </a:endParaRPr>
          </a:p>
        </p:txBody>
      </p:sp>
      <p:grpSp>
        <p:nvGrpSpPr>
          <p:cNvPr id="40" name="Group 39"/>
          <p:cNvGrpSpPr/>
          <p:nvPr/>
        </p:nvGrpSpPr>
        <p:grpSpPr>
          <a:xfrm>
            <a:off x="259800" y="5074069"/>
            <a:ext cx="6761408" cy="2031325"/>
            <a:chOff x="42572" y="4739026"/>
            <a:chExt cx="6761408" cy="2031325"/>
          </a:xfrm>
        </p:grpSpPr>
        <p:sp>
          <p:nvSpPr>
            <p:cNvPr id="41" name="TextBox 40"/>
            <p:cNvSpPr txBox="1"/>
            <p:nvPr/>
          </p:nvSpPr>
          <p:spPr>
            <a:xfrm>
              <a:off x="42572" y="4739026"/>
              <a:ext cx="6761408" cy="2031325"/>
            </a:xfrm>
            <a:prstGeom prst="rect">
              <a:avLst/>
            </a:prstGeom>
            <a:noFill/>
          </p:spPr>
          <p:txBody>
            <a:bodyPr wrap="square" rtlCol="0">
              <a:spAutoFit/>
            </a:bodyPr>
            <a:lstStyle/>
            <a:p>
              <a:pPr marL="0" marR="0" lvl="0" indent="0" defTabSz="1410736"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prstClr val="black"/>
                  </a:solidFill>
                  <a:effectLst/>
                  <a:uLnTx/>
                  <a:uFillTx/>
                </a:rPr>
                <a:t>          </a:t>
              </a:r>
              <a:r>
                <a:rPr kumimoji="0" lang="en-US" sz="1400" b="1" i="0" u="none" strike="noStrike" kern="0" cap="none" spc="0" normalizeH="0" baseline="0" noProof="0" dirty="0" smtClean="0">
                  <a:ln>
                    <a:noFill/>
                  </a:ln>
                  <a:effectLst/>
                  <a:uLnTx/>
                  <a:uFillTx/>
                </a:rPr>
                <a:t>BLOOMS:</a:t>
              </a:r>
              <a:r>
                <a:rPr kumimoji="0" lang="en-US" sz="1400" b="1" i="0" u="none" strike="noStrike" kern="0" cap="none" spc="0" normalizeH="0" noProof="0" dirty="0" smtClean="0">
                  <a:ln>
                    <a:noFill/>
                  </a:ln>
                  <a:effectLst/>
                  <a:uLnTx/>
                  <a:uFillTx/>
                </a:rPr>
                <a:t> APPLY</a:t>
              </a:r>
              <a:endParaRPr kumimoji="0" lang="en-US" sz="1400" b="1" i="0" u="none" strike="noStrike" kern="0" cap="none" spc="0" normalizeH="0" baseline="0" noProof="0" dirty="0" smtClean="0">
                <a:ln>
                  <a:noFill/>
                </a:ln>
                <a:effectLst/>
                <a:uLnTx/>
                <a:uFillTx/>
              </a:endParaRPr>
            </a:p>
            <a:p>
              <a:pPr marL="0" marR="0" lvl="0" indent="0" defTabSz="1410736"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0070C0"/>
                  </a:solidFill>
                  <a:effectLst/>
                  <a:uLnTx/>
                  <a:uFillTx/>
                </a:rPr>
                <a:t>          </a:t>
              </a:r>
              <a:r>
                <a:rPr kumimoji="0" lang="en-US" sz="1400" b="1" i="0" u="none" strike="noStrike" kern="0" cap="none" spc="0" normalizeH="0" baseline="0" noProof="0" dirty="0" smtClean="0">
                  <a:ln>
                    <a:noFill/>
                  </a:ln>
                  <a:solidFill>
                    <a:srgbClr val="00B050"/>
                  </a:solidFill>
                  <a:effectLst/>
                  <a:uLnTx/>
                  <a:uFillTx/>
                </a:rPr>
                <a:t>DOK 2:</a:t>
              </a:r>
              <a:r>
                <a:rPr kumimoji="0" lang="en-US" sz="1400" b="1" i="0" u="none" strike="noStrike" kern="0" cap="none" spc="0" normalizeH="0" noProof="0" dirty="0" smtClean="0">
                  <a:ln>
                    <a:noFill/>
                  </a:ln>
                  <a:solidFill>
                    <a:srgbClr val="00B050"/>
                  </a:solidFill>
                  <a:effectLst/>
                  <a:uLnTx/>
                  <a:uFillTx/>
                </a:rPr>
                <a:t> SKILLS AND CONCEPTS</a:t>
              </a:r>
              <a:endParaRPr kumimoji="0" lang="en-US" sz="1400" b="1" i="0" u="none" strike="noStrike" kern="0" cap="none" spc="0" normalizeH="0" baseline="0" noProof="0" dirty="0" smtClean="0">
                <a:ln>
                  <a:noFill/>
                </a:ln>
                <a:solidFill>
                  <a:srgbClr val="00B050"/>
                </a:solidFill>
                <a:effectLst/>
                <a:uLnTx/>
                <a:uFillTx/>
              </a:endParaRPr>
            </a:p>
            <a:p>
              <a:pPr marL="0" marR="0" lvl="0" indent="0" defTabSz="1410736"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smtClean="0">
                <a:ln>
                  <a:noFill/>
                </a:ln>
                <a:solidFill>
                  <a:prstClr val="black"/>
                </a:solidFill>
                <a:effectLst/>
                <a:uLnTx/>
                <a:uFillTx/>
              </a:endParaRPr>
            </a:p>
            <a:p>
              <a:pPr marL="0" marR="0" lvl="0" indent="0" defTabSz="1410736"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black"/>
                  </a:solidFill>
                  <a:effectLst/>
                  <a:uLnTx/>
                  <a:uFillTx/>
                </a:rPr>
                <a:t>I am asking my students to use</a:t>
              </a:r>
              <a:r>
                <a:rPr kumimoji="0" lang="en-US" sz="1400" b="0" i="0" u="none" strike="noStrike" kern="0" cap="none" spc="0" normalizeH="0" noProof="0" dirty="0" smtClean="0">
                  <a:ln>
                    <a:noFill/>
                  </a:ln>
                  <a:solidFill>
                    <a:prstClr val="black"/>
                  </a:solidFill>
                  <a:effectLst/>
                  <a:uLnTx/>
                  <a:uFillTx/>
                </a:rPr>
                <a:t> ______ to identify ______.</a:t>
              </a:r>
              <a:endParaRPr kumimoji="0" lang="en-US" sz="1400" b="0" i="0" u="none" strike="noStrike" kern="0" cap="none" spc="0" normalizeH="0" baseline="0" noProof="0" dirty="0" smtClean="0">
                <a:ln>
                  <a:noFill/>
                </a:ln>
                <a:solidFill>
                  <a:prstClr val="black"/>
                </a:solidFill>
                <a:effectLst/>
                <a:uLnTx/>
                <a:uFillTx/>
              </a:endParaRPr>
            </a:p>
            <a:p>
              <a:pPr marL="0" marR="0" lvl="0" indent="0" defTabSz="1410736"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black"/>
                  </a:solidFill>
                  <a:effectLst/>
                  <a:uLnTx/>
                  <a:uFillTx/>
                </a:rPr>
                <a:t>I </a:t>
              </a:r>
              <a:r>
                <a:rPr kumimoji="0" lang="en-US" sz="1400" b="0" i="0" u="none" strike="noStrike" kern="0" cap="none" spc="0" normalizeH="0" baseline="0" noProof="0" dirty="0">
                  <a:ln>
                    <a:noFill/>
                  </a:ln>
                  <a:solidFill>
                    <a:prstClr val="black"/>
                  </a:solidFill>
                  <a:effectLst/>
                  <a:uLnTx/>
                  <a:uFillTx/>
                </a:rPr>
                <a:t>am asking my students </a:t>
              </a:r>
              <a:r>
                <a:rPr kumimoji="0" lang="en-US" sz="1400" b="0" i="0" u="none" strike="noStrike" kern="0" cap="none" spc="0" normalizeH="0" baseline="0" noProof="0" dirty="0" smtClean="0">
                  <a:ln>
                    <a:noFill/>
                  </a:ln>
                  <a:solidFill>
                    <a:prstClr val="black"/>
                  </a:solidFill>
                  <a:effectLst/>
                  <a:uLnTx/>
                  <a:uFillTx/>
                </a:rPr>
                <a:t>to obtain _______ using _______.</a:t>
              </a:r>
            </a:p>
            <a:p>
              <a:pPr marL="0" marR="0" lvl="0" indent="0" defTabSz="1410736"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black"/>
                  </a:solidFill>
                  <a:effectLst/>
                  <a:uLnTx/>
                  <a:uFillTx/>
                </a:rPr>
                <a:t>I </a:t>
              </a:r>
              <a:r>
                <a:rPr kumimoji="0" lang="en-US" sz="1400" b="0" i="0" u="none" strike="noStrike" kern="0" cap="none" spc="0" normalizeH="0" baseline="0" noProof="0" dirty="0">
                  <a:ln>
                    <a:noFill/>
                  </a:ln>
                  <a:solidFill>
                    <a:prstClr val="black"/>
                  </a:solidFill>
                  <a:effectLst/>
                  <a:uLnTx/>
                  <a:uFillTx/>
                </a:rPr>
                <a:t>am asking my students </a:t>
              </a:r>
              <a:r>
                <a:rPr kumimoji="0" lang="en-US" sz="1400" b="0" i="0" u="none" strike="noStrike" kern="0" cap="none" spc="0" normalizeH="0" baseline="0" noProof="0" dirty="0" smtClean="0">
                  <a:ln>
                    <a:noFill/>
                  </a:ln>
                  <a:solidFill>
                    <a:prstClr val="black"/>
                  </a:solidFill>
                  <a:effectLst/>
                  <a:uLnTx/>
                  <a:uFillTx/>
                </a:rPr>
                <a:t>to interpret _______ using _______.</a:t>
              </a:r>
            </a:p>
            <a:p>
              <a:pPr marL="0" marR="0" lvl="0" indent="0" defTabSz="1410736" eaLnBrk="1" fontAlgn="auto" latinLnBrk="0" hangingPunct="1">
                <a:lnSpc>
                  <a:spcPct val="100000"/>
                </a:lnSpc>
                <a:spcBef>
                  <a:spcPts val="0"/>
                </a:spcBef>
                <a:spcAft>
                  <a:spcPts val="0"/>
                </a:spcAft>
                <a:buClrTx/>
                <a:buSzTx/>
                <a:buFontTx/>
                <a:buNone/>
                <a:tabLst/>
                <a:defRPr/>
              </a:pPr>
              <a:r>
                <a:rPr lang="en-US" sz="1400" kern="0" baseline="0" dirty="0" smtClean="0">
                  <a:solidFill>
                    <a:prstClr val="black"/>
                  </a:solidFill>
                </a:rPr>
                <a:t>I</a:t>
              </a:r>
              <a:r>
                <a:rPr lang="en-US" sz="1400" kern="0" dirty="0" smtClean="0">
                  <a:solidFill>
                    <a:prstClr val="black"/>
                  </a:solidFill>
                </a:rPr>
                <a:t> am asking my students to develop _____ within the limits of ______.</a:t>
              </a:r>
            </a:p>
            <a:p>
              <a:pPr marL="0" marR="0" lvl="0" indent="0" defTabSz="1410736"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black"/>
                  </a:solidFill>
                  <a:effectLst/>
                  <a:uLnTx/>
                  <a:uFillTx/>
                </a:rPr>
                <a:t>I am asking my students to apply simple _____</a:t>
              </a:r>
              <a:r>
                <a:rPr kumimoji="0" lang="en-US" sz="1400" b="0" i="0" u="none" strike="noStrike" kern="0" cap="none" spc="0" normalizeH="0" noProof="0" dirty="0" smtClean="0">
                  <a:ln>
                    <a:noFill/>
                  </a:ln>
                  <a:solidFill>
                    <a:prstClr val="black"/>
                  </a:solidFill>
                  <a:effectLst/>
                  <a:uLnTx/>
                  <a:uFillTx/>
                </a:rPr>
                <a:t> in ________.</a:t>
              </a:r>
              <a:endParaRPr kumimoji="0" lang="en-US" sz="1400" b="0" i="0" u="none" strike="noStrike" kern="0" cap="none" spc="0" normalizeH="0" baseline="0" noProof="0" dirty="0" smtClean="0">
                <a:ln>
                  <a:noFill/>
                </a:ln>
                <a:solidFill>
                  <a:prstClr val="black"/>
                </a:solidFill>
                <a:effectLst/>
                <a:uLnTx/>
                <a:uFillTx/>
              </a:endParaRPr>
            </a:p>
            <a:p>
              <a:pPr marL="0" marR="0" lvl="0" indent="0" defTabSz="1410736"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black"/>
                </a:solidFill>
                <a:effectLst/>
                <a:uLnTx/>
                <a:uFillTx/>
              </a:endParaRPr>
            </a:p>
          </p:txBody>
        </p:sp>
        <p:sp>
          <p:nvSpPr>
            <p:cNvPr id="42" name="Rectangle 41"/>
            <p:cNvSpPr/>
            <p:nvPr/>
          </p:nvSpPr>
          <p:spPr>
            <a:xfrm>
              <a:off x="51382" y="4919723"/>
              <a:ext cx="236379" cy="238831"/>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3</a:t>
              </a:r>
              <a:endParaRPr lang="en-US" sz="1400" b="1" dirty="0">
                <a:solidFill>
                  <a:schemeClr val="tx1"/>
                </a:solidFill>
              </a:endParaRPr>
            </a:p>
          </p:txBody>
        </p:sp>
      </p:grpSp>
    </p:spTree>
    <p:extLst>
      <p:ext uri="{BB962C8B-B14F-4D97-AF65-F5344CB8AC3E}">
        <p14:creationId xmlns:p14="http://schemas.microsoft.com/office/powerpoint/2010/main" val="16138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91992" y="1202489"/>
            <a:ext cx="6623638" cy="4078039"/>
          </a:xfrm>
          <a:prstGeom prst="rect">
            <a:avLst/>
          </a:prstGeom>
        </p:spPr>
        <p:txBody>
          <a:bodyPr wrap="square">
            <a:spAutoFit/>
          </a:bodyPr>
          <a:lstStyle/>
          <a:p>
            <a:pPr lvl="0"/>
            <a:r>
              <a:rPr lang="en-US" sz="1200" dirty="0" smtClean="0">
                <a:solidFill>
                  <a:prstClr val="black"/>
                </a:solidFill>
              </a:rPr>
              <a:t>The </a:t>
            </a:r>
            <a:r>
              <a:rPr lang="en-US" sz="1200" b="1" dirty="0" smtClean="0">
                <a:solidFill>
                  <a:schemeClr val="accent2">
                    <a:lumMod val="75000"/>
                  </a:schemeClr>
                </a:solidFill>
              </a:rPr>
              <a:t>DOK-3  Pathway </a:t>
            </a:r>
            <a:r>
              <a:rPr lang="en-US" sz="1200" dirty="0" smtClean="0"/>
              <a:t>is truly the beginning of higher level thinking. </a:t>
            </a:r>
            <a:r>
              <a:rPr lang="en-US" sz="1200" dirty="0" smtClean="0">
                <a:solidFill>
                  <a:prstClr val="black"/>
                </a:solidFill>
              </a:rPr>
              <a:t>Without the background knowledge (DOK-1) and the conceptualization of skills and knowledge (DOK-2) students can’t move forward comprehensively to DOK-3.</a:t>
            </a:r>
          </a:p>
          <a:p>
            <a:pPr lvl="0"/>
            <a:endParaRPr lang="en-US" sz="1200" dirty="0">
              <a:solidFill>
                <a:prstClr val="black"/>
              </a:solidFill>
            </a:endParaRPr>
          </a:p>
          <a:p>
            <a:pPr lvl="0"/>
            <a:r>
              <a:rPr lang="en-US" sz="1200" dirty="0" smtClean="0">
                <a:solidFill>
                  <a:prstClr val="black"/>
                </a:solidFill>
              </a:rPr>
              <a:t>Along the </a:t>
            </a:r>
            <a:r>
              <a:rPr lang="en-US" sz="1200" b="1" dirty="0" smtClean="0">
                <a:solidFill>
                  <a:schemeClr val="accent2">
                    <a:lumMod val="75000"/>
                  </a:schemeClr>
                </a:solidFill>
              </a:rPr>
              <a:t>DOK-3 Pathway </a:t>
            </a:r>
            <a:r>
              <a:rPr lang="en-US" sz="1200" dirty="0" smtClean="0">
                <a:solidFill>
                  <a:prstClr val="black"/>
                </a:solidFill>
              </a:rPr>
              <a:t>students bring conceptualized knowledge and/or skills (DOK-1-2) and strategically apply them to a non-routine situation for a very specific and new purpose.  The specific purpose is clearly identified.  The outcome of either product or performance is open-ended in response and process.  The rubric or criteria supports flexible responses measuring the </a:t>
            </a:r>
            <a:r>
              <a:rPr lang="en-US" sz="1200" b="1" dirty="0" smtClean="0">
                <a:solidFill>
                  <a:prstClr val="black"/>
                </a:solidFill>
              </a:rPr>
              <a:t>ability to reason</a:t>
            </a:r>
            <a:r>
              <a:rPr lang="en-US" sz="1200" dirty="0" smtClean="0">
                <a:solidFill>
                  <a:prstClr val="black"/>
                </a:solidFill>
              </a:rPr>
              <a:t>.</a:t>
            </a:r>
          </a:p>
          <a:p>
            <a:pPr lvl="0"/>
            <a:endParaRPr lang="en-US" sz="1200" dirty="0" smtClean="0">
              <a:solidFill>
                <a:prstClr val="black"/>
              </a:solidFill>
            </a:endParaRPr>
          </a:p>
          <a:p>
            <a:pPr lvl="0"/>
            <a:r>
              <a:rPr lang="en-US" sz="1200" dirty="0" smtClean="0">
                <a:solidFill>
                  <a:prstClr val="black"/>
                </a:solidFill>
              </a:rPr>
              <a:t>It is possible to complete a short (1-4 days or lessons) performance task at a DOK-3 level . In a DOK-4 performance task students will use a wide range of sources.</a:t>
            </a:r>
            <a:endParaRPr lang="en-US" sz="1200" dirty="0">
              <a:solidFill>
                <a:prstClr val="black"/>
              </a:solidFill>
            </a:endParaRPr>
          </a:p>
          <a:p>
            <a:pPr lvl="0"/>
            <a:endParaRPr lang="en-US" sz="1200" dirty="0">
              <a:solidFill>
                <a:prstClr val="black"/>
              </a:solidFill>
            </a:endParaRPr>
          </a:p>
          <a:p>
            <a:pPr lvl="0"/>
            <a:r>
              <a:rPr lang="en-US" sz="1200" dirty="0" smtClean="0">
                <a:solidFill>
                  <a:prstClr val="black"/>
                </a:solidFill>
              </a:rPr>
              <a:t>The </a:t>
            </a:r>
            <a:r>
              <a:rPr lang="en-US" sz="1200" dirty="0">
                <a:solidFill>
                  <a:prstClr val="black"/>
                </a:solidFill>
              </a:rPr>
              <a:t>following </a:t>
            </a:r>
            <a:r>
              <a:rPr lang="en-US" sz="1200" dirty="0" smtClean="0">
                <a:solidFill>
                  <a:prstClr val="black"/>
                </a:solidFill>
              </a:rPr>
              <a:t>DOK-3 </a:t>
            </a:r>
            <a:r>
              <a:rPr lang="en-US" sz="1200" dirty="0">
                <a:solidFill>
                  <a:prstClr val="black"/>
                </a:solidFill>
              </a:rPr>
              <a:t>frames are </a:t>
            </a:r>
            <a:r>
              <a:rPr lang="en-US" sz="1200" dirty="0" smtClean="0">
                <a:solidFill>
                  <a:prstClr val="black"/>
                </a:solidFill>
              </a:rPr>
              <a:t>thinking frames for educators planning a performance task.</a:t>
            </a:r>
            <a:endParaRPr lang="en-US" sz="1200" dirty="0">
              <a:solidFill>
                <a:prstClr val="black"/>
              </a:solidFill>
            </a:endParaRPr>
          </a:p>
          <a:p>
            <a:pPr lvl="0"/>
            <a:endParaRPr lang="en-US" sz="1200" dirty="0">
              <a:solidFill>
                <a:prstClr val="black"/>
              </a:solidFill>
            </a:endParaRPr>
          </a:p>
          <a:p>
            <a:pPr lvl="0"/>
            <a:r>
              <a:rPr lang="en-US" sz="1200" dirty="0">
                <a:solidFill>
                  <a:prstClr val="black"/>
                </a:solidFill>
              </a:rPr>
              <a:t>Before completing each frame, or those you feel that are necessary to scaffold students to your final performance </a:t>
            </a:r>
            <a:r>
              <a:rPr lang="en-US" sz="1200" dirty="0" smtClean="0">
                <a:solidFill>
                  <a:prstClr val="black"/>
                </a:solidFill>
              </a:rPr>
              <a:t>task ask </a:t>
            </a:r>
            <a:r>
              <a:rPr lang="en-US" sz="1200" dirty="0">
                <a:solidFill>
                  <a:prstClr val="black"/>
                </a:solidFill>
              </a:rPr>
              <a:t>yourself:  </a:t>
            </a:r>
            <a:endParaRPr lang="en-US" sz="1200" dirty="0">
              <a:solidFill>
                <a:schemeClr val="accent2">
                  <a:lumMod val="75000"/>
                </a:schemeClr>
              </a:solidFill>
            </a:endParaRPr>
          </a:p>
          <a:p>
            <a:pPr lvl="0"/>
            <a:endParaRPr lang="en-US" sz="1200" dirty="0" smtClean="0">
              <a:solidFill>
                <a:prstClr val="black"/>
              </a:solidFill>
            </a:endParaRPr>
          </a:p>
          <a:p>
            <a:pPr lvl="0"/>
            <a:endParaRPr lang="en-US" sz="1200" dirty="0">
              <a:solidFill>
                <a:prstClr val="black"/>
              </a:solidFill>
            </a:endParaRPr>
          </a:p>
          <a:p>
            <a:pPr marL="115888" lvl="0" indent="-115888"/>
            <a:r>
              <a:rPr lang="en-US" sz="1600" dirty="0" smtClean="0">
                <a:solidFill>
                  <a:prstClr val="black"/>
                </a:solidFill>
              </a:rPr>
              <a:t>“ What kind of strategic reasoning must my students be able to do in order to solve the non-routine problem of the performance task?”</a:t>
            </a:r>
          </a:p>
          <a:p>
            <a:pPr lvl="0"/>
            <a:endParaRPr lang="en-US" sz="1100" dirty="0">
              <a:solidFill>
                <a:prstClr val="black"/>
              </a:solidFill>
            </a:endParaRPr>
          </a:p>
        </p:txBody>
      </p:sp>
      <p:sp>
        <p:nvSpPr>
          <p:cNvPr id="6" name="TextBox 5"/>
          <p:cNvSpPr txBox="1"/>
          <p:nvPr/>
        </p:nvSpPr>
        <p:spPr>
          <a:xfrm>
            <a:off x="291992" y="679269"/>
            <a:ext cx="2238841" cy="523220"/>
          </a:xfrm>
          <a:prstGeom prst="rect">
            <a:avLst/>
          </a:prstGeom>
          <a:noFill/>
        </p:spPr>
        <p:txBody>
          <a:bodyPr wrap="square" rtlCol="0">
            <a:spAutoFit/>
          </a:bodyPr>
          <a:lstStyle/>
          <a:p>
            <a:pPr marL="0" marR="0" lvl="0" indent="0" defTabSz="1410736"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smtClean="0">
                <a:ln>
                  <a:noFill/>
                </a:ln>
                <a:solidFill>
                  <a:schemeClr val="accent2">
                    <a:lumMod val="75000"/>
                  </a:schemeClr>
                </a:solidFill>
                <a:effectLst/>
                <a:uLnTx/>
                <a:uFillTx/>
              </a:rPr>
              <a:t>PATHWAY 3</a:t>
            </a:r>
          </a:p>
        </p:txBody>
      </p:sp>
    </p:spTree>
    <p:extLst>
      <p:ext uri="{BB962C8B-B14F-4D97-AF65-F5344CB8AC3E}">
        <p14:creationId xmlns:p14="http://schemas.microsoft.com/office/powerpoint/2010/main" val="35693643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08541" y="4946087"/>
            <a:ext cx="6939621" cy="1338828"/>
          </a:xfrm>
          <a:prstGeom prst="rect">
            <a:avLst/>
          </a:prstGeom>
          <a:noFill/>
        </p:spPr>
        <p:txBody>
          <a:bodyPr wrap="square" rtlCol="0">
            <a:spAutoFit/>
          </a:bodyPr>
          <a:lstStyle/>
          <a:p>
            <a:r>
              <a:rPr lang="en-US" sz="1200" b="1" i="1" dirty="0" smtClean="0">
                <a:solidFill>
                  <a:schemeClr val="accent2">
                    <a:lumMod val="75000"/>
                  </a:schemeClr>
                </a:solidFill>
              </a:rPr>
              <a:t>Pathway 3 </a:t>
            </a:r>
          </a:p>
          <a:p>
            <a:r>
              <a:rPr lang="en-US" sz="1200" b="1" i="1" dirty="0" smtClean="0">
                <a:solidFill>
                  <a:schemeClr val="accent2">
                    <a:lumMod val="75000"/>
                  </a:schemeClr>
                </a:solidFill>
              </a:rPr>
              <a:t>Preparing and moving to expand on previous conceptualizations by thinking and reasoning strategically.                   </a:t>
            </a:r>
            <a:r>
              <a:rPr lang="en-US" sz="1200" dirty="0" smtClean="0"/>
              <a:t>The nature of ALL DOK-3 tasks require an explanation that demonstrates strategic reasoning and some type of statement reflecting on how the conclusion/answer was reached</a:t>
            </a:r>
            <a:r>
              <a:rPr lang="en-US" sz="1200" i="1" dirty="0">
                <a:solidFill>
                  <a:srgbClr val="FF0000"/>
                </a:solidFill>
              </a:rPr>
              <a:t>. </a:t>
            </a:r>
            <a:endParaRPr lang="en-US" sz="1200" i="1" dirty="0" smtClean="0">
              <a:solidFill>
                <a:srgbClr val="FF0000"/>
              </a:solidFill>
            </a:endParaRPr>
          </a:p>
          <a:p>
            <a:endParaRPr lang="en-US" sz="500" i="1" dirty="0">
              <a:solidFill>
                <a:srgbClr val="FF0000"/>
              </a:solidFill>
            </a:endParaRPr>
          </a:p>
          <a:p>
            <a:r>
              <a:rPr lang="en-US" sz="1400" b="1" dirty="0" smtClean="0"/>
              <a:t>“ </a:t>
            </a:r>
            <a:r>
              <a:rPr lang="en-US" sz="1400" b="1" dirty="0"/>
              <a:t>What kind of strategic reasoning must my students be able to do in order to solve the non-routine problem of the performance task?”</a:t>
            </a:r>
          </a:p>
        </p:txBody>
      </p:sp>
      <p:grpSp>
        <p:nvGrpSpPr>
          <p:cNvPr id="47" name="Group 46"/>
          <p:cNvGrpSpPr/>
          <p:nvPr/>
        </p:nvGrpSpPr>
        <p:grpSpPr>
          <a:xfrm>
            <a:off x="197648" y="6459200"/>
            <a:ext cx="6761408" cy="1384995"/>
            <a:chOff x="197648" y="6459200"/>
            <a:chExt cx="6761408" cy="1384995"/>
          </a:xfrm>
        </p:grpSpPr>
        <p:sp>
          <p:nvSpPr>
            <p:cNvPr id="10" name="TextBox 9"/>
            <p:cNvSpPr txBox="1"/>
            <p:nvPr/>
          </p:nvSpPr>
          <p:spPr>
            <a:xfrm>
              <a:off x="197648" y="6459200"/>
              <a:ext cx="6761408" cy="1384995"/>
            </a:xfrm>
            <a:prstGeom prst="rect">
              <a:avLst/>
            </a:prstGeom>
            <a:noFill/>
          </p:spPr>
          <p:txBody>
            <a:bodyPr wrap="square" rtlCol="0">
              <a:spAutoFit/>
            </a:bodyPr>
            <a:lstStyle/>
            <a:p>
              <a:pPr marL="0" marR="0" lvl="0" indent="0" defTabSz="1410736"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prstClr val="black"/>
                  </a:solidFill>
                  <a:effectLst/>
                  <a:uLnTx/>
                  <a:uFillTx/>
                </a:rPr>
                <a:t>          </a:t>
              </a:r>
              <a:r>
                <a:rPr kumimoji="0" lang="en-US" sz="1400" b="1" i="0" u="none" strike="noStrike" kern="0" cap="none" spc="0" normalizeH="0" baseline="0" noProof="0" dirty="0" smtClean="0">
                  <a:ln>
                    <a:noFill/>
                  </a:ln>
                  <a:effectLst/>
                  <a:uLnTx/>
                  <a:uFillTx/>
                </a:rPr>
                <a:t>BLOOMS:</a:t>
              </a:r>
              <a:r>
                <a:rPr kumimoji="0" lang="en-US" sz="1400" b="1" i="0" u="none" strike="noStrike" kern="0" cap="none" spc="0" normalizeH="0" noProof="0" dirty="0" smtClean="0">
                  <a:ln>
                    <a:noFill/>
                  </a:ln>
                  <a:effectLst/>
                  <a:uLnTx/>
                  <a:uFillTx/>
                </a:rPr>
                <a:t> ANALYZE</a:t>
              </a:r>
              <a:endParaRPr kumimoji="0" lang="en-US" sz="1400" b="1" i="0" u="none" strike="noStrike" kern="0" cap="none" spc="0" normalizeH="0" baseline="0" noProof="0" dirty="0" smtClean="0">
                <a:ln>
                  <a:noFill/>
                </a:ln>
                <a:effectLst/>
                <a:uLnTx/>
                <a:uFillTx/>
              </a:endParaRPr>
            </a:p>
            <a:p>
              <a:pPr marL="0" marR="0" lvl="0" indent="0" defTabSz="1410736"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0070C0"/>
                  </a:solidFill>
                  <a:effectLst/>
                  <a:uLnTx/>
                  <a:uFillTx/>
                </a:rPr>
                <a:t>          DOK 1:</a:t>
              </a:r>
              <a:r>
                <a:rPr kumimoji="0" lang="en-US" sz="1400" b="1" i="0" u="none" strike="noStrike" kern="0" cap="none" spc="0" normalizeH="0" noProof="0" dirty="0" smtClean="0">
                  <a:ln>
                    <a:noFill/>
                  </a:ln>
                  <a:solidFill>
                    <a:srgbClr val="0070C0"/>
                  </a:solidFill>
                  <a:effectLst/>
                  <a:uLnTx/>
                  <a:uFillTx/>
                </a:rPr>
                <a:t> REMEMBER/UNDERSTAND</a:t>
              </a:r>
              <a:endParaRPr kumimoji="0" lang="en-US" sz="1400" b="1" i="0" u="none" strike="noStrike" kern="0" cap="none" spc="0" normalizeH="0" baseline="0" noProof="0" dirty="0" smtClean="0">
                <a:ln>
                  <a:noFill/>
                </a:ln>
                <a:solidFill>
                  <a:srgbClr val="0070C0"/>
                </a:solidFill>
                <a:effectLst/>
                <a:uLnTx/>
                <a:uFillTx/>
              </a:endParaRPr>
            </a:p>
            <a:p>
              <a:pPr marL="0" marR="0" lvl="0" indent="0" defTabSz="1410736"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smtClean="0">
                <a:ln>
                  <a:noFill/>
                </a:ln>
                <a:solidFill>
                  <a:prstClr val="black"/>
                </a:solidFill>
                <a:effectLst/>
                <a:uLnTx/>
                <a:uFillTx/>
              </a:endParaRPr>
            </a:p>
            <a:p>
              <a:pPr marL="0" marR="0" lvl="0" indent="0" defTabSz="1410736"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black"/>
                  </a:solidFill>
                  <a:effectLst/>
                  <a:uLnTx/>
                  <a:uFillTx/>
                </a:rPr>
                <a:t>I am asking my students to identify</a:t>
              </a:r>
              <a:r>
                <a:rPr kumimoji="0" lang="en-US" sz="1400" b="0" i="0" u="none" strike="noStrike" kern="0" cap="none" spc="0" normalizeH="0" noProof="0" dirty="0" smtClean="0">
                  <a:ln>
                    <a:noFill/>
                  </a:ln>
                  <a:solidFill>
                    <a:prstClr val="black"/>
                  </a:solidFill>
                  <a:effectLst/>
                  <a:uLnTx/>
                  <a:uFillTx/>
                </a:rPr>
                <a:t> specific ______ in ________.</a:t>
              </a:r>
              <a:endParaRPr kumimoji="0" lang="en-US" sz="1400" b="0" i="0" u="none" strike="noStrike" kern="0" cap="none" spc="0" normalizeH="0" baseline="0" noProof="0" dirty="0" smtClean="0">
                <a:ln>
                  <a:noFill/>
                </a:ln>
                <a:solidFill>
                  <a:prstClr val="black"/>
                </a:solidFill>
                <a:effectLst/>
                <a:uLnTx/>
                <a:uFillTx/>
              </a:endParaRPr>
            </a:p>
            <a:p>
              <a:pPr marL="0" marR="0" lvl="0" indent="0" defTabSz="1410736"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black"/>
                  </a:solidFill>
                  <a:effectLst/>
                  <a:uLnTx/>
                  <a:uFillTx/>
                </a:rPr>
                <a:t>I </a:t>
              </a:r>
              <a:r>
                <a:rPr kumimoji="0" lang="en-US" sz="1400" b="0" i="0" u="none" strike="noStrike" kern="0" cap="none" spc="0" normalizeH="0" baseline="0" noProof="0" dirty="0">
                  <a:ln>
                    <a:noFill/>
                  </a:ln>
                  <a:solidFill>
                    <a:prstClr val="black"/>
                  </a:solidFill>
                  <a:effectLst/>
                  <a:uLnTx/>
                  <a:uFillTx/>
                </a:rPr>
                <a:t>am asking my students </a:t>
              </a:r>
              <a:r>
                <a:rPr kumimoji="0" lang="en-US" sz="1400" b="0" i="0" u="none" strike="noStrike" kern="0" cap="none" spc="0" normalizeH="0" baseline="0" noProof="0" dirty="0" smtClean="0">
                  <a:ln>
                    <a:noFill/>
                  </a:ln>
                  <a:solidFill>
                    <a:prstClr val="black"/>
                  </a:solidFill>
                  <a:effectLst/>
                  <a:uLnTx/>
                  <a:uFillTx/>
                </a:rPr>
                <a:t>to decide which _______ is appropriate</a:t>
              </a:r>
              <a:r>
                <a:rPr kumimoji="0" lang="en-US" sz="1400" b="0" i="0" u="none" strike="noStrike" kern="0" cap="none" spc="0" normalizeH="0" noProof="0" dirty="0" smtClean="0">
                  <a:ln>
                    <a:noFill/>
                  </a:ln>
                  <a:solidFill>
                    <a:prstClr val="black"/>
                  </a:solidFill>
                  <a:effectLst/>
                  <a:uLnTx/>
                  <a:uFillTx/>
                </a:rPr>
                <a:t> for _______.</a:t>
              </a:r>
              <a:endParaRPr kumimoji="0" lang="en-US" sz="1400" b="0" i="0" u="none" strike="noStrike" kern="0" cap="none" spc="0" normalizeH="0" baseline="0" noProof="0" dirty="0" smtClean="0">
                <a:ln>
                  <a:noFill/>
                </a:ln>
                <a:solidFill>
                  <a:prstClr val="black"/>
                </a:solidFill>
                <a:effectLst/>
                <a:uLnTx/>
                <a:uFillTx/>
              </a:endParaRPr>
            </a:p>
            <a:p>
              <a:pPr marL="0" marR="0" lvl="0" indent="0" defTabSz="1410736"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black"/>
                </a:solidFill>
                <a:effectLst/>
                <a:uLnTx/>
                <a:uFillTx/>
              </a:endParaRPr>
            </a:p>
          </p:txBody>
        </p:sp>
        <p:sp>
          <p:nvSpPr>
            <p:cNvPr id="30" name="Rectangle 29"/>
            <p:cNvSpPr/>
            <p:nvPr/>
          </p:nvSpPr>
          <p:spPr>
            <a:xfrm>
              <a:off x="259799" y="6460806"/>
              <a:ext cx="236379" cy="238831"/>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1</a:t>
              </a:r>
              <a:endParaRPr lang="en-US" sz="1400" b="1" dirty="0">
                <a:solidFill>
                  <a:schemeClr val="tx1"/>
                </a:solidFill>
              </a:endParaRPr>
            </a:p>
          </p:txBody>
        </p:sp>
      </p:grpSp>
      <p:grpSp>
        <p:nvGrpSpPr>
          <p:cNvPr id="44" name="Group 43"/>
          <p:cNvGrpSpPr/>
          <p:nvPr/>
        </p:nvGrpSpPr>
        <p:grpSpPr>
          <a:xfrm>
            <a:off x="105562" y="-69811"/>
            <a:ext cx="6939621" cy="4988597"/>
            <a:chOff x="105562" y="207801"/>
            <a:chExt cx="6939621" cy="4988597"/>
          </a:xfrm>
        </p:grpSpPr>
        <p:grpSp>
          <p:nvGrpSpPr>
            <p:cNvPr id="39" name="Group 38"/>
            <p:cNvGrpSpPr/>
            <p:nvPr/>
          </p:nvGrpSpPr>
          <p:grpSpPr>
            <a:xfrm>
              <a:off x="105562" y="207801"/>
              <a:ext cx="6939621" cy="4988597"/>
              <a:chOff x="105562" y="207801"/>
              <a:chExt cx="6939621" cy="4988597"/>
            </a:xfrm>
          </p:grpSpPr>
          <p:grpSp>
            <p:nvGrpSpPr>
              <p:cNvPr id="29" name="Group 28"/>
              <p:cNvGrpSpPr/>
              <p:nvPr/>
            </p:nvGrpSpPr>
            <p:grpSpPr>
              <a:xfrm>
                <a:off x="105562" y="207801"/>
                <a:ext cx="6939621" cy="4988597"/>
                <a:chOff x="105562" y="207801"/>
                <a:chExt cx="6939621" cy="4988597"/>
              </a:xfrm>
            </p:grpSpPr>
            <p:sp>
              <p:nvSpPr>
                <p:cNvPr id="6" name="TextBox 5"/>
                <p:cNvSpPr txBox="1"/>
                <p:nvPr/>
              </p:nvSpPr>
              <p:spPr>
                <a:xfrm>
                  <a:off x="105562" y="207801"/>
                  <a:ext cx="2530833" cy="523220"/>
                </a:xfrm>
                <a:prstGeom prst="rect">
                  <a:avLst/>
                </a:prstGeom>
                <a:noFill/>
              </p:spPr>
              <p:txBody>
                <a:bodyPr wrap="square" rtlCol="0">
                  <a:spAutoFit/>
                </a:bodyPr>
                <a:lstStyle/>
                <a:p>
                  <a:pPr marL="0" marR="0" lvl="0" indent="0" defTabSz="1410736"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smtClean="0">
                      <a:ln>
                        <a:noFill/>
                      </a:ln>
                      <a:solidFill>
                        <a:schemeClr val="accent2">
                          <a:lumMod val="75000"/>
                        </a:schemeClr>
                      </a:solidFill>
                      <a:effectLst/>
                      <a:uLnTx/>
                      <a:uFillTx/>
                    </a:rPr>
                    <a:t>PATHWAY 3</a:t>
                  </a:r>
                </a:p>
              </p:txBody>
            </p:sp>
            <p:grpSp>
              <p:nvGrpSpPr>
                <p:cNvPr id="28" name="Group 27"/>
                <p:cNvGrpSpPr/>
                <p:nvPr/>
              </p:nvGrpSpPr>
              <p:grpSpPr>
                <a:xfrm>
                  <a:off x="111524" y="672653"/>
                  <a:ext cx="6933659" cy="4523745"/>
                  <a:chOff x="111524" y="672653"/>
                  <a:chExt cx="6933659" cy="4523745"/>
                </a:xfrm>
              </p:grpSpPr>
              <p:sp>
                <p:nvSpPr>
                  <p:cNvPr id="27" name="Rectangle 26"/>
                  <p:cNvSpPr/>
                  <p:nvPr/>
                </p:nvSpPr>
                <p:spPr>
                  <a:xfrm>
                    <a:off x="111524" y="672653"/>
                    <a:ext cx="6933659" cy="452374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p:cNvGrpSpPr/>
                  <p:nvPr/>
                </p:nvGrpSpPr>
                <p:grpSpPr>
                  <a:xfrm>
                    <a:off x="259799" y="760387"/>
                    <a:ext cx="6637111" cy="4313681"/>
                    <a:chOff x="259799" y="760387"/>
                    <a:chExt cx="6637111" cy="4313681"/>
                  </a:xfrm>
                </p:grpSpPr>
                <p:grpSp>
                  <p:nvGrpSpPr>
                    <p:cNvPr id="3" name="Group 2"/>
                    <p:cNvGrpSpPr/>
                    <p:nvPr/>
                  </p:nvGrpSpPr>
                  <p:grpSpPr>
                    <a:xfrm>
                      <a:off x="259799" y="760387"/>
                      <a:ext cx="6637111" cy="4313681"/>
                      <a:chOff x="4960620" y="822960"/>
                      <a:chExt cx="9646920" cy="7383780"/>
                    </a:xfrm>
                  </p:grpSpPr>
                  <p:pic>
                    <p:nvPicPr>
                      <p:cNvPr id="2" name="Picture 1"/>
                      <p:cNvPicPr>
                        <a:picLocks noChangeAspect="1"/>
                      </p:cNvPicPr>
                      <p:nvPr/>
                    </p:nvPicPr>
                    <p:blipFill rotWithShape="1">
                      <a:blip r:embed="rId2"/>
                      <a:srcRect l="53563" t="9111" r="20062" b="19111"/>
                      <a:stretch/>
                    </p:blipFill>
                    <p:spPr>
                      <a:xfrm>
                        <a:off x="4960620" y="822960"/>
                        <a:ext cx="9646920" cy="7383780"/>
                      </a:xfrm>
                      <a:prstGeom prst="rect">
                        <a:avLst/>
                      </a:prstGeom>
                    </p:spPr>
                  </p:pic>
                  <p:pic>
                    <p:nvPicPr>
                      <p:cNvPr id="12" name="Picture 11"/>
                      <p:cNvPicPr>
                        <a:picLocks noChangeAspect="1"/>
                      </p:cNvPicPr>
                      <p:nvPr/>
                    </p:nvPicPr>
                    <p:blipFill rotWithShape="1">
                      <a:blip r:embed="rId2">
                        <a:duotone>
                          <a:schemeClr val="bg2">
                            <a:shade val="45000"/>
                            <a:satMod val="135000"/>
                          </a:schemeClr>
                          <a:prstClr val="white"/>
                        </a:duotone>
                      </a:blip>
                      <a:srcRect l="59272" t="16894" r="27104" b="45036"/>
                      <a:stretch/>
                    </p:blipFill>
                    <p:spPr>
                      <a:xfrm>
                        <a:off x="7051826" y="1625034"/>
                        <a:ext cx="4983480" cy="3916257"/>
                      </a:xfrm>
                      <a:prstGeom prst="rect">
                        <a:avLst/>
                      </a:prstGeom>
                    </p:spPr>
                  </p:pic>
                </p:grpSp>
                <p:grpSp>
                  <p:nvGrpSpPr>
                    <p:cNvPr id="25" name="Group 24"/>
                    <p:cNvGrpSpPr/>
                    <p:nvPr/>
                  </p:nvGrpSpPr>
                  <p:grpSpPr>
                    <a:xfrm>
                      <a:off x="1698555" y="1750979"/>
                      <a:ext cx="5181599" cy="3323089"/>
                      <a:chOff x="1698555" y="1750979"/>
                      <a:chExt cx="5181599" cy="3323089"/>
                    </a:xfrm>
                  </p:grpSpPr>
                  <p:cxnSp>
                    <p:nvCxnSpPr>
                      <p:cNvPr id="14" name="Straight Connector 13"/>
                      <p:cNvCxnSpPr/>
                      <p:nvPr/>
                    </p:nvCxnSpPr>
                    <p:spPr>
                      <a:xfrm>
                        <a:off x="1698555" y="3516885"/>
                        <a:ext cx="3428650"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698555" y="4515592"/>
                        <a:ext cx="3428650" cy="0"/>
                      </a:xfrm>
                      <a:prstGeom prst="line">
                        <a:avLst/>
                      </a:prstGeom>
                      <a:ln w="38100">
                        <a:solidFill>
                          <a:srgbClr val="00B050"/>
                        </a:solidFill>
                      </a:ln>
                    </p:spPr>
                    <p:style>
                      <a:lnRef idx="1">
                        <a:schemeClr val="dk1"/>
                      </a:lnRef>
                      <a:fillRef idx="0">
                        <a:schemeClr val="dk1"/>
                      </a:fillRef>
                      <a:effectRef idx="0">
                        <a:schemeClr val="dk1"/>
                      </a:effectRef>
                      <a:fontRef idx="minor">
                        <a:schemeClr val="tx1"/>
                      </a:fontRef>
                    </p:style>
                  </p:cxnSp>
                  <p:cxnSp>
                    <p:nvCxnSpPr>
                      <p:cNvPr id="17" name="Straight Connector 16"/>
                      <p:cNvCxnSpPr/>
                      <p:nvPr/>
                    </p:nvCxnSpPr>
                    <p:spPr>
                      <a:xfrm>
                        <a:off x="1698555" y="3516885"/>
                        <a:ext cx="0" cy="998707"/>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0154" y="3516885"/>
                        <a:ext cx="0" cy="1557183"/>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5127205" y="1750979"/>
                        <a:ext cx="0" cy="1765906"/>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6880154" y="1750979"/>
                        <a:ext cx="0" cy="1765906"/>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5127205" y="1750979"/>
                        <a:ext cx="1752949"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grpSp>
              </p:grpSp>
            </p:grpSp>
          </p:grpSp>
          <p:cxnSp>
            <p:nvCxnSpPr>
              <p:cNvPr id="36" name="Straight Connector 35"/>
              <p:cNvCxnSpPr/>
              <p:nvPr/>
            </p:nvCxnSpPr>
            <p:spPr>
              <a:xfrm>
                <a:off x="5145932" y="4503906"/>
                <a:ext cx="0" cy="53633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5145932" y="5059692"/>
                <a:ext cx="1734222"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grpSp>
        <p:sp>
          <p:nvSpPr>
            <p:cNvPr id="31" name="Rectangle 30"/>
            <p:cNvSpPr/>
            <p:nvPr/>
          </p:nvSpPr>
          <p:spPr>
            <a:xfrm>
              <a:off x="3341974" y="3487504"/>
              <a:ext cx="236379" cy="238831"/>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2</a:t>
              </a:r>
              <a:endParaRPr lang="en-US" sz="1400" b="1" dirty="0">
                <a:solidFill>
                  <a:schemeClr val="tx1"/>
                </a:solidFill>
              </a:endParaRPr>
            </a:p>
          </p:txBody>
        </p:sp>
        <p:sp>
          <p:nvSpPr>
            <p:cNvPr id="32" name="Rectangle 31"/>
            <p:cNvSpPr/>
            <p:nvPr/>
          </p:nvSpPr>
          <p:spPr>
            <a:xfrm>
              <a:off x="1698554" y="3507092"/>
              <a:ext cx="236379" cy="238831"/>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1</a:t>
              </a:r>
              <a:endParaRPr lang="en-US" sz="1400" b="1" dirty="0">
                <a:solidFill>
                  <a:schemeClr val="tx1"/>
                </a:solidFill>
              </a:endParaRPr>
            </a:p>
          </p:txBody>
        </p:sp>
        <p:sp>
          <p:nvSpPr>
            <p:cNvPr id="40" name="Rectangle 39"/>
            <p:cNvSpPr/>
            <p:nvPr/>
          </p:nvSpPr>
          <p:spPr>
            <a:xfrm>
              <a:off x="5129620" y="1753599"/>
              <a:ext cx="236379" cy="238831"/>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3</a:t>
              </a:r>
              <a:endParaRPr lang="en-US" sz="1400" b="1" dirty="0">
                <a:solidFill>
                  <a:schemeClr val="tx1"/>
                </a:solidFill>
              </a:endParaRPr>
            </a:p>
          </p:txBody>
        </p:sp>
        <p:sp>
          <p:nvSpPr>
            <p:cNvPr id="41" name="Rectangle 40"/>
            <p:cNvSpPr/>
            <p:nvPr/>
          </p:nvSpPr>
          <p:spPr>
            <a:xfrm>
              <a:off x="5125836" y="2742572"/>
              <a:ext cx="236379" cy="238831"/>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4</a:t>
              </a:r>
              <a:endParaRPr lang="en-US" sz="1400" b="1" dirty="0">
                <a:solidFill>
                  <a:schemeClr val="tx1"/>
                </a:solidFill>
              </a:endParaRPr>
            </a:p>
          </p:txBody>
        </p:sp>
        <p:sp>
          <p:nvSpPr>
            <p:cNvPr id="42" name="Rectangle 41"/>
            <p:cNvSpPr/>
            <p:nvPr/>
          </p:nvSpPr>
          <p:spPr>
            <a:xfrm>
              <a:off x="5122052" y="3536988"/>
              <a:ext cx="236379" cy="238831"/>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5</a:t>
              </a:r>
              <a:endParaRPr lang="en-US" sz="1400" b="1" dirty="0">
                <a:solidFill>
                  <a:schemeClr val="tx1"/>
                </a:solidFill>
              </a:endParaRPr>
            </a:p>
          </p:txBody>
        </p:sp>
        <p:sp>
          <p:nvSpPr>
            <p:cNvPr id="43" name="Rectangle 42"/>
            <p:cNvSpPr/>
            <p:nvPr/>
          </p:nvSpPr>
          <p:spPr>
            <a:xfrm>
              <a:off x="5157180" y="4525956"/>
              <a:ext cx="236379" cy="238831"/>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6</a:t>
              </a:r>
              <a:endParaRPr lang="en-US" sz="1400" b="1" dirty="0">
                <a:solidFill>
                  <a:schemeClr val="tx1"/>
                </a:solidFill>
              </a:endParaRPr>
            </a:p>
          </p:txBody>
        </p:sp>
      </p:grpSp>
      <p:grpSp>
        <p:nvGrpSpPr>
          <p:cNvPr id="48" name="Group 47"/>
          <p:cNvGrpSpPr/>
          <p:nvPr/>
        </p:nvGrpSpPr>
        <p:grpSpPr>
          <a:xfrm>
            <a:off x="135502" y="7802875"/>
            <a:ext cx="6761408" cy="1815882"/>
            <a:chOff x="135502" y="7802875"/>
            <a:chExt cx="6761408" cy="1815882"/>
          </a:xfrm>
        </p:grpSpPr>
        <p:sp>
          <p:nvSpPr>
            <p:cNvPr id="45" name="TextBox 44"/>
            <p:cNvSpPr txBox="1"/>
            <p:nvPr/>
          </p:nvSpPr>
          <p:spPr>
            <a:xfrm>
              <a:off x="135502" y="7802875"/>
              <a:ext cx="6761408" cy="1815882"/>
            </a:xfrm>
            <a:prstGeom prst="rect">
              <a:avLst/>
            </a:prstGeom>
            <a:noFill/>
          </p:spPr>
          <p:txBody>
            <a:bodyPr wrap="square" rtlCol="0">
              <a:spAutoFit/>
            </a:bodyPr>
            <a:lstStyle/>
            <a:p>
              <a:pPr marL="0" marR="0" lvl="0" indent="0" defTabSz="1410736"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prstClr val="black"/>
                  </a:solidFill>
                  <a:effectLst/>
                  <a:uLnTx/>
                  <a:uFillTx/>
                </a:rPr>
                <a:t>          </a:t>
              </a:r>
              <a:r>
                <a:rPr kumimoji="0" lang="en-US" sz="1400" b="1" i="0" u="none" strike="noStrike" kern="0" cap="none" spc="0" normalizeH="0" baseline="0" noProof="0" dirty="0" smtClean="0">
                  <a:ln>
                    <a:noFill/>
                  </a:ln>
                  <a:effectLst/>
                  <a:uLnTx/>
                  <a:uFillTx/>
                </a:rPr>
                <a:t>BLOOMS:</a:t>
              </a:r>
              <a:r>
                <a:rPr kumimoji="0" lang="en-US" sz="1400" b="1" i="0" u="none" strike="noStrike" kern="0" cap="none" spc="0" normalizeH="0" noProof="0" dirty="0" smtClean="0">
                  <a:ln>
                    <a:noFill/>
                  </a:ln>
                  <a:effectLst/>
                  <a:uLnTx/>
                  <a:uFillTx/>
                </a:rPr>
                <a:t> ANALYZE</a:t>
              </a:r>
              <a:endParaRPr kumimoji="0" lang="en-US" sz="1400" b="1" i="0" u="none" strike="noStrike" kern="0" cap="none" spc="0" normalizeH="0" baseline="0" noProof="0" dirty="0" smtClean="0">
                <a:ln>
                  <a:noFill/>
                </a:ln>
                <a:effectLst/>
                <a:uLnTx/>
                <a:uFillTx/>
              </a:endParaRPr>
            </a:p>
            <a:p>
              <a:pPr marL="0" marR="0" lvl="0" indent="0" defTabSz="1410736"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0070C0"/>
                  </a:solidFill>
                  <a:effectLst/>
                  <a:uLnTx/>
                  <a:uFillTx/>
                </a:rPr>
                <a:t>          </a:t>
              </a:r>
              <a:r>
                <a:rPr kumimoji="0" lang="en-US" sz="1400" b="1" i="0" u="none" strike="noStrike" kern="0" cap="none" spc="0" normalizeH="0" baseline="0" noProof="0" dirty="0" smtClean="0">
                  <a:ln>
                    <a:noFill/>
                  </a:ln>
                  <a:solidFill>
                    <a:srgbClr val="00B050"/>
                  </a:solidFill>
                  <a:effectLst/>
                  <a:uLnTx/>
                  <a:uFillTx/>
                </a:rPr>
                <a:t>DOK 2:</a:t>
              </a:r>
              <a:r>
                <a:rPr kumimoji="0" lang="en-US" sz="1400" b="1" i="0" u="none" strike="noStrike" kern="0" cap="none" spc="0" normalizeH="0" noProof="0" dirty="0" smtClean="0">
                  <a:ln>
                    <a:noFill/>
                  </a:ln>
                  <a:solidFill>
                    <a:srgbClr val="00B050"/>
                  </a:solidFill>
                  <a:effectLst/>
                  <a:uLnTx/>
                  <a:uFillTx/>
                </a:rPr>
                <a:t> SKILLS AND CONCEPTS</a:t>
              </a:r>
              <a:endParaRPr kumimoji="0" lang="en-US" sz="1400" b="1" i="0" u="none" strike="noStrike" kern="0" cap="none" spc="0" normalizeH="0" baseline="0" noProof="0" dirty="0" smtClean="0">
                <a:ln>
                  <a:noFill/>
                </a:ln>
                <a:solidFill>
                  <a:srgbClr val="00B050"/>
                </a:solidFill>
                <a:effectLst/>
                <a:uLnTx/>
                <a:uFillTx/>
              </a:endParaRPr>
            </a:p>
            <a:p>
              <a:pPr marL="0" marR="0" lvl="0" indent="0" defTabSz="1410736"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smtClean="0">
                <a:ln>
                  <a:noFill/>
                </a:ln>
                <a:solidFill>
                  <a:prstClr val="black"/>
                </a:solidFill>
                <a:effectLst/>
                <a:uLnTx/>
                <a:uFillTx/>
              </a:endParaRPr>
            </a:p>
            <a:p>
              <a:pPr marL="0" marR="0" lvl="0" indent="0" defTabSz="1410736"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black"/>
                  </a:solidFill>
                  <a:effectLst/>
                  <a:uLnTx/>
                  <a:uFillTx/>
                </a:rPr>
                <a:t>I am asking my students to categorize</a:t>
              </a:r>
              <a:r>
                <a:rPr kumimoji="0" lang="en-US" sz="1400" b="0" i="0" u="none" strike="noStrike" kern="0" cap="none" spc="0" normalizeH="0" noProof="0" dirty="0" smtClean="0">
                  <a:ln>
                    <a:noFill/>
                  </a:ln>
                  <a:solidFill>
                    <a:prstClr val="black"/>
                  </a:solidFill>
                  <a:effectLst/>
                  <a:uLnTx/>
                  <a:uFillTx/>
                </a:rPr>
                <a:t> or compare _____________.</a:t>
              </a:r>
              <a:endParaRPr kumimoji="0" lang="en-US" sz="1400" b="0" i="0" u="none" strike="noStrike" kern="0" cap="none" spc="0" normalizeH="0" baseline="0" noProof="0" dirty="0" smtClean="0">
                <a:ln>
                  <a:noFill/>
                </a:ln>
                <a:solidFill>
                  <a:prstClr val="black"/>
                </a:solidFill>
                <a:effectLst/>
                <a:uLnTx/>
                <a:uFillTx/>
              </a:endParaRPr>
            </a:p>
            <a:p>
              <a:pPr marL="0" marR="0" lvl="0" indent="0" defTabSz="1410736"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black"/>
                  </a:solidFill>
                  <a:effectLst/>
                  <a:uLnTx/>
                  <a:uFillTx/>
                </a:rPr>
                <a:t>I </a:t>
              </a:r>
              <a:r>
                <a:rPr kumimoji="0" lang="en-US" sz="1400" b="0" i="0" u="none" strike="noStrike" kern="0" cap="none" spc="0" normalizeH="0" baseline="0" noProof="0" dirty="0">
                  <a:ln>
                    <a:noFill/>
                  </a:ln>
                  <a:solidFill>
                    <a:prstClr val="black"/>
                  </a:solidFill>
                  <a:effectLst/>
                  <a:uLnTx/>
                  <a:uFillTx/>
                </a:rPr>
                <a:t>am asking my students </a:t>
              </a:r>
              <a:r>
                <a:rPr kumimoji="0" lang="en-US" sz="1400" b="0" i="0" u="none" strike="noStrike" kern="0" cap="none" spc="0" normalizeH="0" baseline="0" noProof="0" dirty="0" smtClean="0">
                  <a:ln>
                    <a:noFill/>
                  </a:ln>
                  <a:solidFill>
                    <a:prstClr val="black"/>
                  </a:solidFill>
                  <a:effectLst/>
                  <a:uLnTx/>
                  <a:uFillTx/>
                </a:rPr>
                <a:t>to identify the use of _______.</a:t>
              </a:r>
            </a:p>
            <a:p>
              <a:pPr lvl="0" defTabSz="1410736">
                <a:defRPr/>
              </a:pPr>
              <a:r>
                <a:rPr lang="en-US" sz="1400" kern="0" dirty="0">
                  <a:solidFill>
                    <a:prstClr val="black"/>
                  </a:solidFill>
                </a:rPr>
                <a:t>I am asking my students </a:t>
              </a:r>
              <a:r>
                <a:rPr lang="en-US" sz="1400" kern="0" dirty="0" smtClean="0">
                  <a:solidFill>
                    <a:prstClr val="black"/>
                  </a:solidFill>
                </a:rPr>
                <a:t>to analyze _______ specific _____.</a:t>
              </a:r>
              <a:endParaRPr lang="en-US" sz="1400" kern="0" dirty="0">
                <a:solidFill>
                  <a:prstClr val="black"/>
                </a:solidFill>
              </a:endParaRPr>
            </a:p>
            <a:p>
              <a:pPr lvl="0" defTabSz="1410736">
                <a:defRPr/>
              </a:pPr>
              <a:r>
                <a:rPr lang="en-US" sz="1400" kern="0" dirty="0">
                  <a:solidFill>
                    <a:prstClr val="black"/>
                  </a:solidFill>
                </a:rPr>
                <a:t>I am asking my students </a:t>
              </a:r>
              <a:r>
                <a:rPr lang="en-US" sz="1400" kern="0" dirty="0" smtClean="0">
                  <a:solidFill>
                    <a:prstClr val="black"/>
                  </a:solidFill>
                </a:rPr>
                <a:t>to distinguish _______ from ______.</a:t>
              </a:r>
              <a:endParaRPr lang="en-US" sz="1400" kern="0" dirty="0">
                <a:solidFill>
                  <a:prstClr val="black"/>
                </a:solidFill>
              </a:endParaRPr>
            </a:p>
            <a:p>
              <a:pPr lvl="0" defTabSz="1410736">
                <a:defRPr/>
              </a:pPr>
              <a:r>
                <a:rPr lang="en-US" sz="1400" kern="0" dirty="0">
                  <a:solidFill>
                    <a:prstClr val="black"/>
                  </a:solidFill>
                </a:rPr>
                <a:t>I am asking my students </a:t>
              </a:r>
              <a:r>
                <a:rPr lang="en-US" sz="1400" kern="0" dirty="0" smtClean="0">
                  <a:solidFill>
                    <a:prstClr val="black"/>
                  </a:solidFill>
                </a:rPr>
                <a:t>to identify characteristic features of ________.</a:t>
              </a:r>
              <a:endParaRPr lang="en-US" sz="1400" kern="0" dirty="0">
                <a:solidFill>
                  <a:prstClr val="black"/>
                </a:solidFill>
              </a:endParaRPr>
            </a:p>
          </p:txBody>
        </p:sp>
        <p:sp>
          <p:nvSpPr>
            <p:cNvPr id="46" name="Rectangle 45"/>
            <p:cNvSpPr/>
            <p:nvPr/>
          </p:nvSpPr>
          <p:spPr>
            <a:xfrm>
              <a:off x="259799" y="7926563"/>
              <a:ext cx="236379" cy="238831"/>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2</a:t>
              </a:r>
              <a:endParaRPr lang="en-US" sz="1400" b="1" dirty="0">
                <a:solidFill>
                  <a:schemeClr val="tx1"/>
                </a:solidFill>
              </a:endParaRPr>
            </a:p>
          </p:txBody>
        </p:sp>
      </p:grpSp>
    </p:spTree>
    <p:extLst>
      <p:ext uri="{BB962C8B-B14F-4D97-AF65-F5344CB8AC3E}">
        <p14:creationId xmlns:p14="http://schemas.microsoft.com/office/powerpoint/2010/main" val="238805427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553</TotalTime>
  <Words>3568</Words>
  <Application>Microsoft Office PowerPoint</Application>
  <PresentationFormat>Custom</PresentationFormat>
  <Paragraphs>369</Paragraphs>
  <Slides>16</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Calibri</vt:lpstr>
      <vt:lpstr>Calibri Light</vt:lpstr>
      <vt:lpstr>Times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Hillsboro School District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Richmond, Susan</dc:creator>
  <cp:lastModifiedBy>Richmond, Susan</cp:lastModifiedBy>
  <cp:revision>54</cp:revision>
  <dcterms:created xsi:type="dcterms:W3CDTF">2016-03-04T19:53:51Z</dcterms:created>
  <dcterms:modified xsi:type="dcterms:W3CDTF">2016-12-14T19:52:37Z</dcterms:modified>
</cp:coreProperties>
</file>