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70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7CB0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56" autoAdjust="0"/>
  </p:normalViewPr>
  <p:slideViewPr>
    <p:cSldViewPr>
      <p:cViewPr varScale="1">
        <p:scale>
          <a:sx n="66" d="100"/>
          <a:sy n="66" d="100"/>
        </p:scale>
        <p:origin x="208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1BFC1A-5D6B-4399-879E-79C7734472A9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3FBC70-1346-4A4B-8FBE-D667D37F66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3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FBC70-1346-4A4B-8FBE-D667D37F666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3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FBC70-1346-4A4B-8FBE-D667D37F66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5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2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0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8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4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0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8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6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7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6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D344-1E3B-42CF-89D3-41783BCD136B}" type="datetimeFigureOut">
              <a:rPr lang="en-US" smtClean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7084-A759-4DC0-A189-6B67A2444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581667"/>
              </p:ext>
            </p:extLst>
          </p:nvPr>
        </p:nvGraphicFramePr>
        <p:xfrm>
          <a:off x="228600" y="228600"/>
          <a:ext cx="44196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971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DOK Level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Level  Descriptors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dirty="0" smtClean="0"/>
                        <a:t>Recall</a:t>
                      </a:r>
                      <a:r>
                        <a:rPr lang="en-US" sz="1400" b="1" i="1" baseline="0" dirty="0" smtClean="0"/>
                        <a:t> and Reproduction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dirty="0" smtClean="0"/>
                        <a:t>Skills and Concepts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dirty="0" smtClean="0"/>
                        <a:t>Strategic Thinking and Reasoning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1" dirty="0" smtClean="0"/>
                        <a:t>Extended Thinking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41191"/>
              </p:ext>
            </p:extLst>
          </p:nvPr>
        </p:nvGraphicFramePr>
        <p:xfrm>
          <a:off x="152400" y="2286000"/>
          <a:ext cx="6553200" cy="6314232"/>
        </p:xfrm>
        <a:graphic>
          <a:graphicData uri="http://schemas.openxmlformats.org/drawingml/2006/table">
            <a:tbl>
              <a:tblPr firstRow="1" bandRow="1"/>
              <a:tblGrid>
                <a:gridCol w="1066800"/>
                <a:gridCol w="1662889"/>
                <a:gridCol w="1461311"/>
                <a:gridCol w="1219200"/>
                <a:gridCol w="1143000"/>
              </a:tblGrid>
              <a:tr h="2643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Webb’s               </a:t>
                      </a:r>
                      <a:r>
                        <a:rPr lang="en-US" sz="900" b="1" dirty="0">
                          <a:solidFill>
                            <a:srgbClr val="000099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Depth of Knowledge  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1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Recall and Reproduction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2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Basic Skills and Concepts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3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Strategic Thinking and Reasoning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4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Extended Thinking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456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Blooms                </a:t>
                      </a: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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61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Remember  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600" b="1" u="sng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</a:t>
                      </a: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nowledge)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Retrieve knowledge from long-term memory, recognize, recall, locate, identify.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19063" algn="l"/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Ka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Recall, recognize, or locate basic facts, details, events, or ideas explicit in texts.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19063" algn="l"/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Kb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Read words orally in connected text with fluency &amp; accuracy.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119063" algn="l"/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Kc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-Define terms.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0156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Understand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600" b="1" u="sng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omprehend)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Construct meaning, clarify, paraphrase, represent, translate, illustrate, give examples, classify, categorize, summarize, generalize, infer a logical conclusion), predict, compare/contrast, match like ideas, explain, construct models.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Cd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Identify or describe literary elements (characters, setting, sequence, etc.)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Ce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Select appropriate words when intended meaning/definition is clearly evident.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Cf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Describe/explain who, what, where, when, or how.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Ch 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Specify, explain, show relationships; explain why, cause-effect.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600" i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Give non-examples -examples.</a:t>
                      </a:r>
                      <a:r>
                        <a:rPr lang="en-US" sz="6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Ci 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Summarize results, concepts, ideas.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Cj 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Make basic inferences or logical predictions from data or texts.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Ck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Identify main ideas or accurate generalizations of texts.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Cl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Locate information to support explicit-implicit central ideas.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Cu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Explain, generalize, or connect ideas using supporting evidence (quote, example, text reference).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Cv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Identify/ make inferences about explicit or implicit themes.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Cw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Describe how word choice, point of view, or bias may affect the readers’ interpretation of a text.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CK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Explain how concepts or ideas specifically relate to</a:t>
                      </a:r>
                      <a:r>
                        <a:rPr lang="en-US" sz="600" i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other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content domains or concepts.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CL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Develop generalizations of the results obtained or strategies used and apply them to new problem situations.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4246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Apply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Carry out or use a procedure in a given situation; carry out (apply to a familiar task), or use (apply) to an  unfamiliar task.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APg</a:t>
                      </a: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Use language structure (pre/suffix) or word relationships(synonyms/antonym) to determine meaning.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APm</a:t>
                      </a: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Use context to identify word meanings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APn</a:t>
                      </a: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Obtain and interpret information using text features.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APx 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Use concepts to solve non-routine problems.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i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Devise an approach among many alternatives to research a novel problem</a:t>
                      </a: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n-US" sz="6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APM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Illustrate how multiple themes (historical, geographic, social) may be interrelated.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1564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Analyze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Break into constituent parts, determine how parts relate, differentiate between relevant-irrelevant, distinguish, focus, select, organize, outline, find coherence, deconstruct (e.g., for bias or point of view).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ANo 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Identify whether specific information is contained in graphic representations (e.g., map, chart, table, graph, T-chart, diagram) or text features (e.g., headings, subheadings, captions).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ANp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Categorize/compare literary elements, terms, facts, details, events.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ANq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Identify use of literary devices.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ANr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Analyze format, organization, &amp; internal text structure (signal words, transitions, semantic cues) of different texts.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ANs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Distinguish: relevant-irrelevant information; fact/opinion.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ANt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Identify characteristic text features; distinguish between texts, genres.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ANy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Analyze information within data sets or texts.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ANz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Analyze interrelationships among concepts, issues, and problems.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ANA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Analyze or interpret author’s craft (literary devices, viewpoint, or potential bias) to critique a text.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ANB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Use reasoning, planning, and evidence to support inferences.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ANN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Analyze multiple sources of evidence, or multiple works by the same author, or across genres, time periods, themes.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ANO 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Analyze complex/abstract themes, perspectives, concepts.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ANP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Gather, analyze, and organize multiple information sources.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ANQ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Analyze discourse styles.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6774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Evaluate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Make judgments based on criteria, check, detect inconsistencies or fallacies, judge, critique.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600" dirty="0">
                        <a:effectLst/>
                        <a:latin typeface="Calibri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EVC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Cite evidence and develop a logical argument for conjectures.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EVD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Describe, compare, and contrast solution methods.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EVE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Verify reasonableness of results.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EVF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Critique conclusions drawn.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EVR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Evaluate relevancy, accuracy, &amp; completeness of information from multiple sources.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EVS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Draw &amp; justify conclusions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EVT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Apply understanding in a novel way; provide argument or justification for the application.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257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(Synthesize)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Reorganize elements into new patterns/structures, generate, hypothesize, design, plan, produce.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</a:endParaRPr>
                    </a:p>
                  </a:txBody>
                  <a:tcPr marL="35814" marR="35814" marT="17907" marB="17907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SYG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Generate conjectures or hypotheses based on observations or prior knowledge and experience.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SYH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Synthesize information within one source or text.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SYI 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 a complex model for a given situation.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SYJ 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 an alternative solution.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SYU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Synthesize information across multiple sources or texts.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19063" marR="0" lvl="0" indent="-1190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SYV</a:t>
                      </a:r>
                      <a:r>
                        <a:rPr lang="en-US" sz="6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Articulate a new voice, theme, knowledge or perspective.</a:t>
                      </a:r>
                      <a:endParaRPr lang="en-US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814" marR="35814" marT="17907" marB="1790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1905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Hess Cognitive Rigor Matrix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0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16994"/>
              </p:ext>
            </p:extLst>
          </p:nvPr>
        </p:nvGraphicFramePr>
        <p:xfrm>
          <a:off x="152400" y="916214"/>
          <a:ext cx="6477000" cy="7250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506"/>
                <a:gridCol w="1200238"/>
                <a:gridCol w="1490283"/>
                <a:gridCol w="1474773"/>
                <a:gridCol w="1219200"/>
              </a:tblGrid>
              <a:tr h="7689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Depth + </a:t>
                      </a:r>
                    </a:p>
                    <a:p>
                      <a:r>
                        <a:rPr lang="en-US" sz="1400" b="1" dirty="0" smtClean="0"/>
                        <a:t>thinking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Level 1 </a:t>
                      </a:r>
                      <a:br>
                        <a:rPr lang="en-US" sz="1300" b="1" dirty="0" smtClean="0"/>
                      </a:br>
                      <a:r>
                        <a:rPr lang="en-US" sz="1300" b="1" dirty="0" smtClean="0"/>
                        <a:t>Recall &amp; Reproduction</a:t>
                      </a:r>
                      <a:endParaRPr lang="en-US" sz="13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Level 2</a:t>
                      </a:r>
                      <a:br>
                        <a:rPr lang="en-US" sz="1300" b="1" dirty="0" smtClean="0"/>
                      </a:br>
                      <a:r>
                        <a:rPr lang="en-US" sz="1300" b="1" dirty="0" smtClean="0"/>
                        <a:t>Skills &amp; Concepts</a:t>
                      </a:r>
                      <a:endParaRPr lang="en-US" sz="13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Level 3</a:t>
                      </a:r>
                    </a:p>
                    <a:p>
                      <a:pPr algn="ctr"/>
                      <a:r>
                        <a:rPr lang="en-US" sz="1300" b="1" dirty="0" smtClean="0"/>
                        <a:t>Strategic Thinking- Reasoning</a:t>
                      </a:r>
                      <a:endParaRPr lang="en-US" sz="13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Level 4</a:t>
                      </a:r>
                    </a:p>
                    <a:p>
                      <a:pPr algn="ctr"/>
                      <a:r>
                        <a:rPr lang="en-US" sz="1300" b="1" dirty="0" smtClean="0"/>
                        <a:t>Extended Thinking</a:t>
                      </a:r>
                      <a:endParaRPr lang="en-US" sz="13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936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Remember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98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Understand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91589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Apply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7019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Analyze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90272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Evaluate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3370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Create</a:t>
                      </a:r>
                      <a:endParaRPr lang="en-US" sz="1400" b="1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 smtClean="0">
                        <a:latin typeface="Arial Narrow" pitchFamily="34" charset="0"/>
                      </a:endParaRPr>
                    </a:p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52400" y="17145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The CR Matrix Lesson Plan </a:t>
            </a:r>
            <a:r>
              <a:rPr lang="en-US" sz="1800" dirty="0" smtClean="0"/>
              <a:t>Template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88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871</Words>
  <Application>Microsoft Office PowerPoint</Application>
  <PresentationFormat>On-screen Show (4:3)</PresentationFormat>
  <Paragraphs>115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Courier New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Hillsboro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Richmond, Susan</dc:creator>
  <cp:lastModifiedBy>Richmond, Susan</cp:lastModifiedBy>
  <cp:revision>97</cp:revision>
  <cp:lastPrinted>2015-01-29T00:20:11Z</cp:lastPrinted>
  <dcterms:created xsi:type="dcterms:W3CDTF">2015-01-20T20:57:17Z</dcterms:created>
  <dcterms:modified xsi:type="dcterms:W3CDTF">2016-09-12T22:23:41Z</dcterms:modified>
</cp:coreProperties>
</file>