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3" r:id="rId6"/>
    <p:sldId id="265" r:id="rId7"/>
    <p:sldId id="267" r:id="rId8"/>
    <p:sldId id="266" r:id="rId9"/>
    <p:sldId id="264" r:id="rId10"/>
    <p:sldId id="271" r:id="rId11"/>
    <p:sldId id="270" r:id="rId12"/>
    <p:sldId id="291" r:id="rId1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7CB0"/>
    <a:srgbClr val="626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56" autoAdjust="0"/>
  </p:normalViewPr>
  <p:slideViewPr>
    <p:cSldViewPr>
      <p:cViewPr varScale="1">
        <p:scale>
          <a:sx n="66" d="100"/>
          <a:sy n="66" d="100"/>
        </p:scale>
        <p:origin x="2364"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91BFC1A-5D6B-4399-879E-79C7734472A9}" type="datetimeFigureOut">
              <a:rPr lang="en-US" smtClean="0"/>
              <a:t>12/1/2016</a:t>
            </a:fld>
            <a:endParaRPr lang="en-US" dirty="0"/>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3FBC70-1346-4A4B-8FBE-D667D37F666A}" type="slidenum">
              <a:rPr lang="en-US" smtClean="0"/>
              <a:t>‹#›</a:t>
            </a:fld>
            <a:endParaRPr lang="en-US" dirty="0"/>
          </a:p>
        </p:txBody>
      </p:sp>
    </p:spTree>
    <p:extLst>
      <p:ext uri="{BB962C8B-B14F-4D97-AF65-F5344CB8AC3E}">
        <p14:creationId xmlns:p14="http://schemas.microsoft.com/office/powerpoint/2010/main" val="1431630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Welcome…..</a:t>
            </a:r>
          </a:p>
          <a:p>
            <a:r>
              <a:rPr lang="en-US" sz="1600" b="1" dirty="0"/>
              <a:t>Rigor – the mysterious word – can seem confusing and daunting.</a:t>
            </a:r>
          </a:p>
          <a:p>
            <a:r>
              <a:rPr lang="en-US" sz="1600" b="1" dirty="0"/>
              <a:t>What is it really all about?</a:t>
            </a:r>
          </a:p>
        </p:txBody>
      </p:sp>
      <p:sp>
        <p:nvSpPr>
          <p:cNvPr id="4" name="Slide Number Placeholder 3"/>
          <p:cNvSpPr>
            <a:spLocks noGrp="1"/>
          </p:cNvSpPr>
          <p:nvPr>
            <p:ph type="sldNum" sz="quarter" idx="10"/>
          </p:nvPr>
        </p:nvSpPr>
        <p:spPr/>
        <p:txBody>
          <a:bodyPr/>
          <a:lstStyle/>
          <a:p>
            <a:fld id="{373FBC70-1346-4A4B-8FBE-D667D37F666A}" type="slidenum">
              <a:rPr lang="en-US" smtClean="0"/>
              <a:t>1</a:t>
            </a:fld>
            <a:endParaRPr lang="en-US" dirty="0"/>
          </a:p>
        </p:txBody>
      </p:sp>
    </p:spTree>
    <p:extLst>
      <p:ext uri="{BB962C8B-B14F-4D97-AF65-F5344CB8AC3E}">
        <p14:creationId xmlns:p14="http://schemas.microsoft.com/office/powerpoint/2010/main" val="1086805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 #3 Back</a:t>
            </a:r>
          </a:p>
          <a:p>
            <a:r>
              <a:rPr lang="en-US" b="1" dirty="0" smtClean="0"/>
              <a:t>Activity:  This</a:t>
            </a:r>
            <a:r>
              <a:rPr lang="en-US" b="1" baseline="0" dirty="0" smtClean="0"/>
              <a:t> is an example of how a lesson map could look for question and task development of Goldilocks and the 3 Bears.  Look at the two questions you wrote at the beginning of this session.  Write your questions on the matrix where you think they would align.   Where would your basic comprehension question go?</a:t>
            </a:r>
          </a:p>
          <a:p>
            <a:r>
              <a:rPr lang="en-US" b="1" baseline="0" dirty="0" smtClean="0"/>
              <a:t>Where would your more rigorous question go?  Would you make any changes?</a:t>
            </a:r>
            <a:endParaRPr lang="en-US" b="1" dirty="0"/>
          </a:p>
        </p:txBody>
      </p:sp>
      <p:sp>
        <p:nvSpPr>
          <p:cNvPr id="4" name="Slide Number Placeholder 3"/>
          <p:cNvSpPr>
            <a:spLocks noGrp="1"/>
          </p:cNvSpPr>
          <p:nvPr>
            <p:ph type="sldNum" sz="quarter" idx="10"/>
          </p:nvPr>
        </p:nvSpPr>
        <p:spPr/>
        <p:txBody>
          <a:bodyPr/>
          <a:lstStyle/>
          <a:p>
            <a:fld id="{373FBC70-1346-4A4B-8FBE-D667D37F666A}" type="slidenum">
              <a:rPr lang="en-US" smtClean="0"/>
              <a:t>11</a:t>
            </a:fld>
            <a:endParaRPr lang="en-US" dirty="0"/>
          </a:p>
        </p:txBody>
      </p:sp>
    </p:spTree>
    <p:extLst>
      <p:ext uri="{BB962C8B-B14F-4D97-AF65-F5344CB8AC3E}">
        <p14:creationId xmlns:p14="http://schemas.microsoft.com/office/powerpoint/2010/main" val="44705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Our goal today is to clarify rigor within the concept of Depth of Knowledge or DOK.</a:t>
            </a:r>
          </a:p>
        </p:txBody>
      </p:sp>
      <p:sp>
        <p:nvSpPr>
          <p:cNvPr id="4" name="Slide Number Placeholder 3"/>
          <p:cNvSpPr>
            <a:spLocks noGrp="1"/>
          </p:cNvSpPr>
          <p:nvPr>
            <p:ph type="sldNum" sz="quarter" idx="10"/>
          </p:nvPr>
        </p:nvSpPr>
        <p:spPr/>
        <p:txBody>
          <a:bodyPr/>
          <a:lstStyle/>
          <a:p>
            <a:fld id="{373FBC70-1346-4A4B-8FBE-D667D37F666A}" type="slidenum">
              <a:rPr lang="en-US" smtClean="0"/>
              <a:t>2</a:t>
            </a:fld>
            <a:endParaRPr lang="en-US" dirty="0"/>
          </a:p>
        </p:txBody>
      </p:sp>
    </p:spTree>
    <p:extLst>
      <p:ext uri="{BB962C8B-B14F-4D97-AF65-F5344CB8AC3E}">
        <p14:creationId xmlns:p14="http://schemas.microsoft.com/office/powerpoint/2010/main" val="137673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002060"/>
                </a:solidFill>
              </a:rPr>
              <a:t>Handout #1 Make…  “Your class has just read a version of Goldilocks and the Three Bears.  What is a basic comprehension</a:t>
            </a:r>
            <a:r>
              <a:rPr lang="en-US" b="1" baseline="0" dirty="0" smtClean="0">
                <a:solidFill>
                  <a:srgbClr val="002060"/>
                </a:solidFill>
              </a:rPr>
              <a:t> question you might ask?  What is a more rigorous comprehension questions you might ask?” Have attendees complete Handout #1 and share with a peer. “We will come back to your rigor definition and questions later on in this presentation.”</a:t>
            </a:r>
            <a:endParaRPr lang="en-US" b="1" dirty="0">
              <a:solidFill>
                <a:srgbClr val="002060"/>
              </a:solidFill>
            </a:endParaRPr>
          </a:p>
        </p:txBody>
      </p:sp>
      <p:sp>
        <p:nvSpPr>
          <p:cNvPr id="4" name="Slide Number Placeholder 3"/>
          <p:cNvSpPr>
            <a:spLocks noGrp="1"/>
          </p:cNvSpPr>
          <p:nvPr>
            <p:ph type="sldNum" sz="quarter" idx="10"/>
          </p:nvPr>
        </p:nvSpPr>
        <p:spPr/>
        <p:txBody>
          <a:bodyPr/>
          <a:lstStyle/>
          <a:p>
            <a:fld id="{373FBC70-1346-4A4B-8FBE-D667D37F666A}" type="slidenum">
              <a:rPr lang="en-US" smtClean="0"/>
              <a:t>4</a:t>
            </a:fld>
            <a:endParaRPr lang="en-US" dirty="0"/>
          </a:p>
        </p:txBody>
      </p:sp>
    </p:spTree>
    <p:extLst>
      <p:ext uri="{BB962C8B-B14F-4D97-AF65-F5344CB8AC3E}">
        <p14:creationId xmlns:p14="http://schemas.microsoft.com/office/powerpoint/2010/main" val="1874928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Different schools, districts, teachers and states may use different models for higher leveled instruction</a:t>
            </a:r>
            <a:r>
              <a:rPr lang="en-US" baseline="0" dirty="0" smtClean="0"/>
              <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73FBC70-1346-4A4B-8FBE-D667D37F666A}" type="slidenum">
              <a:rPr lang="en-US" smtClean="0"/>
              <a:t>5</a:t>
            </a:fld>
            <a:endParaRPr lang="en-US" dirty="0"/>
          </a:p>
        </p:txBody>
      </p:sp>
    </p:spTree>
    <p:extLst>
      <p:ext uri="{BB962C8B-B14F-4D97-AF65-F5344CB8AC3E}">
        <p14:creationId xmlns:p14="http://schemas.microsoft.com/office/powerpoint/2010/main" val="147575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1" baseline="0" dirty="0" smtClean="0"/>
              <a:t>“We are most familiar with the Blooms Taxonomy. The “old” Blooms developed in 1956 presents first with nouns</a:t>
            </a:r>
          </a:p>
          <a:p>
            <a:r>
              <a:rPr lang="en-US" b="1" baseline="0" dirty="0" smtClean="0"/>
              <a:t>Such as Knowledge and then leads into verbs that represent knowledge.  The new Blooms begins with a verb</a:t>
            </a:r>
          </a:p>
          <a:p>
            <a:r>
              <a:rPr lang="en-US" b="1" baseline="0" dirty="0" smtClean="0"/>
              <a:t>“remember” replacing the noun “knowledge,” and then moves into verbs written within a context of a partial task.</a:t>
            </a:r>
          </a:p>
          <a:p>
            <a:r>
              <a:rPr lang="en-US" b="1" baseline="0" dirty="0" smtClean="0"/>
              <a:t>Evaluation is replaced as the highest level of difficulty with Synthesis – or now the verb “create.”</a:t>
            </a:r>
          </a:p>
          <a:p>
            <a:r>
              <a:rPr lang="en-US" b="1" baseline="0" dirty="0" smtClean="0"/>
              <a:t>This is important because researchers began to recognize that just nouns and/or verbs alone are not distinct enough of a standard to distinguish what is truly higher level thinking.</a:t>
            </a:r>
          </a:p>
          <a:p>
            <a:endParaRPr lang="en-US" dirty="0"/>
          </a:p>
        </p:txBody>
      </p:sp>
      <p:sp>
        <p:nvSpPr>
          <p:cNvPr id="4" name="Slide Number Placeholder 3"/>
          <p:cNvSpPr>
            <a:spLocks noGrp="1"/>
          </p:cNvSpPr>
          <p:nvPr>
            <p:ph type="sldNum" sz="quarter" idx="10"/>
          </p:nvPr>
        </p:nvSpPr>
        <p:spPr/>
        <p:txBody>
          <a:bodyPr/>
          <a:lstStyle/>
          <a:p>
            <a:fld id="{373FBC70-1346-4A4B-8FBE-D667D37F666A}" type="slidenum">
              <a:rPr lang="en-US" smtClean="0"/>
              <a:t>6</a:t>
            </a:fld>
            <a:endParaRPr lang="en-US" dirty="0"/>
          </a:p>
        </p:txBody>
      </p:sp>
    </p:spTree>
    <p:extLst>
      <p:ext uri="{BB962C8B-B14F-4D97-AF65-F5344CB8AC3E}">
        <p14:creationId xmlns:p14="http://schemas.microsoft.com/office/powerpoint/2010/main" val="12321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baseline="0" dirty="0" smtClean="0"/>
              <a:t>Norman Webb is credited for making the distinction between the level of difficulty (Blooms) and the depth or complexity of the content students needed to successfully interact with.  His process of analyzing the cognitive expectation demanded of standards is known as Depth of Knowledge or DOK.</a:t>
            </a:r>
          </a:p>
          <a:p>
            <a:pPr defTabSz="931774">
              <a:defRPr/>
            </a:pPr>
            <a:endParaRPr lang="en-US" b="1" baseline="0" dirty="0" smtClean="0"/>
          </a:p>
          <a:p>
            <a:r>
              <a:rPr lang="en-US" b="1" dirty="0"/>
              <a:t>Hess Quote:  “The Hess Cognitive Rigor Matrix (CRM) is a tool that was developed to enhance assessment planning and instructional practices at the classroom level (Hess, Carlock, Jones, &amp; Walkup, 2009). The CRM superimposes two different cognitive complexity frameworks – Bloom’s (Revised) Taxonomy and Webb’s Depth of Knowledge levels – to produce a means of analyzing the emphasis placed on curricular materials, instructional focus, and classroom assessment</a:t>
            </a:r>
            <a:r>
              <a:rPr lang="en-US" dirty="0"/>
              <a:t>.”</a:t>
            </a:r>
            <a:endParaRPr lang="en-US" baseline="0" dirty="0" smtClean="0"/>
          </a:p>
          <a:p>
            <a:pPr defTabSz="931774">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73FBC70-1346-4A4B-8FBE-D667D37F666A}" type="slidenum">
              <a:rPr lang="en-US" smtClean="0"/>
              <a:t>7</a:t>
            </a:fld>
            <a:endParaRPr lang="en-US" dirty="0"/>
          </a:p>
        </p:txBody>
      </p:sp>
    </p:spTree>
    <p:extLst>
      <p:ext uri="{BB962C8B-B14F-4D97-AF65-F5344CB8AC3E}">
        <p14:creationId xmlns:p14="http://schemas.microsoft.com/office/powerpoint/2010/main" val="4060430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 #2  Article: </a:t>
            </a:r>
            <a:r>
              <a:rPr lang="en-US" b="1" baseline="0" dirty="0" smtClean="0"/>
              <a:t>Before beginning activity– have everyone read the entire article.</a:t>
            </a:r>
          </a:p>
          <a:p>
            <a:r>
              <a:rPr lang="en-US" b="1" baseline="0" dirty="0" smtClean="0"/>
              <a:t>Group into school teams.  Have each team focus on one of the 3 sections of the article.</a:t>
            </a:r>
          </a:p>
          <a:p>
            <a:r>
              <a:rPr lang="en-US" b="1" baseline="0" dirty="0" smtClean="0"/>
              <a:t>Then, come back together and have each team share their “take-aways,”   and fill out the </a:t>
            </a:r>
          </a:p>
          <a:p>
            <a:r>
              <a:rPr lang="en-US" b="1" baseline="0" dirty="0" smtClean="0"/>
              <a:t>Comment section of Handout # 1:  How has your definition of rigor changed?  How?</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373FBC70-1346-4A4B-8FBE-D667D37F666A}" type="slidenum">
              <a:rPr lang="en-US" smtClean="0"/>
              <a:t>8</a:t>
            </a:fld>
            <a:endParaRPr lang="en-US" dirty="0"/>
          </a:p>
        </p:txBody>
      </p:sp>
    </p:spTree>
    <p:extLst>
      <p:ext uri="{BB962C8B-B14F-4D97-AF65-F5344CB8AC3E}">
        <p14:creationId xmlns:p14="http://schemas.microsoft.com/office/powerpoint/2010/main" val="1342573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2060"/>
                </a:solidFill>
              </a:rPr>
              <a:t>The </a:t>
            </a:r>
            <a:r>
              <a:rPr lang="en-US" b="1" u="sng" dirty="0">
                <a:solidFill>
                  <a:srgbClr val="FF0000"/>
                </a:solidFill>
              </a:rPr>
              <a:t>intended student learning outcome</a:t>
            </a:r>
            <a:r>
              <a:rPr lang="en-US" b="1" dirty="0">
                <a:solidFill>
                  <a:srgbClr val="FF0000"/>
                </a:solidFill>
              </a:rPr>
              <a:t> </a:t>
            </a:r>
            <a:r>
              <a:rPr lang="en-US" b="1" dirty="0">
                <a:solidFill>
                  <a:srgbClr val="002060"/>
                </a:solidFill>
              </a:rPr>
              <a:t>determines the DOK level.  What mental processing must occur? </a:t>
            </a:r>
          </a:p>
          <a:p>
            <a:r>
              <a:rPr lang="en-US" b="1" dirty="0"/>
              <a:t>Do a quick share out “what do you think this means….?”  </a:t>
            </a:r>
            <a:r>
              <a:rPr lang="en-US" b="1" i="1" dirty="0">
                <a:solidFill>
                  <a:srgbClr val="C00000"/>
                </a:solidFill>
              </a:rPr>
              <a:t>Lead attendees to think about when they can’t be sure what DOK level a question or task it – ultimately it comes down to the </a:t>
            </a:r>
            <a:r>
              <a:rPr lang="en-US" b="1" i="1" u="sng" dirty="0">
                <a:solidFill>
                  <a:srgbClr val="C00000"/>
                </a:solidFill>
              </a:rPr>
              <a:t>intended learning outcome</a:t>
            </a:r>
            <a:r>
              <a:rPr lang="en-US" b="1" i="1" dirty="0">
                <a:solidFill>
                  <a:srgbClr val="C00000"/>
                </a:solidFill>
              </a:rPr>
              <a:t>.</a:t>
            </a:r>
          </a:p>
          <a:p>
            <a:endParaRPr lang="en-US" b="1" dirty="0"/>
          </a:p>
          <a:p>
            <a:r>
              <a:rPr lang="en-US" b="1" dirty="0"/>
              <a:t>These are “rules of thumb,” from Dr. Hess (in speech bubbles)…   We will go more into depth (pardon</a:t>
            </a:r>
          </a:p>
          <a:p>
            <a:r>
              <a:rPr lang="en-US" b="1" dirty="0"/>
              <a:t>The pun </a:t>
            </a:r>
            <a:r>
              <a:rPr lang="en-US" b="1" dirty="0">
                <a:sym typeface="Wingdings" panose="05000000000000000000" pitchFamily="2" charset="2"/>
              </a:rPr>
              <a:t>) about DOK, but for now lets go back and look at the 2 questions you wrote for comprehension. </a:t>
            </a:r>
          </a:p>
          <a:p>
            <a:endParaRPr lang="en-US" b="1" dirty="0">
              <a:sym typeface="Wingdings" panose="05000000000000000000" pitchFamily="2" charset="2"/>
            </a:endParaRPr>
          </a:p>
          <a:p>
            <a:r>
              <a:rPr lang="en-US" b="1" dirty="0">
                <a:sym typeface="Wingdings" panose="05000000000000000000" pitchFamily="2" charset="2"/>
              </a:rPr>
              <a:t>Handout #3  You wrote a basic and a more rigorous question from Goldilocks and the 3 Bears.  This</a:t>
            </a:r>
          </a:p>
          <a:p>
            <a:r>
              <a:rPr lang="en-US" b="1" dirty="0">
                <a:sym typeface="Wingdings" panose="05000000000000000000" pitchFamily="2" charset="2"/>
              </a:rPr>
              <a:t>Lesson plan template could be used in many ways, but this is one example.  Mark where your two questions would best fit on the lesson plan template.  </a:t>
            </a:r>
          </a:p>
          <a:p>
            <a:endParaRPr lang="en-US" b="1" dirty="0">
              <a:sym typeface="Wingdings" panose="05000000000000000000" pitchFamily="2" charset="2"/>
            </a:endParaRPr>
          </a:p>
          <a:p>
            <a:r>
              <a:rPr lang="en-US" b="1" dirty="0">
                <a:sym typeface="Wingdings" panose="05000000000000000000" pitchFamily="2" charset="2"/>
              </a:rPr>
              <a:t>Was their an “eye-opener,” for you?  Talk to a partner – then share as a team!</a:t>
            </a:r>
          </a:p>
          <a:p>
            <a:endParaRPr lang="en-US" b="1" dirty="0">
              <a:sym typeface="Wingdings" panose="05000000000000000000" pitchFamily="2" charset="2"/>
            </a:endParaRPr>
          </a:p>
          <a:p>
            <a:endParaRPr lang="en-US" b="1"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373FBC70-1346-4A4B-8FBE-D667D37F666A}" type="slidenum">
              <a:rPr lang="en-US" smtClean="0"/>
              <a:t>9</a:t>
            </a:fld>
            <a:endParaRPr lang="en-US" dirty="0"/>
          </a:p>
        </p:txBody>
      </p:sp>
    </p:spTree>
    <p:extLst>
      <p:ext uri="{BB962C8B-B14F-4D97-AF65-F5344CB8AC3E}">
        <p14:creationId xmlns:p14="http://schemas.microsoft.com/office/powerpoint/2010/main" val="2743754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 #3 Front</a:t>
            </a:r>
          </a:p>
          <a:p>
            <a:r>
              <a:rPr lang="en-US" b="1" dirty="0" smtClean="0"/>
              <a:t>This</a:t>
            </a:r>
            <a:r>
              <a:rPr lang="en-US" b="1" baseline="0" dirty="0" smtClean="0"/>
              <a:t> is an abbreviated handout of Hess’ Cognitive Rigor Reading Matrix.  We used the completed matrix</a:t>
            </a:r>
          </a:p>
          <a:p>
            <a:r>
              <a:rPr lang="en-US" b="1" baseline="0" dirty="0" smtClean="0"/>
              <a:t>to develop the reading learning progressions and to write our assessment questions on the pre-assessments</a:t>
            </a:r>
          </a:p>
          <a:p>
            <a:r>
              <a:rPr lang="en-US" b="1" baseline="0" dirty="0" smtClean="0"/>
              <a:t>and CFAs in order to match each standard to its correct DOK level demand.</a:t>
            </a:r>
            <a:endParaRPr lang="en-US" b="1" dirty="0"/>
          </a:p>
        </p:txBody>
      </p:sp>
      <p:sp>
        <p:nvSpPr>
          <p:cNvPr id="4" name="Slide Number Placeholder 3"/>
          <p:cNvSpPr>
            <a:spLocks noGrp="1"/>
          </p:cNvSpPr>
          <p:nvPr>
            <p:ph type="sldNum" sz="quarter" idx="10"/>
          </p:nvPr>
        </p:nvSpPr>
        <p:spPr/>
        <p:txBody>
          <a:bodyPr/>
          <a:lstStyle/>
          <a:p>
            <a:fld id="{373FBC70-1346-4A4B-8FBE-D667D37F666A}" type="slidenum">
              <a:rPr lang="en-US" smtClean="0"/>
              <a:t>10</a:t>
            </a:fld>
            <a:endParaRPr lang="en-US" dirty="0"/>
          </a:p>
        </p:txBody>
      </p:sp>
    </p:spTree>
    <p:extLst>
      <p:ext uri="{BB962C8B-B14F-4D97-AF65-F5344CB8AC3E}">
        <p14:creationId xmlns:p14="http://schemas.microsoft.com/office/powerpoint/2010/main" val="103059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268782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360300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230715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195268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140184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348967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301460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386518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290676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110207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2BD344-1E3B-42CF-89D3-41783BCD136B}" type="datetimeFigureOut">
              <a:rPr lang="en-US" smtClean="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4B7084-A759-4DC0-A189-6B67A2444051}" type="slidenum">
              <a:rPr lang="en-US" smtClean="0"/>
              <a:t>‹#›</a:t>
            </a:fld>
            <a:endParaRPr lang="en-US" dirty="0"/>
          </a:p>
        </p:txBody>
      </p:sp>
    </p:spTree>
    <p:extLst>
      <p:ext uri="{BB962C8B-B14F-4D97-AF65-F5344CB8AC3E}">
        <p14:creationId xmlns:p14="http://schemas.microsoft.com/office/powerpoint/2010/main" val="48926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2BD344-1E3B-42CF-89D3-41783BCD136B}" type="datetimeFigureOut">
              <a:rPr lang="en-US" smtClean="0"/>
              <a:t>12/1/2016</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84B7084-A759-4DC0-A189-6B67A2444051}" type="slidenum">
              <a:rPr lang="en-US" smtClean="0"/>
              <a:t>‹#›</a:t>
            </a:fld>
            <a:endParaRPr lang="en-US" dirty="0"/>
          </a:p>
        </p:txBody>
      </p:sp>
    </p:spTree>
    <p:extLst>
      <p:ext uri="{BB962C8B-B14F-4D97-AF65-F5344CB8AC3E}">
        <p14:creationId xmlns:p14="http://schemas.microsoft.com/office/powerpoint/2010/main" val="92669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renaissance.com/Landing-Pages/National-Math-Webinar?c%3D24375&amp;ei=_YbBVP-IL5bdoATEyIHAAQ&amp;bvm=bv.84349003,d.cGU&amp;psig=AFQjCNGMp_CM0eC9u9-zYS8zJ8VSKnn55w&amp;ust=1422055536709318"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0" y="1371601"/>
            <a:ext cx="6857999" cy="617219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v"/>
            </a:pPr>
            <a:endParaRPr lang="en-US" dirty="0">
              <a:solidFill>
                <a:srgbClr val="002060"/>
              </a:solidFill>
            </a:endParaRPr>
          </a:p>
        </p:txBody>
      </p:sp>
      <p:grpSp>
        <p:nvGrpSpPr>
          <p:cNvPr id="5" name="Group 4"/>
          <p:cNvGrpSpPr/>
          <p:nvPr/>
        </p:nvGrpSpPr>
        <p:grpSpPr>
          <a:xfrm>
            <a:off x="152400" y="1600200"/>
            <a:ext cx="6513481" cy="5715000"/>
            <a:chOff x="0" y="-533399"/>
            <a:chExt cx="6858000" cy="4802258"/>
          </a:xfrm>
        </p:grpSpPr>
        <p:pic>
          <p:nvPicPr>
            <p:cNvPr id="1026" name="Picture 2" descr="https://encrypted-tbn2.gstatic.com/images?q=tbn:ANd9GcSQIKJqDZMC_pdVIu4PpVNNnyFWMs0c6z7ZcOE0SwVGfg-gHrhi6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399"/>
              <a:ext cx="6858000" cy="4802258"/>
            </a:xfrm>
            <a:prstGeom prst="rect">
              <a:avLst/>
            </a:prstGeom>
            <a:noFill/>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655866"/>
              <a:ext cx="6858000" cy="1066801"/>
            </a:xfrm>
            <a:prstGeom prst="rect">
              <a:avLst/>
            </a:prstGeom>
            <a:solidFill>
              <a:schemeClr val="accent5">
                <a:lumMod val="40000"/>
                <a:lumOff val="6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002060"/>
                  </a:solidFill>
                  <a:effectLst>
                    <a:outerShdw blurRad="38100" dist="38100" dir="2700000" algn="tl">
                      <a:srgbClr val="000000">
                        <a:alpha val="43137"/>
                      </a:srgbClr>
                    </a:outerShdw>
                  </a:effectLst>
                </a:rPr>
                <a:t>When It Rains Rigor</a:t>
              </a:r>
            </a:p>
            <a:p>
              <a:pPr algn="ctr"/>
              <a:r>
                <a:rPr lang="en-US" sz="4400" b="1" dirty="0" smtClean="0">
                  <a:solidFill>
                    <a:srgbClr val="002060"/>
                  </a:solidFill>
                  <a:effectLst>
                    <a:outerShdw blurRad="38100" dist="38100" dir="2700000" algn="tl">
                      <a:srgbClr val="000000">
                        <a:alpha val="43137"/>
                      </a:srgbClr>
                    </a:outerShdw>
                  </a:effectLst>
                </a:rPr>
                <a:t>The puddles are deeper!</a:t>
              </a:r>
              <a:endParaRPr lang="en-US" sz="4400" b="1" dirty="0">
                <a:solidFill>
                  <a:srgbClr val="002060"/>
                </a:solidFill>
                <a:effectLst>
                  <a:outerShdw blurRad="38100" dist="38100" dir="2700000" algn="tl">
                    <a:srgbClr val="000000">
                      <a:alpha val="43137"/>
                    </a:srgbClr>
                  </a:outerShdw>
                </a:effectLst>
              </a:endParaRPr>
            </a:p>
          </p:txBody>
        </p:sp>
      </p:grpSp>
      <p:pic>
        <p:nvPicPr>
          <p:cNvPr id="24" name="Picture 6" descr="https://encrypted-tbn0.gstatic.com/images?q=tbn:ANd9GcTjsfPbPW7kIVL40oWPeSBbcsei16SMN5D4JNId0TtbSRpLpPbamQ"/>
          <p:cNvPicPr>
            <a:picLocks noChangeAspect="1" noChangeArrowheads="1"/>
          </p:cNvPicPr>
          <p:nvPr/>
        </p:nvPicPr>
        <p:blipFill rotWithShape="1">
          <a:blip r:embed="rId4">
            <a:duotone>
              <a:schemeClr val="accent5">
                <a:shade val="45000"/>
                <a:satMod val="135000"/>
              </a:schemeClr>
              <a:prstClr val="white"/>
            </a:duotone>
            <a:extLst>
              <a:ext uri="{28A0092B-C50C-407E-A947-70E740481C1C}">
                <a14:useLocalDpi xmlns:a14="http://schemas.microsoft.com/office/drawing/2010/main" val="0"/>
              </a:ext>
            </a:extLst>
          </a:blip>
          <a:srcRect b="16446"/>
          <a:stretch/>
        </p:blipFill>
        <p:spPr bwMode="auto">
          <a:xfrm>
            <a:off x="153308" y="1447800"/>
            <a:ext cx="6745556" cy="28956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248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074593418"/>
              </p:ext>
            </p:extLst>
          </p:nvPr>
        </p:nvGraphicFramePr>
        <p:xfrm>
          <a:off x="228600" y="990600"/>
          <a:ext cx="6400800" cy="7467600"/>
        </p:xfrm>
        <a:graphic>
          <a:graphicData uri="http://schemas.openxmlformats.org/drawingml/2006/table">
            <a:tbl>
              <a:tblPr firstRow="1" bandRow="1">
                <a:tableStyleId>{5940675A-B579-460E-94D1-54222C63F5DA}</a:tableStyleId>
              </a:tblPr>
              <a:tblGrid>
                <a:gridCol w="1143000"/>
                <a:gridCol w="1290638"/>
                <a:gridCol w="1393895"/>
                <a:gridCol w="1277867"/>
                <a:gridCol w="1295400"/>
              </a:tblGrid>
              <a:tr h="708591">
                <a:tc>
                  <a:txBody>
                    <a:bodyPr/>
                    <a:lstStyle/>
                    <a:p>
                      <a:pPr algn="ctr"/>
                      <a:r>
                        <a:rPr lang="en-US" sz="1300" b="1" dirty="0" smtClean="0">
                          <a:effectLst>
                            <a:outerShdw blurRad="38100" dist="38100" dir="2700000" algn="tl">
                              <a:srgbClr val="000000">
                                <a:alpha val="43137"/>
                              </a:srgbClr>
                            </a:outerShdw>
                          </a:effectLst>
                        </a:rPr>
                        <a:t>Depth + </a:t>
                      </a:r>
                    </a:p>
                    <a:p>
                      <a:pPr algn="ctr"/>
                      <a:r>
                        <a:rPr lang="en-US" sz="1300" b="1" dirty="0" smtClean="0">
                          <a:effectLst>
                            <a:outerShdw blurRad="38100" dist="38100" dir="2700000" algn="tl">
                              <a:srgbClr val="000000">
                                <a:alpha val="43137"/>
                              </a:srgbClr>
                            </a:outerShdw>
                          </a:effectLst>
                        </a:rPr>
                        <a:t>thinking</a:t>
                      </a:r>
                      <a:endParaRPr lang="en-US" sz="1300" b="1" dirty="0">
                        <a:effectLst>
                          <a:outerShdw blurRad="38100" dist="38100" dir="2700000" algn="tl">
                            <a:srgbClr val="000000">
                              <a:alpha val="43137"/>
                            </a:srgbClr>
                          </a:outerShdw>
                        </a:effectLst>
                        <a:latin typeface="Arial Narrow" pitchFamily="34" charset="0"/>
                      </a:endParaRPr>
                    </a:p>
                  </a:txBody>
                  <a:tcPr>
                    <a:solidFill>
                      <a:schemeClr val="bg2"/>
                    </a:solidFill>
                  </a:tcPr>
                </a:tc>
                <a:tc>
                  <a:txBody>
                    <a:bodyPr/>
                    <a:lstStyle/>
                    <a:p>
                      <a:pPr algn="ctr"/>
                      <a:r>
                        <a:rPr lang="en-US" sz="1300" b="1" dirty="0" smtClean="0"/>
                        <a:t>Level 1 </a:t>
                      </a:r>
                      <a:br>
                        <a:rPr lang="en-US" sz="1300" b="1" dirty="0" smtClean="0"/>
                      </a:br>
                      <a:r>
                        <a:rPr lang="en-US" sz="1300" b="1" dirty="0" smtClean="0"/>
                        <a:t>Recall &amp; Reproduction</a:t>
                      </a:r>
                      <a:endParaRPr lang="en-US" sz="1300" b="1" dirty="0">
                        <a:latin typeface="Arial Narrow" pitchFamily="34" charset="0"/>
                      </a:endParaRPr>
                    </a:p>
                  </a:txBody>
                  <a:tcPr anchor="ctr">
                    <a:solidFill>
                      <a:schemeClr val="bg2"/>
                    </a:solidFill>
                  </a:tcPr>
                </a:tc>
                <a:tc>
                  <a:txBody>
                    <a:bodyPr/>
                    <a:lstStyle/>
                    <a:p>
                      <a:pPr algn="ctr"/>
                      <a:r>
                        <a:rPr lang="en-US" sz="1300" b="1" dirty="0" smtClean="0"/>
                        <a:t>Level 2</a:t>
                      </a:r>
                      <a:br>
                        <a:rPr lang="en-US" sz="1300" b="1" dirty="0" smtClean="0"/>
                      </a:br>
                      <a:r>
                        <a:rPr lang="en-US" sz="1300" b="1" dirty="0" smtClean="0"/>
                        <a:t>Skills &amp; Concepts</a:t>
                      </a:r>
                      <a:endParaRPr lang="en-US" sz="1300" b="1" dirty="0">
                        <a:latin typeface="Arial Narrow" pitchFamily="34" charset="0"/>
                      </a:endParaRPr>
                    </a:p>
                  </a:txBody>
                  <a:tcPr anchor="ctr">
                    <a:solidFill>
                      <a:schemeClr val="bg2"/>
                    </a:solidFill>
                  </a:tcPr>
                </a:tc>
                <a:tc>
                  <a:txBody>
                    <a:bodyPr/>
                    <a:lstStyle/>
                    <a:p>
                      <a:pPr algn="ctr"/>
                      <a:r>
                        <a:rPr lang="en-US" sz="1300" b="1" dirty="0" smtClean="0"/>
                        <a:t>Level 3</a:t>
                      </a:r>
                    </a:p>
                    <a:p>
                      <a:pPr algn="ctr"/>
                      <a:r>
                        <a:rPr lang="en-US" sz="1300" b="1" dirty="0" smtClean="0"/>
                        <a:t>Strategic Thinking/ Reasoning</a:t>
                      </a:r>
                      <a:endParaRPr lang="en-US" sz="1300" b="1" dirty="0">
                        <a:latin typeface="Arial Narrow" pitchFamily="34" charset="0"/>
                      </a:endParaRPr>
                    </a:p>
                  </a:txBody>
                  <a:tcPr anchor="ctr">
                    <a:solidFill>
                      <a:schemeClr val="bg2"/>
                    </a:solidFill>
                  </a:tcPr>
                </a:tc>
                <a:tc>
                  <a:txBody>
                    <a:bodyPr/>
                    <a:lstStyle/>
                    <a:p>
                      <a:pPr algn="ctr"/>
                      <a:r>
                        <a:rPr lang="en-US" sz="1300" b="1" dirty="0" smtClean="0"/>
                        <a:t>Level 4</a:t>
                      </a:r>
                    </a:p>
                    <a:p>
                      <a:pPr algn="ctr"/>
                      <a:r>
                        <a:rPr lang="en-US" sz="1300" b="1" dirty="0" smtClean="0"/>
                        <a:t>Extended Thinking</a:t>
                      </a:r>
                      <a:endParaRPr lang="en-US" sz="1300" b="1" dirty="0">
                        <a:latin typeface="Arial Narrow" pitchFamily="34" charset="0"/>
                      </a:endParaRPr>
                    </a:p>
                  </a:txBody>
                  <a:tcPr anchor="ctr">
                    <a:solidFill>
                      <a:schemeClr val="bg2"/>
                    </a:solidFill>
                  </a:tcPr>
                </a:tc>
              </a:tr>
              <a:tr h="462125">
                <a:tc>
                  <a:txBody>
                    <a:bodyPr/>
                    <a:lstStyle/>
                    <a:p>
                      <a:pPr algn="ctr"/>
                      <a:r>
                        <a:rPr lang="en-US" sz="1300" b="1" dirty="0" smtClean="0">
                          <a:effectLst>
                            <a:outerShdw blurRad="38100" dist="38100" dir="2700000" algn="tl">
                              <a:srgbClr val="000000">
                                <a:alpha val="43137"/>
                              </a:srgbClr>
                            </a:outerShdw>
                          </a:effectLst>
                        </a:rPr>
                        <a:t>Remember</a:t>
                      </a:r>
                      <a:endParaRPr lang="en-US" sz="1300" b="1" dirty="0">
                        <a:effectLst>
                          <a:outerShdw blurRad="38100" dist="38100" dir="2700000" algn="tl">
                            <a:srgbClr val="000000">
                              <a:alpha val="43137"/>
                            </a:srgbClr>
                          </a:outerShdw>
                        </a:effectLst>
                        <a:latin typeface="Arial Narrow" pitchFamily="34" charset="0"/>
                      </a:endParaRPr>
                    </a:p>
                  </a:txBody>
                  <a:tcPr anchor="ctr">
                    <a:solidFill>
                      <a:schemeClr val="bg2"/>
                    </a:solidFill>
                  </a:tcPr>
                </a:tc>
                <a:tc>
                  <a:txBody>
                    <a:bodyPr/>
                    <a:lstStyle/>
                    <a:p>
                      <a:r>
                        <a:rPr lang="en-US" sz="1200" dirty="0" smtClean="0"/>
                        <a:t>-Recall, locate basic</a:t>
                      </a:r>
                      <a:r>
                        <a:rPr lang="en-US" sz="1200" baseline="0" dirty="0" smtClean="0"/>
                        <a:t> facts, details, events</a:t>
                      </a:r>
                      <a:endParaRPr lang="en-US" sz="1200" dirty="0">
                        <a:latin typeface="Arial Narrow" pitchFamily="34" charset="0"/>
                      </a:endParaRPr>
                    </a:p>
                  </a:txBody>
                  <a:tcPr/>
                </a:tc>
                <a:tc gridSpan="3">
                  <a:txBody>
                    <a:bodyPr/>
                    <a:lstStyle/>
                    <a:p>
                      <a:pPr algn="ctr"/>
                      <a:r>
                        <a:rPr lang="en-US" sz="1200" b="1" dirty="0" smtClean="0"/>
                        <a:t>Not appropriate at this level</a:t>
                      </a:r>
                      <a:endParaRPr lang="en-US" sz="1200" b="1" dirty="0" smtClean="0">
                        <a:latin typeface="Arial Narrow" pitchFamily="34" charset="0"/>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831824">
                <a:tc>
                  <a:txBody>
                    <a:bodyPr/>
                    <a:lstStyle/>
                    <a:p>
                      <a:pPr algn="ctr"/>
                      <a:r>
                        <a:rPr lang="en-US" sz="1300" b="1" dirty="0" smtClean="0">
                          <a:effectLst>
                            <a:outerShdw blurRad="38100" dist="38100" dir="2700000" algn="tl">
                              <a:srgbClr val="000000">
                                <a:alpha val="43137"/>
                              </a:srgbClr>
                            </a:outerShdw>
                          </a:effectLst>
                        </a:rPr>
                        <a:t>Understand</a:t>
                      </a:r>
                      <a:endParaRPr lang="en-US" sz="1300" b="1" dirty="0">
                        <a:effectLst>
                          <a:outerShdw blurRad="38100" dist="38100" dir="2700000" algn="tl">
                            <a:srgbClr val="000000">
                              <a:alpha val="43137"/>
                            </a:srgbClr>
                          </a:outerShdw>
                        </a:effectLst>
                        <a:latin typeface="Arial Narrow" pitchFamily="34" charset="0"/>
                      </a:endParaRPr>
                    </a:p>
                  </a:txBody>
                  <a:tcPr anchor="ctr">
                    <a:solidFill>
                      <a:schemeClr val="bg2"/>
                    </a:solidFill>
                  </a:tcPr>
                </a:tc>
                <a:tc>
                  <a:txBody>
                    <a:bodyPr/>
                    <a:lstStyle/>
                    <a:p>
                      <a:r>
                        <a:rPr lang="en-US" sz="1200" dirty="0" smtClean="0"/>
                        <a:t>-Select</a:t>
                      </a:r>
                      <a:r>
                        <a:rPr lang="en-US" sz="1200" baseline="0" dirty="0" smtClean="0"/>
                        <a:t> appropriate words to use when intended meaning is clearly evident</a:t>
                      </a:r>
                      <a:endParaRPr lang="en-US" sz="1200" dirty="0">
                        <a:latin typeface="Arial Narrow" pitchFamily="34" charset="0"/>
                      </a:endParaRPr>
                    </a:p>
                  </a:txBody>
                  <a:tcPr/>
                </a:tc>
                <a:tc>
                  <a:txBody>
                    <a:bodyPr/>
                    <a:lstStyle/>
                    <a:p>
                      <a:r>
                        <a:rPr lang="en-US" sz="1200" dirty="0" smtClean="0"/>
                        <a:t>-Specify or explain relationships</a:t>
                      </a:r>
                    </a:p>
                    <a:p>
                      <a:r>
                        <a:rPr lang="en-US" sz="1200" dirty="0" smtClean="0"/>
                        <a:t>-summarize</a:t>
                      </a:r>
                    </a:p>
                    <a:p>
                      <a:r>
                        <a:rPr lang="en-US" sz="1200" dirty="0" smtClean="0"/>
                        <a:t>-identify</a:t>
                      </a:r>
                      <a:r>
                        <a:rPr lang="en-US" sz="1200" baseline="0" dirty="0" smtClean="0"/>
                        <a:t> central idea</a:t>
                      </a:r>
                      <a:endParaRPr lang="en-US" sz="1200" dirty="0">
                        <a:latin typeface="Arial Narrow" pitchFamily="34" charset="0"/>
                      </a:endParaRPr>
                    </a:p>
                  </a:txBody>
                  <a:tcPr/>
                </a:tc>
                <a:tc>
                  <a:txBody>
                    <a:bodyPr/>
                    <a:lstStyle/>
                    <a:p>
                      <a:r>
                        <a:rPr lang="en-US" sz="1200" dirty="0" smtClean="0"/>
                        <a:t>-Explain, generalize, or connect ideas using supporting evidence (quote,</a:t>
                      </a:r>
                      <a:r>
                        <a:rPr lang="en-US" sz="1200" baseline="0" dirty="0" smtClean="0"/>
                        <a:t> example…)</a:t>
                      </a:r>
                      <a:endParaRPr lang="en-US" sz="1200" dirty="0">
                        <a:latin typeface="Arial Narrow" pitchFamily="34" charset="0"/>
                      </a:endParaRPr>
                    </a:p>
                  </a:txBody>
                  <a:tcPr/>
                </a:tc>
                <a:tc>
                  <a:txBody>
                    <a:bodyPr/>
                    <a:lstStyle/>
                    <a:p>
                      <a:r>
                        <a:rPr lang="en-US" sz="1200" dirty="0" smtClean="0"/>
                        <a:t>-Explain how concepts or ideas specifically relate to other content domains or concepts</a:t>
                      </a:r>
                      <a:endParaRPr lang="en-US" sz="1200" dirty="0">
                        <a:latin typeface="Arial Narrow" pitchFamily="34" charset="0"/>
                      </a:endParaRPr>
                    </a:p>
                  </a:txBody>
                  <a:tcPr/>
                </a:tc>
              </a:tr>
              <a:tr h="1016674">
                <a:tc>
                  <a:txBody>
                    <a:bodyPr/>
                    <a:lstStyle/>
                    <a:p>
                      <a:pPr algn="ctr"/>
                      <a:r>
                        <a:rPr lang="en-US" sz="1300" b="1" dirty="0" smtClean="0">
                          <a:effectLst>
                            <a:outerShdw blurRad="38100" dist="38100" dir="2700000" algn="tl">
                              <a:srgbClr val="000000">
                                <a:alpha val="43137"/>
                              </a:srgbClr>
                            </a:outerShdw>
                          </a:effectLst>
                        </a:rPr>
                        <a:t>Apply</a:t>
                      </a:r>
                      <a:endParaRPr lang="en-US" sz="1300" b="1" dirty="0">
                        <a:effectLst>
                          <a:outerShdw blurRad="38100" dist="38100" dir="2700000" algn="tl">
                            <a:srgbClr val="000000">
                              <a:alpha val="43137"/>
                            </a:srgbClr>
                          </a:outerShdw>
                        </a:effectLst>
                        <a:latin typeface="Arial Narrow" pitchFamily="34" charset="0"/>
                      </a:endParaRPr>
                    </a:p>
                  </a:txBody>
                  <a:tcPr anchor="ctr">
                    <a:solidFill>
                      <a:schemeClr val="bg2"/>
                    </a:solidFill>
                  </a:tcPr>
                </a:tc>
                <a:tc>
                  <a:txBody>
                    <a:bodyPr/>
                    <a:lstStyle/>
                    <a:p>
                      <a:r>
                        <a:rPr lang="en-US" sz="1200" dirty="0" smtClean="0"/>
                        <a:t>-Use language structure (pre/suffix) or word relationships (synonym/antonym)</a:t>
                      </a:r>
                      <a:r>
                        <a:rPr lang="en-US" sz="1200" baseline="0" dirty="0" smtClean="0"/>
                        <a:t> to determine meaning</a:t>
                      </a:r>
                      <a:endParaRPr lang="en-US" sz="1200" dirty="0">
                        <a:latin typeface="Arial Narrow" pitchFamily="34" charset="0"/>
                      </a:endParaRPr>
                    </a:p>
                  </a:txBody>
                  <a:tcPr/>
                </a:tc>
                <a:tc>
                  <a:txBody>
                    <a:bodyPr/>
                    <a:lstStyle/>
                    <a:p>
                      <a:r>
                        <a:rPr lang="en-US" sz="1200" dirty="0" smtClean="0"/>
                        <a:t>-Use context to identify meaning of word</a:t>
                      </a:r>
                    </a:p>
                    <a:p>
                      <a:r>
                        <a:rPr lang="en-US" sz="1200" dirty="0" smtClean="0"/>
                        <a:t>-Obtain</a:t>
                      </a:r>
                      <a:r>
                        <a:rPr lang="en-US" sz="1200" baseline="0" dirty="0" smtClean="0"/>
                        <a:t> and interpret information using text features</a:t>
                      </a:r>
                      <a:endParaRPr lang="en-US" sz="1200" dirty="0">
                        <a:latin typeface="Arial Narrow" pitchFamily="34" charset="0"/>
                      </a:endParaRPr>
                    </a:p>
                  </a:txBody>
                  <a:tcPr/>
                </a:tc>
                <a:tc>
                  <a:txBody>
                    <a:bodyPr/>
                    <a:lstStyle/>
                    <a:p>
                      <a:r>
                        <a:rPr lang="en-US" sz="1200" dirty="0" smtClean="0"/>
                        <a:t>-Use concepts to solve non-routine</a:t>
                      </a:r>
                      <a:r>
                        <a:rPr lang="en-US" sz="1200" baseline="0" dirty="0" smtClean="0"/>
                        <a:t> problems</a:t>
                      </a:r>
                      <a:endParaRPr lang="en-US" sz="1200" dirty="0">
                        <a:latin typeface="Arial Narrow" pitchFamily="34" charset="0"/>
                      </a:endParaRPr>
                    </a:p>
                  </a:txBody>
                  <a:tcPr/>
                </a:tc>
                <a:tc>
                  <a:txBody>
                    <a:bodyPr/>
                    <a:lstStyle/>
                    <a:p>
                      <a:r>
                        <a:rPr lang="en-US" sz="1200" dirty="0" smtClean="0"/>
                        <a:t>-Devise an approach among many alternatives to research a novel problem</a:t>
                      </a:r>
                      <a:endParaRPr lang="en-US" sz="1200" dirty="0">
                        <a:latin typeface="Arial Narrow" pitchFamily="34" charset="0"/>
                      </a:endParaRPr>
                    </a:p>
                  </a:txBody>
                  <a:tcPr/>
                </a:tc>
              </a:tr>
              <a:tr h="831824">
                <a:tc>
                  <a:txBody>
                    <a:bodyPr/>
                    <a:lstStyle/>
                    <a:p>
                      <a:pPr algn="ctr"/>
                      <a:r>
                        <a:rPr lang="en-US" sz="1300" b="1" dirty="0" smtClean="0">
                          <a:effectLst>
                            <a:outerShdw blurRad="38100" dist="38100" dir="2700000" algn="tl">
                              <a:srgbClr val="000000">
                                <a:alpha val="43137"/>
                              </a:srgbClr>
                            </a:outerShdw>
                          </a:effectLst>
                        </a:rPr>
                        <a:t>Analyze</a:t>
                      </a:r>
                      <a:endParaRPr lang="en-US" sz="1300" b="1" dirty="0">
                        <a:effectLst>
                          <a:outerShdw blurRad="38100" dist="38100" dir="2700000" algn="tl">
                            <a:srgbClr val="000000">
                              <a:alpha val="43137"/>
                            </a:srgbClr>
                          </a:outerShdw>
                        </a:effectLst>
                        <a:latin typeface="Arial Narrow" pitchFamily="34" charset="0"/>
                      </a:endParaRPr>
                    </a:p>
                  </a:txBody>
                  <a:tcPr anchor="ctr">
                    <a:solidFill>
                      <a:schemeClr val="bg2"/>
                    </a:solidFill>
                  </a:tcPr>
                </a:tc>
                <a:tc>
                  <a:txBody>
                    <a:bodyPr/>
                    <a:lstStyle/>
                    <a:p>
                      <a:r>
                        <a:rPr lang="en-US" sz="1200" dirty="0" smtClean="0"/>
                        <a:t>-Identify whether information is contained in a graph, table, etc.</a:t>
                      </a:r>
                      <a:endParaRPr lang="en-US" sz="1200" dirty="0">
                        <a:latin typeface="Arial Narrow" pitchFamily="34" charset="0"/>
                      </a:endParaRPr>
                    </a:p>
                  </a:txBody>
                  <a:tcPr/>
                </a:tc>
                <a:tc>
                  <a:txBody>
                    <a:bodyPr/>
                    <a:lstStyle/>
                    <a:p>
                      <a:r>
                        <a:rPr lang="en-US" sz="1200" dirty="0" smtClean="0"/>
                        <a:t>-Compare literary</a:t>
                      </a:r>
                      <a:r>
                        <a:rPr lang="en-US" sz="1200" baseline="0" dirty="0" smtClean="0"/>
                        <a:t> elements, terms, facts, events</a:t>
                      </a:r>
                    </a:p>
                    <a:p>
                      <a:r>
                        <a:rPr lang="en-US" sz="1200" baseline="0" dirty="0" smtClean="0"/>
                        <a:t>-analyze format, organization, &amp; text structures</a:t>
                      </a:r>
                      <a:endParaRPr lang="en-US" sz="1200" dirty="0">
                        <a:latin typeface="Arial Narrow" pitchFamily="34" charset="0"/>
                      </a:endParaRPr>
                    </a:p>
                  </a:txBody>
                  <a:tcPr/>
                </a:tc>
                <a:tc>
                  <a:txBody>
                    <a:bodyPr/>
                    <a:lstStyle/>
                    <a:p>
                      <a:r>
                        <a:rPr lang="en-US" sz="1200" dirty="0" smtClean="0"/>
                        <a:t>-Analyze or</a:t>
                      </a:r>
                      <a:r>
                        <a:rPr lang="en-US" sz="1200" baseline="0" dirty="0" smtClean="0"/>
                        <a:t> interpret author’s craft (literary devices, viewpoint, or potential bias) to critique a text</a:t>
                      </a:r>
                      <a:endParaRPr lang="en-US" sz="1200" dirty="0">
                        <a:latin typeface="Arial Narrow" pitchFamily="34" charset="0"/>
                      </a:endParaRPr>
                    </a:p>
                  </a:txBody>
                  <a:tcPr/>
                </a:tc>
                <a:tc>
                  <a:txBody>
                    <a:bodyPr/>
                    <a:lstStyle/>
                    <a:p>
                      <a:r>
                        <a:rPr lang="en-US" sz="1200" dirty="0" smtClean="0"/>
                        <a:t>-Analyze</a:t>
                      </a:r>
                      <a:r>
                        <a:rPr lang="en-US" sz="1200" baseline="0" dirty="0" smtClean="0"/>
                        <a:t> multiple sources</a:t>
                      </a:r>
                    </a:p>
                    <a:p>
                      <a:r>
                        <a:rPr lang="en-US" sz="1200" baseline="0" dirty="0" smtClean="0"/>
                        <a:t>-Analyze complex/abstract themes</a:t>
                      </a:r>
                      <a:endParaRPr lang="en-US" sz="1200" dirty="0">
                        <a:latin typeface="Arial Narrow" pitchFamily="34" charset="0"/>
                      </a:endParaRPr>
                    </a:p>
                  </a:txBody>
                  <a:tcPr/>
                </a:tc>
              </a:tr>
              <a:tr h="655320">
                <a:tc>
                  <a:txBody>
                    <a:bodyPr/>
                    <a:lstStyle/>
                    <a:p>
                      <a:pPr algn="ctr"/>
                      <a:r>
                        <a:rPr lang="en-US" sz="1300" b="1" dirty="0" smtClean="0">
                          <a:effectLst>
                            <a:outerShdw blurRad="38100" dist="38100" dir="2700000" algn="tl">
                              <a:srgbClr val="000000">
                                <a:alpha val="43137"/>
                              </a:srgbClr>
                            </a:outerShdw>
                          </a:effectLst>
                        </a:rPr>
                        <a:t>Evaluate</a:t>
                      </a:r>
                      <a:endParaRPr lang="en-US" sz="1300" b="1" dirty="0">
                        <a:effectLst>
                          <a:outerShdw blurRad="38100" dist="38100" dir="2700000" algn="tl">
                            <a:srgbClr val="000000">
                              <a:alpha val="43137"/>
                            </a:srgbClr>
                          </a:outerShdw>
                        </a:effectLst>
                        <a:latin typeface="Arial Narrow" pitchFamily="34" charset="0"/>
                      </a:endParaRPr>
                    </a:p>
                  </a:txBody>
                  <a:tcPr anchor="ctr">
                    <a:solidFill>
                      <a:schemeClr val="bg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Not appropriate at this level</a:t>
                      </a:r>
                      <a:endParaRPr lang="en-US" sz="1200" b="1" dirty="0" smtClean="0">
                        <a:latin typeface="Arial Narrow" pitchFamily="34" charset="0"/>
                      </a:endParaRPr>
                    </a:p>
                    <a:p>
                      <a:pPr algn="ctr"/>
                      <a:endParaRPr lang="en-US" sz="1200" dirty="0">
                        <a:latin typeface="Arial Narrow" pitchFamily="34" charset="0"/>
                      </a:endParaRPr>
                    </a:p>
                  </a:txBody>
                  <a:tcPr anchor="ctr">
                    <a:solidFill>
                      <a:schemeClr val="bg1">
                        <a:lumMod val="85000"/>
                      </a:schemeClr>
                    </a:solidFill>
                  </a:tcPr>
                </a:tc>
                <a:tc hMerge="1">
                  <a:txBody>
                    <a:bodyPr/>
                    <a:lstStyle/>
                    <a:p>
                      <a:endParaRPr lang="en-US" sz="1200" dirty="0">
                        <a:latin typeface="Arial Narrow" pitchFamily="34" charset="0"/>
                      </a:endParaRPr>
                    </a:p>
                  </a:txBody>
                  <a:tcPr>
                    <a:solidFill>
                      <a:schemeClr val="bg1">
                        <a:lumMod val="85000"/>
                      </a:schemeClr>
                    </a:solidFill>
                  </a:tcPr>
                </a:tc>
                <a:tc>
                  <a:txBody>
                    <a:bodyPr/>
                    <a:lstStyle/>
                    <a:p>
                      <a:r>
                        <a:rPr lang="en-US" sz="1200" dirty="0" smtClean="0"/>
                        <a:t>-Cite evidence and develop a logical argument</a:t>
                      </a:r>
                      <a:r>
                        <a:rPr lang="en-US" sz="1200" baseline="0" dirty="0" smtClean="0"/>
                        <a:t> for conjectures</a:t>
                      </a:r>
                      <a:endParaRPr lang="en-US" sz="1200" dirty="0">
                        <a:latin typeface="Arial Narrow" pitchFamily="34" charset="0"/>
                      </a:endParaRPr>
                    </a:p>
                  </a:txBody>
                  <a:tcPr/>
                </a:tc>
                <a:tc>
                  <a:txBody>
                    <a:bodyPr/>
                    <a:lstStyle/>
                    <a:p>
                      <a:r>
                        <a:rPr lang="en-US" sz="1200" dirty="0" smtClean="0"/>
                        <a:t>-Evaluate relevancy, accuracy, &amp;</a:t>
                      </a:r>
                      <a:r>
                        <a:rPr lang="en-US" sz="1200" baseline="0" dirty="0" smtClean="0"/>
                        <a:t> completeness of information</a:t>
                      </a:r>
                      <a:endParaRPr lang="en-US" sz="1200" dirty="0">
                        <a:latin typeface="Arial Narrow" pitchFamily="34" charset="0"/>
                      </a:endParaRPr>
                    </a:p>
                  </a:txBody>
                  <a:tcPr/>
                </a:tc>
              </a:tr>
              <a:tr h="683587">
                <a:tc>
                  <a:txBody>
                    <a:bodyPr/>
                    <a:lstStyle/>
                    <a:p>
                      <a:pPr algn="ctr"/>
                      <a:r>
                        <a:rPr lang="en-US" sz="1300" b="1" dirty="0" smtClean="0">
                          <a:effectLst>
                            <a:outerShdw blurRad="38100" dist="38100" dir="2700000" algn="tl">
                              <a:srgbClr val="000000">
                                <a:alpha val="43137"/>
                              </a:srgbClr>
                            </a:outerShdw>
                          </a:effectLst>
                        </a:rPr>
                        <a:t>Create</a:t>
                      </a:r>
                      <a:endParaRPr lang="en-US" sz="1300" b="1" dirty="0">
                        <a:effectLst>
                          <a:outerShdw blurRad="38100" dist="38100" dir="2700000" algn="tl">
                            <a:srgbClr val="000000">
                              <a:alpha val="43137"/>
                            </a:srgbClr>
                          </a:outerShdw>
                        </a:effectLst>
                        <a:latin typeface="Arial Narrow" pitchFamily="34" charset="0"/>
                      </a:endParaRPr>
                    </a:p>
                  </a:txBody>
                  <a:tcPr anchor="ctr">
                    <a:solidFill>
                      <a:schemeClr val="bg2"/>
                    </a:solidFill>
                  </a:tcPr>
                </a:tc>
                <a:tc>
                  <a:txBody>
                    <a:bodyPr/>
                    <a:lstStyle/>
                    <a:p>
                      <a:r>
                        <a:rPr lang="en-US" sz="1200" dirty="0" smtClean="0"/>
                        <a:t>-Brainstorm ideas about a topic</a:t>
                      </a:r>
                      <a:endParaRPr lang="en-US" sz="1200" dirty="0">
                        <a:latin typeface="Arial Narrow" pitchFamily="34" charset="0"/>
                      </a:endParaRPr>
                    </a:p>
                  </a:txBody>
                  <a:tcPr/>
                </a:tc>
                <a:tc>
                  <a:txBody>
                    <a:bodyPr/>
                    <a:lstStyle/>
                    <a:p>
                      <a:r>
                        <a:rPr lang="en-US" sz="1200" dirty="0" smtClean="0"/>
                        <a:t>-Generate conjectures based on observations or prior knowledge</a:t>
                      </a:r>
                      <a:endParaRPr lang="en-US" sz="1200" dirty="0">
                        <a:latin typeface="Arial Narrow" pitchFamily="34" charset="0"/>
                      </a:endParaRPr>
                    </a:p>
                  </a:txBody>
                  <a:tcPr/>
                </a:tc>
                <a:tc>
                  <a:txBody>
                    <a:bodyPr/>
                    <a:lstStyle/>
                    <a:p>
                      <a:r>
                        <a:rPr lang="en-US" sz="1200" dirty="0" smtClean="0"/>
                        <a:t>-Synthesize information within one source or text</a:t>
                      </a:r>
                      <a:endParaRPr lang="en-US" sz="1200" dirty="0">
                        <a:latin typeface="Arial Narrow" pitchFamily="34" charset="0"/>
                      </a:endParaRPr>
                    </a:p>
                  </a:txBody>
                  <a:tcPr/>
                </a:tc>
                <a:tc>
                  <a:txBody>
                    <a:bodyPr/>
                    <a:lstStyle/>
                    <a:p>
                      <a:r>
                        <a:rPr lang="en-US" sz="1200" dirty="0" smtClean="0"/>
                        <a:t>-Synthesize information across multiple sources or texts</a:t>
                      </a:r>
                      <a:endParaRPr lang="en-US" sz="1200" dirty="0">
                        <a:latin typeface="Arial Narrow" pitchFamily="34" charset="0"/>
                      </a:endParaRPr>
                    </a:p>
                  </a:txBody>
                  <a:tcPr/>
                </a:tc>
              </a:tr>
            </a:tbl>
          </a:graphicData>
        </a:graphic>
      </p:graphicFrame>
      <p:sp>
        <p:nvSpPr>
          <p:cNvPr id="3" name="Title 1"/>
          <p:cNvSpPr txBox="1">
            <a:spLocks/>
          </p:cNvSpPr>
          <p:nvPr/>
        </p:nvSpPr>
        <p:spPr>
          <a:xfrm>
            <a:off x="30480" y="145070"/>
            <a:ext cx="6858000" cy="76933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b="1" dirty="0" smtClean="0"/>
              <a:t>The Hess Cognitive Rigor Matrix:  Applies Webb’s DOK to Bloom’s Cognitive Process Dimensions  </a:t>
            </a:r>
          </a:p>
          <a:p>
            <a:r>
              <a:rPr lang="en-US" sz="1800" i="1" dirty="0" smtClean="0">
                <a:solidFill>
                  <a:srgbClr val="C00000"/>
                </a:solidFill>
              </a:rPr>
              <a:t>Note: </a:t>
            </a:r>
            <a:r>
              <a:rPr lang="en-US" sz="1800" b="1" i="1" dirty="0" smtClean="0">
                <a:solidFill>
                  <a:srgbClr val="C00000"/>
                </a:solidFill>
                <a:effectLst>
                  <a:outerShdw blurRad="38100" dist="38100" dir="2700000" algn="tl">
                    <a:srgbClr val="000000">
                      <a:alpha val="43137"/>
                    </a:srgbClr>
                  </a:outerShdw>
                </a:effectLst>
              </a:rPr>
              <a:t>not</a:t>
            </a:r>
            <a:r>
              <a:rPr lang="en-US" sz="1800" i="1" dirty="0" smtClean="0">
                <a:solidFill>
                  <a:srgbClr val="C00000"/>
                </a:solidFill>
              </a:rPr>
              <a:t> a complete matrix – an abbreviated example</a:t>
            </a:r>
            <a:endParaRPr lang="en-US" sz="1800" i="1" dirty="0">
              <a:solidFill>
                <a:srgbClr val="C00000"/>
              </a:solidFill>
            </a:endParaRPr>
          </a:p>
        </p:txBody>
      </p:sp>
    </p:spTree>
    <p:extLst>
      <p:ext uri="{BB962C8B-B14F-4D97-AF65-F5344CB8AC3E}">
        <p14:creationId xmlns:p14="http://schemas.microsoft.com/office/powerpoint/2010/main" val="452662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1956601939"/>
              </p:ext>
            </p:extLst>
          </p:nvPr>
        </p:nvGraphicFramePr>
        <p:xfrm>
          <a:off x="228600" y="1143000"/>
          <a:ext cx="6477000" cy="5960262"/>
        </p:xfrm>
        <a:graphic>
          <a:graphicData uri="http://schemas.openxmlformats.org/drawingml/2006/table">
            <a:tbl>
              <a:tblPr firstRow="1" bandRow="1">
                <a:tableStyleId>{5940675A-B579-460E-94D1-54222C63F5DA}</a:tableStyleId>
              </a:tblPr>
              <a:tblGrid>
                <a:gridCol w="1092506"/>
                <a:gridCol w="1200238"/>
                <a:gridCol w="1490283"/>
                <a:gridCol w="1474773"/>
                <a:gridCol w="1219200"/>
              </a:tblGrid>
              <a:tr h="768986">
                <a:tc>
                  <a:txBody>
                    <a:bodyPr/>
                    <a:lstStyle/>
                    <a:p>
                      <a:r>
                        <a:rPr lang="en-US" sz="1400" b="1" dirty="0" smtClean="0"/>
                        <a:t>Depth + </a:t>
                      </a:r>
                    </a:p>
                    <a:p>
                      <a:r>
                        <a:rPr lang="en-US" sz="1400" b="1" dirty="0" smtClean="0"/>
                        <a:t>thinking</a:t>
                      </a:r>
                      <a:endParaRPr lang="en-US" sz="1400" b="1" dirty="0">
                        <a:latin typeface="Arial Narrow" pitchFamily="34" charset="0"/>
                      </a:endParaRPr>
                    </a:p>
                  </a:txBody>
                  <a:tcPr anchor="ctr">
                    <a:solidFill>
                      <a:schemeClr val="bg2"/>
                    </a:solidFill>
                  </a:tcPr>
                </a:tc>
                <a:tc>
                  <a:txBody>
                    <a:bodyPr/>
                    <a:lstStyle/>
                    <a:p>
                      <a:pPr algn="ctr"/>
                      <a:r>
                        <a:rPr lang="en-US" sz="1300" b="1" dirty="0" smtClean="0"/>
                        <a:t>Level 1 </a:t>
                      </a:r>
                      <a:br>
                        <a:rPr lang="en-US" sz="1300" b="1" dirty="0" smtClean="0"/>
                      </a:br>
                      <a:r>
                        <a:rPr lang="en-US" sz="1300" b="1" dirty="0" smtClean="0"/>
                        <a:t>Recall &amp; Reproduction</a:t>
                      </a:r>
                      <a:endParaRPr lang="en-US" sz="1300" b="1" dirty="0">
                        <a:latin typeface="Arial Narrow" pitchFamily="34" charset="0"/>
                      </a:endParaRPr>
                    </a:p>
                  </a:txBody>
                  <a:tcPr anchor="ctr">
                    <a:solidFill>
                      <a:schemeClr val="bg2"/>
                    </a:solidFill>
                  </a:tcPr>
                </a:tc>
                <a:tc>
                  <a:txBody>
                    <a:bodyPr/>
                    <a:lstStyle/>
                    <a:p>
                      <a:pPr algn="ctr"/>
                      <a:r>
                        <a:rPr lang="en-US" sz="1300" b="1" dirty="0" smtClean="0"/>
                        <a:t>Level 2</a:t>
                      </a:r>
                      <a:br>
                        <a:rPr lang="en-US" sz="1300" b="1" dirty="0" smtClean="0"/>
                      </a:br>
                      <a:r>
                        <a:rPr lang="en-US" sz="1300" b="1" dirty="0" smtClean="0"/>
                        <a:t>Skills &amp; Concepts</a:t>
                      </a:r>
                      <a:endParaRPr lang="en-US" sz="1300" b="1" dirty="0">
                        <a:latin typeface="Arial Narrow" pitchFamily="34" charset="0"/>
                      </a:endParaRPr>
                    </a:p>
                  </a:txBody>
                  <a:tcPr anchor="ctr">
                    <a:solidFill>
                      <a:schemeClr val="bg2"/>
                    </a:solidFill>
                  </a:tcPr>
                </a:tc>
                <a:tc>
                  <a:txBody>
                    <a:bodyPr/>
                    <a:lstStyle/>
                    <a:p>
                      <a:pPr algn="ctr"/>
                      <a:r>
                        <a:rPr lang="en-US" sz="1300" b="1" dirty="0" smtClean="0"/>
                        <a:t>Level 3</a:t>
                      </a:r>
                    </a:p>
                    <a:p>
                      <a:pPr algn="ctr"/>
                      <a:r>
                        <a:rPr lang="en-US" sz="1300" b="1" dirty="0" smtClean="0"/>
                        <a:t>Strategic Thinking- Reasoning</a:t>
                      </a:r>
                      <a:endParaRPr lang="en-US" sz="1300" b="1" dirty="0">
                        <a:latin typeface="Arial Narrow" pitchFamily="34" charset="0"/>
                      </a:endParaRPr>
                    </a:p>
                  </a:txBody>
                  <a:tcPr anchor="ctr">
                    <a:solidFill>
                      <a:schemeClr val="bg2"/>
                    </a:solidFill>
                  </a:tcPr>
                </a:tc>
                <a:tc>
                  <a:txBody>
                    <a:bodyPr/>
                    <a:lstStyle/>
                    <a:p>
                      <a:pPr algn="ctr"/>
                      <a:r>
                        <a:rPr lang="en-US" sz="1300" b="1" dirty="0" smtClean="0"/>
                        <a:t>Level 4</a:t>
                      </a:r>
                    </a:p>
                    <a:p>
                      <a:pPr algn="ctr"/>
                      <a:r>
                        <a:rPr lang="en-US" sz="1300" b="1" dirty="0" smtClean="0"/>
                        <a:t>Extended Thinking</a:t>
                      </a:r>
                      <a:endParaRPr lang="en-US" sz="1300" b="1" dirty="0">
                        <a:latin typeface="Arial Narrow" pitchFamily="34" charset="0"/>
                      </a:endParaRPr>
                    </a:p>
                  </a:txBody>
                  <a:tcPr anchor="ctr">
                    <a:solidFill>
                      <a:schemeClr val="bg2"/>
                    </a:solidFill>
                  </a:tcPr>
                </a:tc>
              </a:tr>
              <a:tr h="493670">
                <a:tc>
                  <a:txBody>
                    <a:bodyPr/>
                    <a:lstStyle/>
                    <a:p>
                      <a:pPr algn="ctr"/>
                      <a:r>
                        <a:rPr lang="en-US" sz="1400" b="1" dirty="0" smtClean="0"/>
                        <a:t>Remember</a:t>
                      </a:r>
                      <a:endParaRPr lang="en-US" sz="1400" b="1" dirty="0">
                        <a:latin typeface="Arial Narrow" pitchFamily="34" charset="0"/>
                      </a:endParaRPr>
                    </a:p>
                  </a:txBody>
                  <a:tcPr anchor="ctr">
                    <a:solidFill>
                      <a:schemeClr val="bg2"/>
                    </a:solidFill>
                  </a:tcPr>
                </a:tc>
                <a:tc>
                  <a:txBody>
                    <a:bodyPr/>
                    <a:lstStyle/>
                    <a:p>
                      <a:r>
                        <a:rPr lang="en-US" sz="1400" dirty="0" smtClean="0"/>
                        <a:t>-Recall facts</a:t>
                      </a:r>
                      <a:endParaRPr lang="en-US" sz="1400" dirty="0">
                        <a:latin typeface="Arial Narrow" pitchFamily="34" charset="0"/>
                      </a:endParaRPr>
                    </a:p>
                  </a:txBody>
                  <a:tcPr/>
                </a:tc>
                <a:tc gridSpan="3">
                  <a:txBody>
                    <a:bodyPr/>
                    <a:lstStyle/>
                    <a:p>
                      <a:pPr algn="ctr"/>
                      <a:endParaRPr lang="en-US" sz="1400" dirty="0" smtClean="0">
                        <a:latin typeface="Arial Narrow" pitchFamily="34" charset="0"/>
                      </a:endParaRPr>
                    </a:p>
                  </a:txBody>
                  <a:tcPr>
                    <a:solidFill>
                      <a:schemeClr val="bg1">
                        <a:lumMod val="85000"/>
                      </a:schemeClr>
                    </a:solidFill>
                  </a:tcPr>
                </a:tc>
                <a:tc hMerge="1">
                  <a:txBody>
                    <a:bodyPr/>
                    <a:lstStyle/>
                    <a:p>
                      <a:endParaRPr lang="en-US" sz="1400" dirty="0"/>
                    </a:p>
                  </a:txBody>
                  <a:tcPr>
                    <a:solidFill>
                      <a:schemeClr val="bg1">
                        <a:lumMod val="85000"/>
                      </a:schemeClr>
                    </a:solidFill>
                  </a:tcPr>
                </a:tc>
                <a:tc hMerge="1">
                  <a:txBody>
                    <a:bodyPr/>
                    <a:lstStyle/>
                    <a:p>
                      <a:endParaRPr lang="en-US" sz="1400" dirty="0"/>
                    </a:p>
                  </a:txBody>
                  <a:tcPr>
                    <a:solidFill>
                      <a:schemeClr val="bg1">
                        <a:lumMod val="85000"/>
                      </a:schemeClr>
                    </a:solidFill>
                  </a:tcPr>
                </a:tc>
              </a:tr>
              <a:tr h="729817">
                <a:tc>
                  <a:txBody>
                    <a:bodyPr/>
                    <a:lstStyle/>
                    <a:p>
                      <a:pPr algn="ctr"/>
                      <a:r>
                        <a:rPr lang="en-US" sz="1400" b="1" dirty="0" smtClean="0"/>
                        <a:t>Understand</a:t>
                      </a:r>
                      <a:endParaRPr lang="en-US" sz="1400" b="1" dirty="0">
                        <a:latin typeface="Arial Narrow" pitchFamily="34" charset="0"/>
                      </a:endParaRPr>
                    </a:p>
                  </a:txBody>
                  <a:tcPr anchor="ctr">
                    <a:solidFill>
                      <a:schemeClr val="bg2"/>
                    </a:solidFill>
                  </a:tcPr>
                </a:tc>
                <a:tc>
                  <a:txBody>
                    <a:bodyPr/>
                    <a:lstStyle/>
                    <a:p>
                      <a:r>
                        <a:rPr lang="en-US" sz="1400" dirty="0" smtClean="0"/>
                        <a:t>-Identify characters, setting, etc.</a:t>
                      </a:r>
                      <a:endParaRPr lang="en-US" sz="1400" dirty="0">
                        <a:latin typeface="Arial Narrow" pitchFamily="34" charset="0"/>
                      </a:endParaRPr>
                    </a:p>
                  </a:txBody>
                  <a:tcPr/>
                </a:tc>
                <a:tc>
                  <a:txBody>
                    <a:bodyPr/>
                    <a:lstStyle/>
                    <a:p>
                      <a:r>
                        <a:rPr lang="en-US" sz="1400" dirty="0" smtClean="0"/>
                        <a:t>-Retell or</a:t>
                      </a:r>
                      <a:r>
                        <a:rPr lang="en-US" sz="1400" baseline="0" dirty="0" smtClean="0"/>
                        <a:t> summarize…</a:t>
                      </a:r>
                      <a:endParaRPr lang="en-US" sz="1400" dirty="0">
                        <a:latin typeface="Arial Narrow" pitchFamily="34" charset="0"/>
                      </a:endParaRPr>
                    </a:p>
                  </a:txBody>
                  <a:tcPr/>
                </a:tc>
                <a:tc>
                  <a:txBody>
                    <a:bodyPr/>
                    <a:lstStyle/>
                    <a:p>
                      <a:endParaRPr lang="en-US" sz="1400" dirty="0">
                        <a:latin typeface="Arial Narrow" pitchFamily="34" charset="0"/>
                      </a:endParaRPr>
                    </a:p>
                  </a:txBody>
                  <a:tcPr/>
                </a:tc>
                <a:tc>
                  <a:txBody>
                    <a:bodyPr/>
                    <a:lstStyle/>
                    <a:p>
                      <a:endParaRPr lang="en-US" sz="1400" dirty="0">
                        <a:latin typeface="Arial Narrow" pitchFamily="34" charset="0"/>
                      </a:endParaRPr>
                    </a:p>
                  </a:txBody>
                  <a:tcPr/>
                </a:tc>
              </a:tr>
              <a:tr h="915897">
                <a:tc>
                  <a:txBody>
                    <a:bodyPr/>
                    <a:lstStyle/>
                    <a:p>
                      <a:pPr algn="ctr"/>
                      <a:r>
                        <a:rPr lang="en-US" sz="1400" b="1" dirty="0" smtClean="0"/>
                        <a:t>Apply</a:t>
                      </a:r>
                      <a:endParaRPr lang="en-US" sz="1400" b="1" dirty="0">
                        <a:latin typeface="Arial Narrow" pitchFamily="34" charset="0"/>
                      </a:endParaRPr>
                    </a:p>
                  </a:txBody>
                  <a:tcPr anchor="ctr">
                    <a:solidFill>
                      <a:schemeClr val="bg2"/>
                    </a:solidFill>
                  </a:tcPr>
                </a:tc>
                <a:tc>
                  <a:txBody>
                    <a:bodyPr/>
                    <a:lstStyle/>
                    <a:p>
                      <a:endParaRPr lang="en-US" sz="1400" dirty="0">
                        <a:latin typeface="Arial Narrow" pitchFamily="34" charset="0"/>
                      </a:endParaRPr>
                    </a:p>
                  </a:txBody>
                  <a:tcPr/>
                </a:tc>
                <a:tc>
                  <a:txBody>
                    <a:bodyPr/>
                    <a:lstStyle/>
                    <a:p>
                      <a:endParaRPr lang="en-US" sz="1400" dirty="0">
                        <a:latin typeface="Arial Narrow" pitchFamily="34" charset="0"/>
                      </a:endParaRPr>
                    </a:p>
                  </a:txBody>
                  <a:tcPr/>
                </a:tc>
                <a:tc>
                  <a:txBody>
                    <a:bodyPr/>
                    <a:lstStyle/>
                    <a:p>
                      <a:endParaRPr lang="en-US" sz="1400" dirty="0">
                        <a:latin typeface="Arial Narrow" pitchFamily="34" charset="0"/>
                      </a:endParaRPr>
                    </a:p>
                  </a:txBody>
                  <a:tcPr/>
                </a:tc>
                <a:tc>
                  <a:txBody>
                    <a:bodyPr/>
                    <a:lstStyle/>
                    <a:p>
                      <a:endParaRPr lang="en-US" sz="1400" dirty="0">
                        <a:latin typeface="Arial Narrow" pitchFamily="34" charset="0"/>
                      </a:endParaRPr>
                    </a:p>
                  </a:txBody>
                  <a:tcPr/>
                </a:tc>
              </a:tr>
              <a:tr h="1170196">
                <a:tc>
                  <a:txBody>
                    <a:bodyPr/>
                    <a:lstStyle/>
                    <a:p>
                      <a:pPr algn="ctr"/>
                      <a:r>
                        <a:rPr lang="en-US" sz="1400" b="1" dirty="0" smtClean="0"/>
                        <a:t>Analyze</a:t>
                      </a:r>
                      <a:endParaRPr lang="en-US" sz="1400" b="1" dirty="0">
                        <a:latin typeface="Arial Narrow" pitchFamily="34" charset="0"/>
                      </a:endParaRPr>
                    </a:p>
                  </a:txBody>
                  <a:tcPr anchor="ctr">
                    <a:solidFill>
                      <a:schemeClr val="bg2"/>
                    </a:solidFill>
                  </a:tcPr>
                </a:tc>
                <a:tc>
                  <a:txBody>
                    <a:bodyPr/>
                    <a:lstStyle/>
                    <a:p>
                      <a:endParaRPr lang="en-US" sz="1400" dirty="0">
                        <a:latin typeface="Arial Narrow" pitchFamily="34" charset="0"/>
                      </a:endParaRPr>
                    </a:p>
                  </a:txBody>
                  <a:tcPr/>
                </a:tc>
                <a:tc>
                  <a:txBody>
                    <a:bodyPr/>
                    <a:lstStyle/>
                    <a:p>
                      <a:r>
                        <a:rPr lang="en-US" sz="1400" dirty="0" smtClean="0"/>
                        <a:t>-Compare-contrast</a:t>
                      </a:r>
                      <a:endParaRPr lang="en-US" sz="1400" dirty="0">
                        <a:latin typeface="Arial Narrow" pitchFamily="34" charset="0"/>
                      </a:endParaRPr>
                    </a:p>
                  </a:txBody>
                  <a:tcPr/>
                </a:tc>
                <a:tc>
                  <a:txBody>
                    <a:bodyPr/>
                    <a:lstStyle/>
                    <a:p>
                      <a:endParaRPr lang="en-US" sz="1400" dirty="0">
                        <a:latin typeface="Arial Narrow" pitchFamily="34" charset="0"/>
                      </a:endParaRPr>
                    </a:p>
                  </a:txBody>
                  <a:tcPr/>
                </a:tc>
                <a:tc>
                  <a:txBody>
                    <a:bodyPr/>
                    <a:lstStyle/>
                    <a:p>
                      <a:r>
                        <a:rPr lang="en-US" sz="1400" dirty="0" smtClean="0"/>
                        <a:t>-Analyze</a:t>
                      </a:r>
                      <a:r>
                        <a:rPr lang="en-US" sz="1400" baseline="0" dirty="0" smtClean="0"/>
                        <a:t> multiple texts/sources &amp; using text evidence for support</a:t>
                      </a:r>
                      <a:endParaRPr lang="en-US" sz="1400" dirty="0">
                        <a:latin typeface="Arial Narrow" pitchFamily="34" charset="0"/>
                      </a:endParaRPr>
                    </a:p>
                  </a:txBody>
                  <a:tcPr/>
                </a:tc>
              </a:tr>
              <a:tr h="902723">
                <a:tc>
                  <a:txBody>
                    <a:bodyPr/>
                    <a:lstStyle/>
                    <a:p>
                      <a:pPr algn="ctr"/>
                      <a:r>
                        <a:rPr lang="en-US" sz="1400" b="1" dirty="0" smtClean="0"/>
                        <a:t>Evaluate</a:t>
                      </a:r>
                      <a:endParaRPr lang="en-US" sz="1400" b="1" dirty="0">
                        <a:latin typeface="Arial Narrow" pitchFamily="34" charset="0"/>
                      </a:endParaRPr>
                    </a:p>
                  </a:txBody>
                  <a:tcPr anchor="ctr">
                    <a:solidFill>
                      <a:schemeClr val="bg2"/>
                    </a:solidFill>
                  </a:tcPr>
                </a:tc>
                <a:tc gridSpan="2">
                  <a:txBody>
                    <a:bodyPr/>
                    <a:lstStyle/>
                    <a:p>
                      <a:endParaRPr lang="en-US" sz="1400" dirty="0">
                        <a:latin typeface="Arial Narrow" pitchFamily="34" charset="0"/>
                      </a:endParaRPr>
                    </a:p>
                  </a:txBody>
                  <a:tcPr>
                    <a:solidFill>
                      <a:schemeClr val="bg1">
                        <a:lumMod val="85000"/>
                      </a:schemeClr>
                    </a:solidFill>
                  </a:tcPr>
                </a:tc>
                <a:tc hMerge="1">
                  <a:txBody>
                    <a:bodyPr/>
                    <a:lstStyle/>
                    <a:p>
                      <a:endParaRPr lang="en-US" sz="1400" dirty="0">
                        <a:latin typeface="Arial Narrow" pitchFamily="34" charset="0"/>
                      </a:endParaRPr>
                    </a:p>
                  </a:txBody>
                  <a:tcPr>
                    <a:solidFill>
                      <a:schemeClr val="bg1">
                        <a:lumMod val="85000"/>
                      </a:schemeClr>
                    </a:solidFill>
                  </a:tcPr>
                </a:tc>
                <a:tc>
                  <a:txBody>
                    <a:bodyPr/>
                    <a:lstStyle/>
                    <a:p>
                      <a:r>
                        <a:rPr lang="en-US" sz="1400" dirty="0" smtClean="0"/>
                        <a:t>-Justify</a:t>
                      </a:r>
                      <a:r>
                        <a:rPr lang="en-US" sz="1400" baseline="0" dirty="0" smtClean="0"/>
                        <a:t> judgments using details/evidence from text</a:t>
                      </a:r>
                      <a:endParaRPr lang="en-US" sz="1400" dirty="0">
                        <a:latin typeface="Arial Narrow" pitchFamily="34" charset="0"/>
                      </a:endParaRPr>
                    </a:p>
                  </a:txBody>
                  <a:tcPr/>
                </a:tc>
                <a:tc>
                  <a:txBody>
                    <a:bodyPr/>
                    <a:lstStyle/>
                    <a:p>
                      <a:endParaRPr lang="en-US" sz="1400" dirty="0">
                        <a:latin typeface="Arial Narrow" pitchFamily="34" charset="0"/>
                      </a:endParaRPr>
                    </a:p>
                  </a:txBody>
                  <a:tcPr/>
                </a:tc>
              </a:tr>
              <a:tr h="733709">
                <a:tc>
                  <a:txBody>
                    <a:bodyPr/>
                    <a:lstStyle/>
                    <a:p>
                      <a:pPr algn="ctr"/>
                      <a:r>
                        <a:rPr lang="en-US" sz="1400" b="1" dirty="0" smtClean="0"/>
                        <a:t>Create</a:t>
                      </a:r>
                      <a:endParaRPr lang="en-US" sz="1400" b="1" dirty="0">
                        <a:latin typeface="Arial Narrow" pitchFamily="34" charset="0"/>
                      </a:endParaRPr>
                    </a:p>
                  </a:txBody>
                  <a:tcPr anchor="ctr">
                    <a:solidFill>
                      <a:schemeClr val="bg2"/>
                    </a:solidFill>
                  </a:tcPr>
                </a:tc>
                <a:tc>
                  <a:txBody>
                    <a:bodyPr/>
                    <a:lstStyle/>
                    <a:p>
                      <a:endParaRPr lang="en-US" sz="1400" dirty="0">
                        <a:latin typeface="Arial Narrow" pitchFamily="34" charset="0"/>
                      </a:endParaRPr>
                    </a:p>
                  </a:txBody>
                  <a:tcPr/>
                </a:tc>
                <a:tc>
                  <a:txBody>
                    <a:bodyPr/>
                    <a:lstStyle/>
                    <a:p>
                      <a:r>
                        <a:rPr lang="en-US" sz="1400" dirty="0" smtClean="0"/>
                        <a:t>-Develop a creative summary</a:t>
                      </a:r>
                      <a:endParaRPr lang="en-US" sz="1400" dirty="0">
                        <a:latin typeface="Arial Narrow" pitchFamily="34" charset="0"/>
                      </a:endParaRPr>
                    </a:p>
                  </a:txBody>
                  <a:tcPr/>
                </a:tc>
                <a:tc>
                  <a:txBody>
                    <a:bodyPr/>
                    <a:lstStyle/>
                    <a:p>
                      <a:endParaRPr lang="en-US" sz="1400" dirty="0">
                        <a:latin typeface="Arial Narrow" pitchFamily="34" charset="0"/>
                      </a:endParaRPr>
                    </a:p>
                  </a:txBody>
                  <a:tcPr/>
                </a:tc>
                <a:tc>
                  <a:txBody>
                    <a:bodyPr/>
                    <a:lstStyle/>
                    <a:p>
                      <a:endParaRPr lang="en-US" sz="1400" dirty="0">
                        <a:latin typeface="Arial Narrow" pitchFamily="34" charset="0"/>
                      </a:endParaRPr>
                    </a:p>
                  </a:txBody>
                  <a:tcPr/>
                </a:tc>
              </a:tr>
            </a:tbl>
          </a:graphicData>
        </a:graphic>
      </p:graphicFrame>
      <p:sp>
        <p:nvSpPr>
          <p:cNvPr id="8" name="Title 1"/>
          <p:cNvSpPr txBox="1">
            <a:spLocks/>
          </p:cNvSpPr>
          <p:nvPr/>
        </p:nvSpPr>
        <p:spPr>
          <a:xfrm>
            <a:off x="152400" y="171450"/>
            <a:ext cx="64008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The CR Matrix Lesson Plan Template Example</a:t>
            </a:r>
            <a:br>
              <a:rPr lang="en-US" sz="1800" dirty="0" smtClean="0"/>
            </a:br>
            <a:r>
              <a:rPr lang="en-US" sz="1800" dirty="0" smtClean="0"/>
              <a:t>Back to </a:t>
            </a:r>
            <a:r>
              <a:rPr lang="en-US" sz="1800" i="1" dirty="0" smtClean="0"/>
              <a:t>Goldilocks and the Three Bears</a:t>
            </a:r>
            <a:endParaRPr lang="en-US" sz="1800" dirty="0"/>
          </a:p>
        </p:txBody>
      </p:sp>
    </p:spTree>
    <p:extLst>
      <p:ext uri="{BB962C8B-B14F-4D97-AF65-F5344CB8AC3E}">
        <p14:creationId xmlns:p14="http://schemas.microsoft.com/office/powerpoint/2010/main" val="1398866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5943600" cy="1477328"/>
          </a:xfrm>
          <a:prstGeom prst="rect">
            <a:avLst/>
          </a:prstGeom>
          <a:noFill/>
        </p:spPr>
        <p:txBody>
          <a:bodyPr wrap="square" rtlCol="0">
            <a:spAutoFit/>
          </a:bodyPr>
          <a:lstStyle/>
          <a:p>
            <a:pPr algn="ctr"/>
            <a:r>
              <a:rPr lang="en-US" b="1" i="1" dirty="0" smtClean="0">
                <a:solidFill>
                  <a:srgbClr val="002060"/>
                </a:solidFill>
              </a:rPr>
              <a:t>This is the end of Part 1: The Cognitive Rigor Overview</a:t>
            </a:r>
          </a:p>
          <a:p>
            <a:r>
              <a:rPr lang="en-US" dirty="0" smtClean="0">
                <a:solidFill>
                  <a:srgbClr val="002060"/>
                </a:solidFill>
              </a:rPr>
              <a:t>As we begin to think more about the implications of rigor and the Depths of Knowledge in our daily instruction, we can use the Cognitive Rigor (CR) Matrix to align lesson plans and write questions at higher DOK Levels.</a:t>
            </a:r>
            <a:endParaRPr lang="en-US" dirty="0">
              <a:solidFill>
                <a:srgbClr val="002060"/>
              </a:solidFill>
            </a:endParaRPr>
          </a:p>
        </p:txBody>
      </p:sp>
      <p:sp>
        <p:nvSpPr>
          <p:cNvPr id="5" name="TextBox 4"/>
          <p:cNvSpPr txBox="1"/>
          <p:nvPr/>
        </p:nvSpPr>
        <p:spPr>
          <a:xfrm>
            <a:off x="304800" y="2218703"/>
            <a:ext cx="5943600" cy="369332"/>
          </a:xfrm>
          <a:prstGeom prst="rect">
            <a:avLst/>
          </a:prstGeom>
          <a:noFill/>
        </p:spPr>
        <p:txBody>
          <a:bodyPr wrap="square" rtlCol="0">
            <a:spAutoFit/>
          </a:bodyPr>
          <a:lstStyle/>
          <a:p>
            <a:r>
              <a:rPr lang="en-US" b="1" dirty="0" smtClean="0">
                <a:solidFill>
                  <a:srgbClr val="C00000"/>
                </a:solidFill>
              </a:rPr>
              <a:t>In Part II of </a:t>
            </a:r>
            <a:r>
              <a:rPr lang="en-US" b="1" dirty="0">
                <a:solidFill>
                  <a:srgbClr val="C00000"/>
                </a:solidFill>
              </a:rPr>
              <a:t>this </a:t>
            </a:r>
            <a:r>
              <a:rPr lang="en-US" b="1" dirty="0" smtClean="0">
                <a:solidFill>
                  <a:srgbClr val="C00000"/>
                </a:solidFill>
              </a:rPr>
              <a:t>training we will be:</a:t>
            </a:r>
            <a:endParaRPr lang="en-US" b="1" dirty="0">
              <a:solidFill>
                <a:srgbClr val="C00000"/>
              </a:solidFill>
            </a:endParaRPr>
          </a:p>
        </p:txBody>
      </p:sp>
      <p:sp>
        <p:nvSpPr>
          <p:cNvPr id="6" name="TextBox 5"/>
          <p:cNvSpPr txBox="1"/>
          <p:nvPr/>
        </p:nvSpPr>
        <p:spPr>
          <a:xfrm>
            <a:off x="377439" y="2714221"/>
            <a:ext cx="5943600" cy="369332"/>
          </a:xfrm>
          <a:prstGeom prst="rect">
            <a:avLst/>
          </a:prstGeom>
          <a:noFill/>
        </p:spPr>
        <p:txBody>
          <a:bodyPr wrap="square" rtlCol="0">
            <a:spAutoFit/>
          </a:bodyPr>
          <a:lstStyle/>
          <a:p>
            <a:pPr marL="285750" indent="-285750">
              <a:buFont typeface="Wingdings" panose="05000000000000000000" pitchFamily="2" charset="2"/>
              <a:buChar char="v"/>
            </a:pPr>
            <a:r>
              <a:rPr lang="en-US" b="1" dirty="0" smtClean="0">
                <a:solidFill>
                  <a:srgbClr val="002060"/>
                </a:solidFill>
              </a:rPr>
              <a:t>Focusing on the DOK Descriptors on the CR Matrix</a:t>
            </a:r>
            <a:endParaRPr lang="en-US" b="1" dirty="0">
              <a:solidFill>
                <a:srgbClr val="002060"/>
              </a:solidFill>
            </a:endParaRPr>
          </a:p>
        </p:txBody>
      </p:sp>
      <p:sp>
        <p:nvSpPr>
          <p:cNvPr id="7" name="TextBox 6"/>
          <p:cNvSpPr txBox="1"/>
          <p:nvPr/>
        </p:nvSpPr>
        <p:spPr>
          <a:xfrm>
            <a:off x="351802" y="3267697"/>
            <a:ext cx="5943600" cy="646331"/>
          </a:xfrm>
          <a:prstGeom prst="rect">
            <a:avLst/>
          </a:prstGeom>
          <a:noFill/>
        </p:spPr>
        <p:txBody>
          <a:bodyPr wrap="square" rtlCol="0">
            <a:spAutoFit/>
          </a:bodyPr>
          <a:lstStyle/>
          <a:p>
            <a:pPr marL="285750" indent="-285750">
              <a:buFont typeface="Wingdings" panose="05000000000000000000" pitchFamily="2" charset="2"/>
              <a:buChar char="v"/>
            </a:pPr>
            <a:r>
              <a:rPr lang="en-US" b="1" dirty="0" smtClean="0">
                <a:solidFill>
                  <a:srgbClr val="C00000"/>
                </a:solidFill>
              </a:rPr>
              <a:t>Learning how to Recognize and Write Questions at specific DOK Levels</a:t>
            </a:r>
            <a:endParaRPr lang="en-US" b="1" dirty="0">
              <a:solidFill>
                <a:srgbClr val="C00000"/>
              </a:solidFill>
            </a:endParaRPr>
          </a:p>
        </p:txBody>
      </p:sp>
      <p:sp>
        <p:nvSpPr>
          <p:cNvPr id="8" name="TextBox 7"/>
          <p:cNvSpPr txBox="1"/>
          <p:nvPr/>
        </p:nvSpPr>
        <p:spPr>
          <a:xfrm>
            <a:off x="328301" y="4114800"/>
            <a:ext cx="5943600" cy="369332"/>
          </a:xfrm>
          <a:prstGeom prst="rect">
            <a:avLst/>
          </a:prstGeom>
          <a:noFill/>
        </p:spPr>
        <p:txBody>
          <a:bodyPr wrap="square" rtlCol="0">
            <a:spAutoFit/>
          </a:bodyPr>
          <a:lstStyle/>
          <a:p>
            <a:pPr marL="285750" indent="-285750">
              <a:buFont typeface="Wingdings" panose="05000000000000000000" pitchFamily="2" charset="2"/>
              <a:buChar char="v"/>
            </a:pPr>
            <a:r>
              <a:rPr lang="en-US" b="1" dirty="0" smtClean="0">
                <a:solidFill>
                  <a:srgbClr val="002060"/>
                </a:solidFill>
              </a:rPr>
              <a:t>Developing a tool for student use in the classroom</a:t>
            </a:r>
            <a:endParaRPr lang="en-US" b="1" dirty="0">
              <a:solidFill>
                <a:srgbClr val="002060"/>
              </a:solidFill>
            </a:endParaRPr>
          </a:p>
        </p:txBody>
      </p:sp>
      <p:pic>
        <p:nvPicPr>
          <p:cNvPr id="1039" name="Picture 15" descr="Designing Common Core Multiple-Choic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364" y="4800600"/>
            <a:ext cx="4054475" cy="2973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67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858000" cy="48006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62" name="Picture 14" descr="https://encrypted-tbn0.gstatic.com/images?q=tbn:ANd9GcTVaOs72ruJF9BU3S4YTTz4mey7BZYCXv7fIo2t0upbg20pwRFG6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2" y="304800"/>
            <a:ext cx="6467475" cy="41910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encrypted-tbn0.gstatic.com/images?q=tbn:ANd9GcTBsxFkV-ngHWKKowIX1pjzj72zgLZ3u0ZfvI0NkXVPn0P2JPvJ"/>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5300"/>
                    </a14:imgEffect>
                    <a14:imgEffect>
                      <a14:brightnessContrast bright="30000" contrast="-23000"/>
                    </a14:imgEffect>
                  </a14:imgLayer>
                </a14:imgProps>
              </a:ext>
              <a:ext uri="{28A0092B-C50C-407E-A947-70E740481C1C}">
                <a14:useLocalDpi xmlns:a14="http://schemas.microsoft.com/office/drawing/2010/main" val="0"/>
              </a:ext>
            </a:extLst>
          </a:blip>
          <a:srcRect l="15444" b="7389"/>
          <a:stretch/>
        </p:blipFill>
        <p:spPr bwMode="auto">
          <a:xfrm rot="20344292">
            <a:off x="3197299" y="1659573"/>
            <a:ext cx="1382465" cy="1065160"/>
          </a:xfrm>
          <a:prstGeom prst="rect">
            <a:avLst/>
          </a:prstGeom>
          <a:noFill/>
          <a:effectLst>
            <a:softEdge rad="317500"/>
          </a:effectLst>
          <a:scene3d>
            <a:camera prst="orthographicFront"/>
            <a:lightRig rig="threePt" dir="t"/>
          </a:scene3d>
          <a:sp3d>
            <a:bevelT w="0" h="0"/>
            <a:bevelB w="0" h="0"/>
          </a:sp3d>
          <a:extLst>
            <a:ext uri="{909E8E84-426E-40DD-AFC4-6F175D3DCCD1}">
              <a14:hiddenFill xmlns:a14="http://schemas.microsoft.com/office/drawing/2010/main">
                <a:solidFill>
                  <a:srgbClr val="FFFFFF"/>
                </a:solidFill>
              </a14:hiddenFill>
            </a:ext>
          </a:extLst>
        </p:spPr>
      </p:pic>
      <p:sp>
        <p:nvSpPr>
          <p:cNvPr id="5" name="Rectangle 4"/>
          <p:cNvSpPr/>
          <p:nvPr/>
        </p:nvSpPr>
        <p:spPr>
          <a:xfrm>
            <a:off x="0" y="3885934"/>
            <a:ext cx="6858000" cy="686065"/>
          </a:xfrm>
          <a:prstGeom prst="rect">
            <a:avLst/>
          </a:prstGeom>
          <a:solidFill>
            <a:schemeClr val="accent5">
              <a:lumMod val="40000"/>
              <a:lumOff val="6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effectLst>
                  <a:outerShdw blurRad="38100" dist="38100" dir="2700000" algn="tl">
                    <a:srgbClr val="000000">
                      <a:alpha val="43137"/>
                    </a:srgbClr>
                  </a:outerShdw>
                </a:effectLst>
              </a:rPr>
              <a:t>Bringing Clarity to ….</a:t>
            </a:r>
            <a:endParaRPr lang="en-US" sz="3200" b="1" dirty="0">
              <a:solidFill>
                <a:schemeClr val="bg1"/>
              </a:solidFill>
              <a:effectLst>
                <a:outerShdw blurRad="38100" dist="38100" dir="2700000" algn="tl">
                  <a:srgbClr val="000000">
                    <a:alpha val="43137"/>
                  </a:srgbClr>
                </a:outerShdw>
              </a:effectLst>
            </a:endParaRPr>
          </a:p>
        </p:txBody>
      </p:sp>
      <p:grpSp>
        <p:nvGrpSpPr>
          <p:cNvPr id="10" name="Group 9"/>
          <p:cNvGrpSpPr/>
          <p:nvPr/>
        </p:nvGrpSpPr>
        <p:grpSpPr>
          <a:xfrm>
            <a:off x="762000" y="4914900"/>
            <a:ext cx="5705475" cy="2114550"/>
            <a:chOff x="314325" y="5048250"/>
            <a:chExt cx="5705475" cy="2114550"/>
          </a:xfrm>
        </p:grpSpPr>
        <p:sp>
          <p:nvSpPr>
            <p:cNvPr id="17" name="Rectangle 16"/>
            <p:cNvSpPr/>
            <p:nvPr/>
          </p:nvSpPr>
          <p:spPr>
            <a:xfrm>
              <a:off x="457200" y="5181600"/>
              <a:ext cx="5562600" cy="1981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002060"/>
                </a:solidFill>
              </a:endParaRPr>
            </a:p>
          </p:txBody>
        </p:sp>
        <p:sp>
          <p:nvSpPr>
            <p:cNvPr id="9" name="Rectangle 8"/>
            <p:cNvSpPr/>
            <p:nvPr/>
          </p:nvSpPr>
          <p:spPr>
            <a:xfrm>
              <a:off x="314325" y="5048250"/>
              <a:ext cx="5562600" cy="1981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2060"/>
                  </a:solidFill>
                  <a:effectLst>
                    <a:outerShdw blurRad="38100" dist="38100" dir="2700000" algn="tl">
                      <a:srgbClr val="000000">
                        <a:alpha val="43137"/>
                      </a:srgbClr>
                    </a:outerShdw>
                  </a:effectLst>
                </a:rPr>
                <a:t>Cognitive Rigor</a:t>
              </a:r>
            </a:p>
            <a:p>
              <a:pPr algn="ctr"/>
              <a:r>
                <a:rPr lang="en-US" sz="2000" b="1" dirty="0" smtClean="0">
                  <a:solidFill>
                    <a:srgbClr val="002060"/>
                  </a:solidFill>
                  <a:effectLst>
                    <a:outerShdw blurRad="38100" dist="38100" dir="2700000" algn="tl">
                      <a:srgbClr val="000000">
                        <a:alpha val="43137"/>
                      </a:srgbClr>
                    </a:outerShdw>
                  </a:effectLst>
                </a:rPr>
                <a:t>and the </a:t>
              </a:r>
              <a:r>
                <a:rPr lang="en-US" sz="3200" b="1" dirty="0" smtClean="0">
                  <a:solidFill>
                    <a:srgbClr val="002060"/>
                  </a:solidFill>
                  <a:effectLst>
                    <a:outerShdw blurRad="38100" dist="38100" dir="2700000" algn="tl">
                      <a:srgbClr val="000000">
                        <a:alpha val="43137"/>
                      </a:srgbClr>
                    </a:outerShdw>
                  </a:effectLst>
                </a:rPr>
                <a:t>Depth of Knowledge</a:t>
              </a:r>
            </a:p>
          </p:txBody>
        </p:sp>
      </p:grpSp>
    </p:spTree>
    <p:extLst>
      <p:ext uri="{BB962C8B-B14F-4D97-AF65-F5344CB8AC3E}">
        <p14:creationId xmlns:p14="http://schemas.microsoft.com/office/powerpoint/2010/main" val="33881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wipe(up)">
                                      <p:cBhvr>
                                        <p:cTn id="7" dur="3000"/>
                                        <p:tgtEl>
                                          <p:spTgt spid="205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3898" y="304800"/>
            <a:ext cx="5695950" cy="2105025"/>
            <a:chOff x="314325" y="5048250"/>
            <a:chExt cx="5695950" cy="2105025"/>
          </a:xfrm>
        </p:grpSpPr>
        <p:sp>
          <p:nvSpPr>
            <p:cNvPr id="6" name="Rectangle 5"/>
            <p:cNvSpPr/>
            <p:nvPr/>
          </p:nvSpPr>
          <p:spPr>
            <a:xfrm>
              <a:off x="438150" y="5172075"/>
              <a:ext cx="5572125" cy="1981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002060"/>
                </a:solidFill>
              </a:endParaRPr>
            </a:p>
          </p:txBody>
        </p:sp>
        <p:sp>
          <p:nvSpPr>
            <p:cNvPr id="7" name="Rectangle 6"/>
            <p:cNvSpPr/>
            <p:nvPr/>
          </p:nvSpPr>
          <p:spPr>
            <a:xfrm>
              <a:off x="314325" y="5048250"/>
              <a:ext cx="5562600" cy="1981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2060"/>
                  </a:solidFill>
                  <a:effectLst>
                    <a:outerShdw blurRad="38100" dist="38100" dir="2700000" algn="tl">
                      <a:srgbClr val="000000">
                        <a:alpha val="43137"/>
                      </a:srgbClr>
                    </a:outerShdw>
                  </a:effectLst>
                </a:rPr>
                <a:t>Part 1</a:t>
              </a:r>
            </a:p>
            <a:p>
              <a:pPr algn="ctr"/>
              <a:r>
                <a:rPr lang="en-US" sz="4000" b="1" dirty="0" smtClean="0">
                  <a:solidFill>
                    <a:srgbClr val="002060"/>
                  </a:solidFill>
                  <a:effectLst>
                    <a:outerShdw blurRad="38100" dist="38100" dir="2700000" algn="tl">
                      <a:srgbClr val="000000">
                        <a:alpha val="43137"/>
                      </a:srgbClr>
                    </a:outerShdw>
                  </a:effectLst>
                </a:rPr>
                <a:t>Cognitive Rigor Overview</a:t>
              </a:r>
              <a:endParaRPr lang="en-US" sz="4000" b="1" dirty="0">
                <a:solidFill>
                  <a:srgbClr val="002060"/>
                </a:solidFill>
                <a:effectLst>
                  <a:outerShdw blurRad="38100" dist="38100" dir="2700000" algn="tl">
                    <a:srgbClr val="000000">
                      <a:alpha val="43137"/>
                    </a:srgbClr>
                  </a:outerShdw>
                </a:effectLst>
              </a:endParaRPr>
            </a:p>
          </p:txBody>
        </p:sp>
      </p:grpSp>
      <p:grpSp>
        <p:nvGrpSpPr>
          <p:cNvPr id="10" name="Group 9"/>
          <p:cNvGrpSpPr/>
          <p:nvPr/>
        </p:nvGrpSpPr>
        <p:grpSpPr>
          <a:xfrm>
            <a:off x="685800" y="2590800"/>
            <a:ext cx="5772148" cy="4800600"/>
            <a:chOff x="685800" y="2590800"/>
            <a:chExt cx="5772148" cy="4800600"/>
          </a:xfrm>
        </p:grpSpPr>
        <p:sp>
          <p:nvSpPr>
            <p:cNvPr id="9" name="Rectangle 8"/>
            <p:cNvSpPr/>
            <p:nvPr/>
          </p:nvSpPr>
          <p:spPr>
            <a:xfrm>
              <a:off x="1038223" y="2924175"/>
              <a:ext cx="5419725" cy="44672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v"/>
              </a:pPr>
              <a:r>
                <a:rPr lang="en-US" dirty="0" smtClean="0">
                  <a:solidFill>
                    <a:srgbClr val="002060"/>
                  </a:solidFill>
                </a:rPr>
                <a:t>Conceptualizing Cognitive Rigor</a:t>
              </a:r>
            </a:p>
            <a:p>
              <a:pPr marL="285750" indent="-285750">
                <a:buFont typeface="Wingdings" panose="05000000000000000000" pitchFamily="2" charset="2"/>
                <a:buChar char="v"/>
              </a:pPr>
              <a:r>
                <a:rPr lang="en-US" dirty="0" smtClean="0">
                  <a:solidFill>
                    <a:srgbClr val="002060"/>
                  </a:solidFill>
                </a:rPr>
                <a:t>Dddd</a:t>
              </a:r>
            </a:p>
            <a:p>
              <a:pPr marL="285750" indent="-285750">
                <a:buFont typeface="Wingdings" panose="05000000000000000000" pitchFamily="2" charset="2"/>
                <a:buChar char="v"/>
              </a:pPr>
              <a:r>
                <a:rPr lang="en-US" dirty="0" smtClean="0">
                  <a:solidFill>
                    <a:srgbClr val="002060"/>
                  </a:solidFill>
                </a:rPr>
                <a:t>Dddd</a:t>
              </a:r>
            </a:p>
            <a:p>
              <a:pPr marL="285750" indent="-285750">
                <a:buFont typeface="Wingdings" panose="05000000000000000000" pitchFamily="2" charset="2"/>
                <a:buChar char="v"/>
              </a:pPr>
              <a:r>
                <a:rPr lang="en-US" dirty="0" smtClean="0">
                  <a:solidFill>
                    <a:srgbClr val="002060"/>
                  </a:solidFill>
                </a:rPr>
                <a:t>Dddd</a:t>
              </a:r>
            </a:p>
            <a:p>
              <a:pPr marL="285750" indent="-285750">
                <a:buFont typeface="Wingdings" panose="05000000000000000000" pitchFamily="2" charset="2"/>
                <a:buChar char="v"/>
              </a:pPr>
              <a:endParaRPr lang="en-US" dirty="0">
                <a:solidFill>
                  <a:srgbClr val="002060"/>
                </a:solidFill>
              </a:endParaRPr>
            </a:p>
          </p:txBody>
        </p:sp>
        <p:sp>
          <p:nvSpPr>
            <p:cNvPr id="8" name="Rectangle 7"/>
            <p:cNvSpPr/>
            <p:nvPr/>
          </p:nvSpPr>
          <p:spPr>
            <a:xfrm>
              <a:off x="685800" y="2590800"/>
              <a:ext cx="5638800" cy="463397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u="sng" dirty="0" smtClean="0">
                  <a:solidFill>
                    <a:srgbClr val="002060"/>
                  </a:solidFill>
                  <a:effectLst>
                    <a:outerShdw blurRad="38100" dist="38100" dir="2700000" algn="tl">
                      <a:srgbClr val="000000">
                        <a:alpha val="43137"/>
                      </a:srgbClr>
                    </a:outerShdw>
                  </a:effectLst>
                </a:rPr>
                <a:t>Part 1</a:t>
              </a:r>
            </a:p>
            <a:p>
              <a:endParaRPr lang="en-US" b="1" dirty="0" smtClean="0">
                <a:solidFill>
                  <a:srgbClr val="002060"/>
                </a:solidFill>
                <a:effectLst>
                  <a:outerShdw blurRad="38100" dist="38100" dir="2700000" algn="tl">
                    <a:srgbClr val="000000">
                      <a:alpha val="43137"/>
                    </a:srgbClr>
                  </a:outerShdw>
                </a:effectLst>
              </a:endParaRPr>
            </a:p>
            <a:p>
              <a:pPr marL="285750" indent="-285750">
                <a:buFont typeface="Wingdings" panose="05000000000000000000" pitchFamily="2" charset="2"/>
                <a:buChar char="v"/>
              </a:pPr>
              <a:endParaRPr lang="en-US" dirty="0" smtClean="0">
                <a:solidFill>
                  <a:srgbClr val="002060"/>
                </a:solidFill>
              </a:endParaRPr>
            </a:p>
            <a:p>
              <a:pPr marL="285750" indent="-285750">
                <a:buFont typeface="Wingdings" panose="05000000000000000000" pitchFamily="2" charset="2"/>
                <a:buChar char="v"/>
              </a:pPr>
              <a:endParaRPr lang="en-US" dirty="0" smtClean="0">
                <a:solidFill>
                  <a:srgbClr val="002060"/>
                </a:solidFill>
              </a:endParaRPr>
            </a:p>
            <a:p>
              <a:pPr marL="285750" indent="-285750">
                <a:buFont typeface="Wingdings" panose="05000000000000000000" pitchFamily="2" charset="2"/>
                <a:buChar char="v"/>
              </a:pPr>
              <a:endParaRPr lang="en-US" dirty="0" smtClean="0">
                <a:solidFill>
                  <a:srgbClr val="002060"/>
                </a:solidFill>
              </a:endParaRPr>
            </a:p>
            <a:p>
              <a:pPr marL="285750" indent="-285750">
                <a:buFont typeface="Wingdings" panose="05000000000000000000" pitchFamily="2" charset="2"/>
                <a:buChar char="v"/>
              </a:pPr>
              <a:endParaRPr lang="en-US" dirty="0">
                <a:solidFill>
                  <a:srgbClr val="002060"/>
                </a:solidFill>
              </a:endParaRPr>
            </a:p>
          </p:txBody>
        </p:sp>
      </p:grpSp>
      <p:sp>
        <p:nvSpPr>
          <p:cNvPr id="2" name="Rectangle 1"/>
          <p:cNvSpPr/>
          <p:nvPr/>
        </p:nvSpPr>
        <p:spPr>
          <a:xfrm>
            <a:off x="719134" y="3293059"/>
            <a:ext cx="5567364" cy="369332"/>
          </a:xfrm>
          <a:prstGeom prst="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285750" indent="-285750">
              <a:buFont typeface="Wingdings" panose="05000000000000000000" pitchFamily="2" charset="2"/>
              <a:buChar char="v"/>
            </a:pPr>
            <a:r>
              <a:rPr lang="en-US" b="1" dirty="0">
                <a:solidFill>
                  <a:srgbClr val="002060"/>
                </a:solidFill>
              </a:rPr>
              <a:t>Your Definition of Cognitive Rigor and Your Questions</a:t>
            </a:r>
          </a:p>
        </p:txBody>
      </p:sp>
      <p:sp>
        <p:nvSpPr>
          <p:cNvPr id="3" name="Rectangle 2"/>
          <p:cNvSpPr/>
          <p:nvPr/>
        </p:nvSpPr>
        <p:spPr>
          <a:xfrm>
            <a:off x="723898" y="3878119"/>
            <a:ext cx="5562600" cy="369332"/>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285750" indent="-285750">
              <a:buFont typeface="Wingdings" panose="05000000000000000000" pitchFamily="2" charset="2"/>
              <a:buChar char="v"/>
            </a:pPr>
            <a:r>
              <a:rPr lang="en-US" b="1" dirty="0">
                <a:solidFill>
                  <a:srgbClr val="002060"/>
                </a:solidFill>
              </a:rPr>
              <a:t>Different Models of Rigor</a:t>
            </a:r>
          </a:p>
        </p:txBody>
      </p:sp>
      <p:sp>
        <p:nvSpPr>
          <p:cNvPr id="4" name="Rectangle 3"/>
          <p:cNvSpPr/>
          <p:nvPr/>
        </p:nvSpPr>
        <p:spPr>
          <a:xfrm>
            <a:off x="723898" y="4570094"/>
            <a:ext cx="5562600" cy="369332"/>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285750" indent="-285750">
              <a:buFont typeface="Wingdings" panose="05000000000000000000" pitchFamily="2" charset="2"/>
              <a:buChar char="v"/>
            </a:pPr>
            <a:r>
              <a:rPr lang="en-US" b="1" dirty="0">
                <a:solidFill>
                  <a:srgbClr val="002060"/>
                </a:solidFill>
              </a:rPr>
              <a:t>Development of the Cognitive Rigor (CR) Matrix</a:t>
            </a:r>
          </a:p>
        </p:txBody>
      </p:sp>
      <p:sp>
        <p:nvSpPr>
          <p:cNvPr id="11" name="Rectangle 10"/>
          <p:cNvSpPr/>
          <p:nvPr/>
        </p:nvSpPr>
        <p:spPr>
          <a:xfrm>
            <a:off x="715353" y="5269468"/>
            <a:ext cx="5562600" cy="369332"/>
          </a:xfrm>
          <a:prstGeom prst="rect">
            <a:avLst/>
          </a:prstGeom>
          <a:solidFill>
            <a:srgbClr val="947CB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285750" indent="-285750">
              <a:buFont typeface="Wingdings" panose="05000000000000000000" pitchFamily="2" charset="2"/>
              <a:buChar char="v"/>
            </a:pPr>
            <a:r>
              <a:rPr lang="en-US" b="1" dirty="0">
                <a:solidFill>
                  <a:srgbClr val="002060"/>
                </a:solidFill>
              </a:rPr>
              <a:t>Revisit Your Definition of CR and Questions</a:t>
            </a:r>
          </a:p>
        </p:txBody>
      </p:sp>
    </p:spTree>
    <p:extLst>
      <p:ext uri="{BB962C8B-B14F-4D97-AF65-F5344CB8AC3E}">
        <p14:creationId xmlns:p14="http://schemas.microsoft.com/office/powerpoint/2010/main" val="33881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819150" y="430155"/>
            <a:ext cx="5257800" cy="2865495"/>
            <a:chOff x="685800" y="182505"/>
            <a:chExt cx="5257800" cy="2865495"/>
          </a:xfrm>
        </p:grpSpPr>
        <p:sp>
          <p:nvSpPr>
            <p:cNvPr id="9" name="Rectangle 8"/>
            <p:cNvSpPr/>
            <p:nvPr/>
          </p:nvSpPr>
          <p:spPr>
            <a:xfrm>
              <a:off x="685800" y="182505"/>
              <a:ext cx="5257800" cy="2865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758722" y="357957"/>
              <a:ext cx="5099153" cy="2651943"/>
              <a:chOff x="758722" y="357957"/>
              <a:chExt cx="5099153" cy="2651943"/>
            </a:xfrm>
          </p:grpSpPr>
          <p:grpSp>
            <p:nvGrpSpPr>
              <p:cNvPr id="6" name="Group 5"/>
              <p:cNvGrpSpPr/>
              <p:nvPr/>
            </p:nvGrpSpPr>
            <p:grpSpPr>
              <a:xfrm>
                <a:off x="768247" y="357957"/>
                <a:ext cx="5042843" cy="1630081"/>
                <a:chOff x="768247" y="357957"/>
                <a:chExt cx="5042843" cy="1630081"/>
              </a:xfrm>
            </p:grpSpPr>
            <p:sp>
              <p:nvSpPr>
                <p:cNvPr id="5" name="Rectangle 4"/>
                <p:cNvSpPr/>
                <p:nvPr/>
              </p:nvSpPr>
              <p:spPr>
                <a:xfrm>
                  <a:off x="2804313" y="357957"/>
                  <a:ext cx="3006777" cy="16184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Clarifying</a:t>
                  </a:r>
                </a:p>
                <a:p>
                  <a:pPr algn="ctr"/>
                  <a:r>
                    <a:rPr lang="en-US" sz="2400" b="1" dirty="0" smtClean="0">
                      <a:effectLst>
                        <a:outerShdw blurRad="38100" dist="38100" dir="2700000" algn="tl">
                          <a:srgbClr val="000000">
                            <a:alpha val="43137"/>
                          </a:srgbClr>
                        </a:outerShdw>
                      </a:effectLst>
                    </a:rPr>
                    <a:t>Think About Rigor</a:t>
                  </a:r>
                  <a:endParaRPr lang="en-US" sz="2400" b="1" dirty="0">
                    <a:effectLst>
                      <a:outerShdw blurRad="38100" dist="38100" dir="2700000" algn="tl">
                        <a:srgbClr val="000000">
                          <a:alpha val="43137"/>
                        </a:srgbClr>
                      </a:outerShdw>
                    </a:effectLst>
                  </a:endParaRPr>
                </a:p>
              </p:txBody>
            </p:sp>
            <p:grpSp>
              <p:nvGrpSpPr>
                <p:cNvPr id="2" name="Group 1"/>
                <p:cNvGrpSpPr/>
                <p:nvPr/>
              </p:nvGrpSpPr>
              <p:grpSpPr>
                <a:xfrm>
                  <a:off x="768247" y="369541"/>
                  <a:ext cx="2133599" cy="1618497"/>
                  <a:chOff x="1319212" y="4724400"/>
                  <a:chExt cx="767503" cy="574887"/>
                </a:xfrm>
              </p:grpSpPr>
              <p:pic>
                <p:nvPicPr>
                  <p:cNvPr id="3" name="Picture 14" descr="https://encrypted-tbn0.gstatic.com/images?q=tbn:ANd9GcTVaOs72ruJF9BU3S4YTTz4mey7BZYCXv7fIo2t0upbg20pwRFG6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9212" y="4724400"/>
                    <a:ext cx="767503" cy="57488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0" descr="https://encrypted-tbn0.gstatic.com/images?q=tbn:ANd9GcTBsxFkV-ngHWKKowIX1pjzj72zgLZ3u0ZfvI0NkXVPn0P2JPvJ"/>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5300"/>
                            </a14:imgEffect>
                            <a14:imgEffect>
                              <a14:brightnessContrast bright="30000" contrast="-23000"/>
                            </a14:imgEffect>
                          </a14:imgLayer>
                        </a14:imgProps>
                      </a:ext>
                      <a:ext uri="{28A0092B-C50C-407E-A947-70E740481C1C}">
                        <a14:useLocalDpi xmlns:a14="http://schemas.microsoft.com/office/drawing/2010/main" val="0"/>
                      </a:ext>
                    </a:extLst>
                  </a:blip>
                  <a:srcRect l="15444" b="7389"/>
                  <a:stretch/>
                </p:blipFill>
                <p:spPr bwMode="auto">
                  <a:xfrm rot="20344292">
                    <a:off x="1444999" y="4735471"/>
                    <a:ext cx="527332" cy="469639"/>
                  </a:xfrm>
                  <a:prstGeom prst="rect">
                    <a:avLst/>
                  </a:prstGeom>
                  <a:noFill/>
                  <a:effectLst>
                    <a:softEdge rad="317500"/>
                  </a:effectLst>
                  <a:scene3d>
                    <a:camera prst="orthographicFront"/>
                    <a:lightRig rig="threePt" dir="t"/>
                  </a:scene3d>
                  <a:sp3d>
                    <a:bevelT w="0" h="0"/>
                    <a:bevelB w="0" h="0"/>
                  </a:sp3d>
                  <a:extLst>
                    <a:ext uri="{909E8E84-426E-40DD-AFC4-6F175D3DCCD1}">
                      <a14:hiddenFill xmlns:a14="http://schemas.microsoft.com/office/drawing/2010/main">
                        <a:solidFill>
                          <a:srgbClr val="FFFFFF"/>
                        </a:solidFill>
                      </a14:hiddenFill>
                    </a:ext>
                  </a:extLst>
                </p:spPr>
              </p:pic>
            </p:grpSp>
          </p:grpSp>
          <p:sp>
            <p:nvSpPr>
              <p:cNvPr id="7" name="Rectangle 6"/>
              <p:cNvSpPr/>
              <p:nvPr/>
            </p:nvSpPr>
            <p:spPr>
              <a:xfrm>
                <a:off x="758722" y="1949938"/>
                <a:ext cx="5099153" cy="105996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smtClean="0">
                    <a:solidFill>
                      <a:srgbClr val="002060"/>
                    </a:solidFill>
                    <a:effectLst>
                      <a:outerShdw blurRad="38100" dist="38100" dir="2700000" algn="tl">
                        <a:srgbClr val="000000">
                          <a:alpha val="43137"/>
                        </a:srgbClr>
                      </a:outerShdw>
                    </a:effectLst>
                  </a:rPr>
                  <a:t>Rigor is….</a:t>
                </a:r>
                <a:endParaRPr lang="en-US" sz="2800" b="1" dirty="0">
                  <a:solidFill>
                    <a:srgbClr val="002060"/>
                  </a:solidFill>
                  <a:effectLst>
                    <a:outerShdw blurRad="38100" dist="38100" dir="2700000" algn="tl">
                      <a:srgbClr val="000000">
                        <a:alpha val="43137"/>
                      </a:srgbClr>
                    </a:outerShdw>
                  </a:effectLst>
                </a:endParaRPr>
              </a:p>
            </p:txBody>
          </p:sp>
        </p:grpSp>
      </p:grpSp>
      <p:grpSp>
        <p:nvGrpSpPr>
          <p:cNvPr id="11" name="Group 10"/>
          <p:cNvGrpSpPr/>
          <p:nvPr/>
        </p:nvGrpSpPr>
        <p:grpSpPr>
          <a:xfrm>
            <a:off x="838200" y="3505201"/>
            <a:ext cx="5257800" cy="4114799"/>
            <a:chOff x="685800" y="-1250242"/>
            <a:chExt cx="5257800" cy="4298242"/>
          </a:xfrm>
        </p:grpSpPr>
        <p:sp>
          <p:nvSpPr>
            <p:cNvPr id="12" name="Rectangle 11"/>
            <p:cNvSpPr/>
            <p:nvPr/>
          </p:nvSpPr>
          <p:spPr>
            <a:xfrm>
              <a:off x="685800" y="-1250242"/>
              <a:ext cx="5257800" cy="429824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p:nvGrpSpPr>
          <p:grpSpPr>
            <a:xfrm>
              <a:off x="752475" y="-1042263"/>
              <a:ext cx="5114925" cy="3443538"/>
              <a:chOff x="752475" y="-1042263"/>
              <a:chExt cx="5114925" cy="3443538"/>
            </a:xfrm>
          </p:grpSpPr>
          <p:grpSp>
            <p:nvGrpSpPr>
              <p:cNvPr id="14" name="Group 13"/>
              <p:cNvGrpSpPr/>
              <p:nvPr/>
            </p:nvGrpSpPr>
            <p:grpSpPr>
              <a:xfrm>
                <a:off x="768247" y="-1042263"/>
                <a:ext cx="5099153" cy="1618501"/>
                <a:chOff x="768247" y="-1042263"/>
                <a:chExt cx="5099153" cy="1618501"/>
              </a:xfrm>
            </p:grpSpPr>
            <p:sp>
              <p:nvSpPr>
                <p:cNvPr id="16" name="Rectangle 15"/>
                <p:cNvSpPr/>
                <p:nvPr/>
              </p:nvSpPr>
              <p:spPr>
                <a:xfrm>
                  <a:off x="2860623" y="-1042259"/>
                  <a:ext cx="3006777" cy="16184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Applying Rigor</a:t>
                  </a:r>
                  <a:endParaRPr lang="en-US" sz="2400" b="1" dirty="0">
                    <a:effectLst>
                      <a:outerShdw blurRad="38100" dist="38100" dir="2700000" algn="tl">
                        <a:srgbClr val="000000">
                          <a:alpha val="43137"/>
                        </a:srgbClr>
                      </a:outerShdw>
                    </a:effectLst>
                  </a:endParaRPr>
                </a:p>
              </p:txBody>
            </p:sp>
            <p:grpSp>
              <p:nvGrpSpPr>
                <p:cNvPr id="17" name="Group 16"/>
                <p:cNvGrpSpPr/>
                <p:nvPr/>
              </p:nvGrpSpPr>
              <p:grpSpPr>
                <a:xfrm>
                  <a:off x="768247" y="-1042263"/>
                  <a:ext cx="2133599" cy="1618498"/>
                  <a:chOff x="1319212" y="4222927"/>
                  <a:chExt cx="767503" cy="574887"/>
                </a:xfrm>
              </p:grpSpPr>
              <p:pic>
                <p:nvPicPr>
                  <p:cNvPr id="18" name="Picture 14" descr="https://encrypted-tbn0.gstatic.com/images?q=tbn:ANd9GcTVaOs72ruJF9BU3S4YTTz4mey7BZYCXv7fIo2t0upbg20pwRFG6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9212" y="4222927"/>
                    <a:ext cx="767503" cy="57488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descr="https://encrypted-tbn0.gstatic.com/images?q=tbn:ANd9GcTBsxFkV-ngHWKKowIX1pjzj72zgLZ3u0ZfvI0NkXVPn0P2JPvJ"/>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5300"/>
                            </a14:imgEffect>
                            <a14:imgEffect>
                              <a14:brightnessContrast bright="30000" contrast="-23000"/>
                            </a14:imgEffect>
                          </a14:imgLayer>
                        </a14:imgProps>
                      </a:ext>
                      <a:ext uri="{28A0092B-C50C-407E-A947-70E740481C1C}">
                        <a14:useLocalDpi xmlns:a14="http://schemas.microsoft.com/office/drawing/2010/main" val="0"/>
                      </a:ext>
                    </a:extLst>
                  </a:blip>
                  <a:srcRect l="15444" b="7389"/>
                  <a:stretch/>
                </p:blipFill>
                <p:spPr bwMode="auto">
                  <a:xfrm rot="20344292">
                    <a:off x="1480628" y="4304580"/>
                    <a:ext cx="527332" cy="469639"/>
                  </a:xfrm>
                  <a:prstGeom prst="rect">
                    <a:avLst/>
                  </a:prstGeom>
                  <a:noFill/>
                  <a:effectLst>
                    <a:softEdge rad="317500"/>
                  </a:effectLst>
                  <a:scene3d>
                    <a:camera prst="orthographicFront"/>
                    <a:lightRig rig="threePt" dir="t"/>
                  </a:scene3d>
                  <a:sp3d>
                    <a:bevelT w="0" h="0"/>
                    <a:bevelB w="0" h="0"/>
                  </a:sp3d>
                  <a:extLst>
                    <a:ext uri="{909E8E84-426E-40DD-AFC4-6F175D3DCCD1}">
                      <a14:hiddenFill xmlns:a14="http://schemas.microsoft.com/office/drawing/2010/main">
                        <a:solidFill>
                          <a:srgbClr val="FFFFFF"/>
                        </a:solidFill>
                      </a14:hiddenFill>
                    </a:ext>
                  </a:extLst>
                </p:spPr>
              </p:pic>
            </p:grpSp>
          </p:grpSp>
          <p:sp>
            <p:nvSpPr>
              <p:cNvPr id="15" name="Rectangle 14"/>
              <p:cNvSpPr/>
              <p:nvPr/>
            </p:nvSpPr>
            <p:spPr>
              <a:xfrm>
                <a:off x="752475" y="1031367"/>
                <a:ext cx="5099153" cy="136990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Wingdings" panose="05000000000000000000" pitchFamily="2" charset="2"/>
                  <a:buChar char="v"/>
                </a:pPr>
                <a:r>
                  <a:rPr lang="en-US" sz="2200" b="1" dirty="0" smtClean="0">
                    <a:solidFill>
                      <a:srgbClr val="002060"/>
                    </a:solidFill>
                    <a:effectLst>
                      <a:outerShdw blurRad="38100" dist="38100" dir="2700000" algn="tl">
                        <a:srgbClr val="000000">
                          <a:alpha val="43137"/>
                        </a:srgbClr>
                      </a:outerShdw>
                    </a:effectLst>
                  </a:rPr>
                  <a:t>A basic comprehension question...</a:t>
                </a:r>
              </a:p>
              <a:p>
                <a:pPr marL="457200" indent="-457200">
                  <a:buFont typeface="Wingdings" panose="05000000000000000000" pitchFamily="2" charset="2"/>
                  <a:buChar char="v"/>
                </a:pPr>
                <a:endParaRPr lang="en-US" sz="2200" b="1" dirty="0">
                  <a:solidFill>
                    <a:srgbClr val="002060"/>
                  </a:solidFill>
                  <a:effectLst>
                    <a:outerShdw blurRad="38100" dist="38100" dir="2700000" algn="tl">
                      <a:srgbClr val="000000">
                        <a:alpha val="43137"/>
                      </a:srgbClr>
                    </a:outerShdw>
                  </a:effectLst>
                </a:endParaRPr>
              </a:p>
              <a:p>
                <a:pPr marL="457200" indent="-457200">
                  <a:buFont typeface="Wingdings" panose="05000000000000000000" pitchFamily="2" charset="2"/>
                  <a:buChar char="v"/>
                </a:pPr>
                <a:r>
                  <a:rPr lang="en-US" sz="2200" b="1" dirty="0" smtClean="0">
                    <a:solidFill>
                      <a:srgbClr val="002060"/>
                    </a:solidFill>
                    <a:effectLst>
                      <a:outerShdw blurRad="38100" dist="38100" dir="2700000" algn="tl">
                        <a:srgbClr val="000000">
                          <a:alpha val="43137"/>
                        </a:srgbClr>
                      </a:outerShdw>
                    </a:effectLst>
                  </a:rPr>
                  <a:t>A rigorous comprehension question…</a:t>
                </a:r>
                <a:endParaRPr lang="en-US" sz="2200" b="1" dirty="0">
                  <a:solidFill>
                    <a:srgbClr val="002060"/>
                  </a:solidFill>
                  <a:effectLst>
                    <a:outerShdw blurRad="38100" dist="38100" dir="2700000" algn="tl">
                      <a:srgbClr val="000000">
                        <a:alpha val="43137"/>
                      </a:srgbClr>
                    </a:outerShdw>
                  </a:effectLst>
                </a:endParaRPr>
              </a:p>
            </p:txBody>
          </p:sp>
        </p:grpSp>
      </p:grpSp>
      <p:sp>
        <p:nvSpPr>
          <p:cNvPr id="20" name="AutoShape 2" descr="data:image/jpeg;base64,/9j/4AAQSkZJRgABAQAAAQABAAD/2wCEAAkGBxQSEhUUExQVFRUXGBwaGBcYGBgZFxkaHBgYGBwcHBgYHCggHRwlIB4YITEhJSkrLi4uHB8zODMsNygtLiwBCgoKDg0OGxAQGywmICQsLCwsLDQvNCwsLCwsNCw0LCwsLCwsLCwsLCwsLCwsLCwsLCwsLCwsLCwsLCwsLCwsLP/AABEIAOEA4AMBIgACEQEDEQH/xAAbAAABBQEBAAAAAAAAAAAAAAAFAAIDBAYBB//EAEQQAAICAAUCBAMGAwQIBQUAAAECAxEABBIhMQVBEyJRYQYycRQjQlKBkWKhsQcVM3Ikc4KjssHR4TRTY4OSNaKztPD/xAAZAQADAQEBAAAAAAAAAAAAAAAAAQIDBAX/xAAtEQACAgEDAwMDAwUBAAAAAAAAAQIRAxIhMQQTQSJRYTKB8HGhsSNCkcHhFP/aAAwDAQACEQMRAD8A9FOOXjhOG49ajyrOnDcLHMOhHccx28cwUIWFWKGb6gfE8GJQ8lW1mkRexY82eyjc+2GNnJYiPHCFGIHiIGAUnYalYnyk7agfqMVpFqQTrCOK2Szqy69F0jlDYrzLzXqMWcKh3YqwsCfiB2VY2RmUmWNTRNFWeja8frgtgrawvehVjmIGzsYbQW0tdANa3/lJ2b9MWMIBVhYhy+bRyQrAkcjhhfqp3GJsAHaxysdwjgGcwsLHcAHKx3CwsAWLCwsLAAsdrCrHDiZNRVsfJ3CGB/SupCYyDSV0Oybm70uy3x3rBADChJTipLhl5cU8U3CfKOXhpOFeOHGhkdvCw3CwCHYQOOHHcAzPfBza0mmPzSTNv7ACh9BeDs8IdSjC1YEEex2xnvgU1FKh5SZgf2H/AEwY6h1AxBj4UjhRZZdAUAbndmB/ljTIvW6M4fRuc6HkTBCqE2wJLH1JYm7xevACP4k1QiYRNTMEjBZbdy2kChwOTftgm8c4TVqRnG+jTSH+EG7HsTf0xMk73KTVbEPXltIx/wCvF/xjBK8CJ84s0MEi/K0sex5B1UQfcHbFvqHU44SqNqLv8qINTt9B6e5wb1QbclP4gj1NlgePtCn9lY/8sGbwD6tmNUmVtHU+ONmH8DjlSV/S8T5/MSrmI1R4NDVqjc1IdzZX127e2DlIFs2NyK/6ZmT/AAxf0bBe8Ucmn+kZg+vh/wDCcENOFJ7/AOBxQ28K8d04VYkohkzKKQpdQTwCwBN8bXiTAb4mh/8ADn0zMf8AzHODRXFVsmTbuhA4V4ZI4UEkgAcnFaDqCNK0Q1BlUMQRWxNC/Q+xo4VDsu4WG3juADuOMdtqvtfGFhYTQyHKowvXoskm125JO4ocevfc4sg4Zjq4VVwNtt2xmOY6cKsWQLCAw6sdGFY6G1hwGOgYcBhWOjLdKbwOoZiFthPUsfoTvqA97J/bBX4i/wDDui/NLUa/VyF/kLP0BxP1XpEWYAEi2VNqwJV1PqrDcYdk+mKhDM8kjDhpG1EXsaGwBPF1eG520wUfBno+hSfZFRBUkGYZ4w2wYLI1C/4h3wYbq50+WGYy1tGY2Hm9C5GivfVWCqMCSAQSOQCCRfFjEMAPiyCyRSmr2BOq6+tDb2wnO+QUK4M7Jkzlsrlkcgv9oiLVxqeQsQPYXWFnU8LqcUj/AOHLGY1Y8K/NX2J7et41M2XVxpdQw9CAR+xxyXKo6lGUMpFFSLBHuDg7n+/3HoAfxK4EuTUnc5gEDvQVgT/MfviXriDxsmT/AOeR/upP+gxNmvhyJtBS4mRw6stE2oIAOsG13O2O9T6TJKYGEqBoW17xmnaivZ9hRPrha1t9w0lV86sL5yRtxGsbEDk/dnb9cT9N+0SRrI7orOAwj0WqgiwC16ia5Ir6Yi/uxpJs2kqkRzogVhuNkKt9CDVXzh3Tc40ESxZlXDxjSHVHdJFGwZSgNEjlTRu+RvgbVbD07k+U6mjJIz1GYiRKCdkIFnfupFEHuCMcyvUDIgkWJ/DO4JIDMPUJd0fcg+2M9numTz5fPSiNlM7I0cR2cpFp5HYuAdueMaBYYM9l42+aM0y0xUqw7WpBBG4Iw3SBJkXXgGjiI3HjwkfQyKP+eGMiTzNocgRHS5RyGL18p0nhR39duxwvi8aMsoU6PvoFBHI+9QCr9MQ9Zyv2MjNQp5UULOg5aIcOP405vuLvDT2E4lzq3TWliCJIUZWVlc+bdTY1DvvihkurTJmFy+ZjQM4JjkjvQ+kWQQdwcEIfiDKuUCzxkuLXfkAWd+LHcdsJcp4s6zsKWNWWIHYktWpyDxsAAPqe4wKVbMTj5Re044RiQjHCuJTCiPCw+scrDsVDTjqnCwhhgcrHQMUn6rGN/No7yV92vPJO+xFE1QJ3reiFYhZIy4ZWlo5WOgYcFw8DA2NIaFw4LhwGHVibKobpwMnykmp/KHBkjdTqAIC6LWj6aSR239cE5JAosmgSB+rEKP5kYpiESZhwwsRrGV52a3a/5L+2EmMpZjpUvhlE0qzGa2BoAO5cdr9Bt6nF7IZdxI5MaopVAoUggadV3QHqMEqwM6304T+FG16PE1PViwqtsSOxJGDVfINVwi1LmY0+eRF/zMo/qcVv77y2sJ40ZdiAADZJJocYp9Z6civkwiKoGYGyqBwjt2+mCPV8iJBGdNsksbKa3HnGr9KvB6dr8i9W9FzTjunFDpMQfVMR5/ElUHfZQ+iv2RcE9OIbrY0Ssj04VYk04WnCsKIX2Fk0B3PH74HQ5PLuzOgGonzmNmSz/GEIs169sVfijJoz5dnOlTIyOwOk00T15hvyBWJchOkmZZkYUIggBPnchidWk+ahxZ9T+ulbWRbuibN9GhkAV0tRuF1MEu9VlQaJvezviaXIRsgQqCg/Cfl/Ud/1xd04aRidRVFfwV28o242G309MdIxKRiKWRV+YgfUgf1xVktHCMNxIRhpGKJojOOHDyMNOGiaGHCGEzAVZG/H1xXyubV2kVbuJ9DWK30JJt6inXf64dioG/EbpHllC+GwY6V1nyuWsm2Hc7sW3PJonbFdOuPEqpp8SdlkpGYgXHpJCuFYkUwosLNb0dsPzXSnaCOJ1y8fhsWYLKyo2pHS7KWCS7E9yQN98QwZHxGSY6Q6iWRCokYFJiVDAqo5saVok0Cax4EYZcb1Lk9SOKMuUaiFwyqw4IBH6i8SjAFc4+XGl5YswFKqRFFIHUClN6S62DuQSu19xuR/vWPSSNZo1Xhyav8A4lQa9+Mesuox1u0ccsM4vgvjDxgevVovxFk/zo6j9ytfzx09Zh/C4kP5YvvG/UJdfrh92FXaDRLiir8SxAnLAi7zMY77imNV+gxS6gFP20q1COGNl0mgCFchrHNafpzg3JNBMlsQyhgdwQVYbjY0ysP3xQymZyHiMVmiLPpUr4gK0thQFJ0irofXDWaPFh2nzRJ9qZ5p1tx4apo0lQo1KWLmyARdjfbyn3wZy7FlUmrIBNGxuOxHI98RvkoyQdIBAoVanTzXlrb24xYUKoAFAcAbD6ADCbGkBfiKXTLkh+bM1/upB/zwdC4oz9DyztreCJmJssUBN+t+vviNs5HDIkK6FQghiDWhiRoB9NR1jfuBiZzSSKUdwP00ioZNRB+2TJzQ06pxprjkA+t4IZHLyNJPUpCpmBQ8xpfDjdlHm5JPewBe2+CGS6PFEpVVsFmfz+fzMSzEarqySdsWMvkY0ZmVAGc2zDljsNz34H7DDlksFAB9GzjvFDKdeqRvOGKhNywKKC1gqRQAFnSb5wujZx5IoJTruQ+fUyhNy1qo1bFSKAAvY3g2MhGG1BQDq1d61fm08averxwZCMHUFAOrVW9avzaeNXvV4WpewaQZ1+cI+Us1qzAFn/Vyf9sR/GSL9lkJ+cV4R/F4t/d6e+otQ298Fc106KRlZ40dl4LAEjYj+hI/U4j+wwofEIAKjZmYnQPYsfL+lYamlXwJx5A6ZuRmzN6g0TKFoqIx90j22pgCCS1k9htVYsZfNGR8wCxTwSAACBsY1fWT3skj08v1xfzOWiLWwGpvITZBbYnQaO+1mj74bL06Jn1mNSwGnVW9Dge4Ha+MVqQtIEi1scn94wLwMz2W8x0xN2P5j+1jFjqfT28LXqBkSNgdYuKRT5mRwSfLsN7sVuTvd+PpUK6KjH3eyXZK8cWfYfsMOlyKMxYgkkAEam0kCyLW9J5PbFaiNIzIz+JEj0V1oraTyLANH6YkOFLOqsqk0zkhR3NAsf2AvDiMFiojOGnEhGKXUc34SqdJbVJGm3bW6oD9ASMUTQG+KZws3T9RoHN17WYJlUfW2GKHUutrlM9Lau3i5dCoCsQ8qOyhV0gmyHjsgECtzgV/aR1SpMuUcPRJWMIzAjzRTMzgfKFYbggqVb1sA5c1m5KLeJ4kgLKfEoq51LCPFWMiipcabVSAxNFt+LLncZOjphitKz1jPZVPu20rUbWRoBJTS1oneydOw+aq74DQNBGxJMUUig/dxhVWJWAOkhBuaqy132obYsdWLSCSSM2Fi/0c1q+8KsTIFrc7oBtezV8xxk/g6F8xmmllX7sLIqxklwHSRE1sWG8ho+YVsCO5OOaV5p6Y8HdeiO5pDn430sWfQpB06GBLEinI50D0rmyeBVlczFLrVZPNRujTr2sA7gj1rEM3SI3lK6QAka0F1KRqZqGpaOml4v8ATjGa6303NKrNDG7RpIwR13kjCkJyzXdg7mxUg7K2MsvRygrTsIZVI1wyotKYhEBpRdXtTXe+kA0Pe+wxGInp2D+c2BZOlVval4JC72Ru19tgKyfUJmiBzC6CgLlVGkyUwRAKY7Ft+R+GwATgl1HMiNW2JpSxAGxrYKD3JNj/APhjkaa2NVuRidXmTLs7LqU72xcD5V81EBi3dvQ96xJ8UdAEOWkkywOtRbqx1B4/xfPYsDzX3ojvix0j4XeKYzSShi3hl10UQyBqVWutALEja9hv3xo81AJEZG3DqVPbZgQePrjrx4qjTRZ5P0Xr+YkWIoXuI+HXApqRW+9BPNA7HkHajjVQp4uWE0lmR9zVsY2vdUBJoqwuh3HsMYTpuSdAwLm7KvpNEMjEVYq6Yc+oxosr1VjlnVRqklgDquoqxlB8KUDTvewPl7g8XeMpObWmzmz419SNDD8SMmX1sQSmlNb8O+wtxYMZPfVwex2xYy2TEsBbUdU1SaxYZTsVALWQV4398B5+mM+UEMjMH02bLMdzqosbJI4v+VbYk+FOp5evAUMkgrUGWNbYAKQFQk7Vyf3OInncoNXwzmQdyfxCiKqZguJAPM/huUattRZFKqT3Haj2o40CsDuOMef9bhXxUaQLs2kayugEna7UsbPZSPX1ON1BNqF2pP4tJsBu4vHb0eaWWFyEyc44cNBxjviv40ijybPE5EkokSE6T5WS1Zj6BefXjHU5KPIluaLr/Ufs2WlmoEohIBNBm4Vb92ofrgP/AGg9R8DJk6grM8a2ar51Z+e2kNt3JA74xX9pXVftCZVYJy6SoupI5RZJ4YgDb3Z29KF3gR8T9eOZhy32hJSCg1Mw0Bo9Q1vwyknyrq2om6405yy8pFqId+HOsvLm44nDh3zcmYJb8pj+5U2BdprYAbihja574kjjza5UjzNGH1WAF1P4aBgTfmahtfP648m6dnz9qizEdSSxSAFmFNL90Y1U6b8wTw9Vba5Ce2KnxJm5cy7SysFVm0sX8NAtJuiMQ34SCo3vcg3vjOGRpfISgrPW16zIvTmzMxVJFWTXpFqhSRkNDe6r9axnvj/r8njRw5aORpEZWuiserXGRuGDEhTprSwPiEc8ZjK/EOrKx5UOwWF186sWd42Zn3hCkPKAG217VqonbArqcjSSSzk+MQNXiASjUpkYFCjixWw508jftc8tqkEce56Ln+uxtmOnzsTGCJFZGG6mQBPP+UBl5PoeKOJF6zWfm8/3aRzCiSF1RJlWNDg1qk3/AM3vjzpZBI2jxGWKY641MZMrypfhroBICqzNRHIIB4GIp52dwyyIji46kAHmmGiZlbSxEdvYZm0DUwUEYyWWV7+9jeNcHuOXkLIpIAYqCQOxrcfocAvjHqSRRoCRqMsTBbAao5FkLaTuQCoBr1wH+BOux+G8ZI1a5JCNVlY1UbsTVkUEJHJIJqzQL4uYT5iOVTrJsxxysqxaVC0ksclaWJLMN7KktXlAx2ZM67drlnPHH66ZQ6j06WOeIBxJGFMXJkYhY2kkKhyq+UqgKqdJYry1gVo5ct4LxqyNGWjkQgBmR1UlSUGpyAgKbg0QSVCtQP8AQvgTMTBnJhjVgwjkYNLSsbLRRl6C2TputgDRvb0DpPwvFD4RYmV4gAjNVLQqwo713Yk++PO/U6tSRSymb+7aVxWkMwUchVvY/wAW2/odu1nvROipTo9sY9CHS7qLKCUqQpGqvE5O+4xBnI0jikWMaQxOrt87BTueCbODuW6ajvOfOPvz8kkiLtDCvCML2UCj31euK6Xls1y8A3I9DgeWe4xSuqd+0Ub3d2Pnr/ZGITIPDjyy/KZJmk3JBRJ2RVs8KzdjyI2G4vBHo/R0KuxM6kzy7+NOhpZGjU1r40otHuKPesZfpTPLl/EJsTuo23Ggmybq6NlPQWW73jXqZ1AjEtwxl5wwFHm9F7aq4IHpW/8A2wzSjyBXalSpGP8ADEytufQtQrvvWKkkrK4avNJIyAnbTHGWFD/NWr/avcAYs9JyrmJZdS1NMlOVDDw1DCJtJNV4tMN7pl35x58I279tzqTpWaNJJ3pljRVPAkZhIfW1VSF/c+4HGHlZ17RS7mwLjIXaqBLBm55KjjjEWb85DNE91VbgVfc1yN+LG/fHcvrX5ISGOxLMSO55q6snB/6J3YrMJ8TZcLm5HVwyyANp3BVlLRvsfUrf74H9HnkVgkcohHiSIXIVgCyrOoYEjynzi+231BP4shIlM5cGMyPHdKoJAU8jmirpffTeBXTJkLgkhkedRaspPliZq776gOQbBxpN+WTLeJv3hYIviMrNQDMBpUn1As6d+MBeniLLvI85Cu7V4rBQK/JY3UbA0frZ7XP71ifSgc6yNJBW+BvqKDQPrsP3rArq0Q8eNjZYJVcIxBNBgWXWd+NQI5F7jHAqc3H3OJchDq06lGY1JGRVpTXewArYsbod7Ixa+GiqCSXxlMdALGD/AIaqLpkHyt81qBf7YqTQJJAIo0MJBDMpibQpuydMigSJfPrd7c4J5bMRZgyh40JjcIxYCiQga1PNAswB5BBx19LJYW/IUUeq/GIRX8KOZjZEciwmWJtIGpjpZaCm1okGxtjzbP8Aw7n83FEYYpCGF033ZjBcsRbqg38p5fjsNseoSzOLTKTySSDhDpljU/8AqSt5gPYuWrgHF94s4yj7yCNtiQI3kGxsjUzrsePlvfHa5yybjVI8v6V/Z5ntRI0Rlr8RpzrO4AHhrCaO3LEA2BXGDWW/spCsjHMKSq0fuiNVg6tRSRSQSSfX3wV+JOo56EIXVlTRKskuWBkQFlHhyeGR4gKsDtuN+T2IfA3VftETOXLszBzZHl1KvkVQbVVIIF0Tz3s5yk7op3VgTL/2YRqoDTavKFI8MgUKs+WS7alB330jvviXKf2XZaNtayzq2nT5GVQb5sFWP862GN3irmeowxmnljU9gWAY/ReTgtiszi/AEGlVaWZ1UVTeCb3Y71Fvuxr02qqGGN/ZtkSQzI5IIK6W8PTQAFCELXAP13wfHUy3+HDK47MwES/7whv/ALcVWy+bkYFpkhQNYWJdbFdGnSzyCjvbbJ6em86kvIDZvhDJuweSHxHFU8jyO4o2KZmvY4qp03pvihh4ZcKYqLsVYEgaCGNMARQHAJPfBH+6ydpJ55FP4SUUH6mJFJB9Lr2xcOXQp4elfDrTooaNNVWnivbEPIhmQz/SIEaSWAMFWOSNiCT4kkjRqI08QFSCwIYjltIvZsafIdFiQBjFH4hos+kEl9iTZ9+K2G1YjPQcqecvCf8A21/6YcOjQi9CeHf/AJbNH/8AjI398HcVUAUwhgUMpJGzPG7SsVVdEr0oCkkEOqE2NTcgk2LOwwpcjLKCJZmUEEaYLjqx/wCZu5I9io9QcVriKgTPE7MJI6tkAZHLChqLAgxsCrXsSOartgRncjMuuZ/BO+osyrq9KI8NjITsLJ1Hi8X8h1OD71llDWxY7HyhQEC2LF7cXZJO13iXO5mJl0maMaGR28ynZJATe/cisKOSUdkdbiUMjl3R1Y5aJ3HmALIig9j4SxEKVNbg3Y5wR6XCyIVLAvqJIuypbcA2ewI/SsQ9MzULFnEoJmpgGIVtIFCgaOjZmF/mY4fF1PLo/hLKupjq+a7Z2BHm4JJdABd1VbDCyTlNVQJUR9YzR8LVHTEAld9rHlvvx5jgp8KdLkjy5jzC/NWpGbxF3Qa/UBS2qlG1AbAk4D5YpJnYYVK0haQqOKRSBxsPOVYA+l9sbe8adPClZqU48o6Cknk09g4SStqFMw1GjR8xPGONkWfaSeVx3UaY1P18MBv01VibPZtYY2kc0qiz/QAe5NAfXGZj+P8ALsaCvfpqjv07Md8bLDHlIiTjHkb/AGhRaYMvopAstChso8KSgFselDGZ6VouEyEELmFUM1DZItIugAPKoH8+TjX9eb7Zki0YI0urMrL5hpFkbHY0QbF2PrjOdG6SYjHOyClkaUk9/uWiUAepOmsYZ0r3FNrSw7lenF6nWZlB1DQETSy+IaBLKTwALH1xB14X8pC2KLUH8M7UWTnT6nti/wBLzLKzQPSuR4ijUD85LOoHJCsTvtt29c/8R5QJL4qrb0XLDUhoAKRYFG9qFqbGxNlcea8aeSn9jikr2Isp0TOqy6hDLEdyFzDjVVm0RaXc6e5NE4kyniw5mS8lLmICVZdIjfcimZjJ+NSSKBUVviz1HKgRREFDHQOmUCc/LtWqtZqhVji8GunyfaNxmHCoKMcUZgNkCtRbUx4NaSB9dsd0JRvUv0GW+m9XWgkqfZ33BQgrHYNUjkBX2o7evtiT++df+BFJMOzikjJ7U0hBI91DD68YflsnHGSVXzHlmJdz7F2Java6xMWvGjzPwhbFbRmGHnlWL2hS2HtrlsH66BxilmegiT5pWPoxjg8QXv5XEY0n3q8Fbxx3Cgk8AWfoMZucn5FYMT4cgpA/iy6Da+LNK9E8mi1YI5bLpGKjREH8Khf6DEf21bQA3rXUGHy1tuT72KxLDKGFj/vhNS8jslLY5eG4hkzIUtq2CgMT2okgVW92P6YSV8CsfPmNNbE3f02F746udTSCzKtgGiRtYvEJCyb7+UkbdjVEGvriqYYwSpDbFQoB3JNkV6EWx/fFqMWqfIWFTMorzLuaG43OGSZkA1V0Adq7tX/fFaPp8TqKB08ckfwm+/asdTJxqzKAwLLZN7cj9jsMTUPkouhweCMOGKeTyQjZiOGoAelXv+tj9sXMQ6vYZ5unQI3iy/zAy+Hq32AWMzKoqtIDKNwP5m8Pg+BRMzRtMaUaifDUUZdS6lIOzDQRXFFdiRZ02b6W6yQqJiPMdljiAAEbihamhuBi50GPS+YGpm0uiktpB1eEj8KAK0ug/THrZIQrZGmJycqZ5/nfhcPNJGkj6RrVhGqA6FKxqA7MNJvVq2JJjPACjHD8MeVHLincadNqdUhWONQVAI/BbGgCAa2xq+kZNzPMY3RAwJIaIsA32vNn842JLH303Yw7p+Xk8PJs7xspaMhVjZSfIzfMZDe1tx27ViezjobnLXRH0fpSZBJpNEWtEo+H83y+IykncAkrQ9r4IAo9WizIMzjNTArCZdCk+HqAk8v5gnlHBwdz16M0Pw+Kupq4Vkh8Q77EqpY3uB+hGBvW+nugzRE0p05Qk6vCpv8AH2P3YoVfFH3xWNRUeAyyd0i5JmWmyzK9N9/GlkcrqikN+pG6+9Yp/ZI5JHVgBHEwBVVChzps2wHCk1Q4Kb+mLfS2RIUL7Kc3J5idKijKoLE7V5QPqRjL/EOeYSTKvhSRuWAVG1gklShKRl23OzAhQxJvnfk66GWeGUMLpt/t5Lhp1pz9jSmSOdFZYWZDsHGzC2VQVo3tZYk0Ro4w85IPMpkZpAih4yxCkNdG1WrqlNldrI34GcXrWWeHUPHjtQTGoIFq2tiCylb8wti2+rcAjFvpGcEyqwW0jkkkZwpURimk0BnAY/Mt1yPY1jyH0s8EouGqrp3/ADZrl0yg+AtnR4cwmFnTswXe1ogivzLeoVuRY74LpKrAFSGBFgj0P/XGRfrRYEEI0l6WjG2wNXpbfvo9zVc4d0GCVVlEBhjTUfMyE24+awrA12vcE3QUc1BSalF/Y4OOS38TRCRKZNWlwStkAgXvsCTW+w3+vBv9H6gf8Nl2vZ1MVAfxKpVh9Si9sB+tZ3SUDOquwBUE0G9QD271e3riqnQZWBkp5nslQ/hho22Fec6WUD99t6OH0kpU4yQk7Zu7w0nDckraF1qqtQtVNqD7Ght+mJSuOsVDcccWCPUYcRgV8SdQeDLtJGAXtVXVuts6rZAIJoEnntgQ0rdEx6YKNMdw2x3A1EHbvQI2F7WcIZFgdnrzauO+4q743FD2Prtmcr8aOATJGHsLp8PYX5tZOokj8NDff9w3MfEmakzMa5ZbiPh6wYyStsPEtvQA8g1t9caOU/c17E7po1MuRLEkvtZIG/vXetr9Oww1enmnDvq1Ab1uCrs4O5I2JAr+HF8tjmrE9yRiVcxl2c/OBtRABAvfceb34N8DCXJUNjuChF2d15sk3vuPa8W7wrwtb4Apt09yKMrHarN3+P348y+/kG+Of3Y2qxIa3q7Jo6qBOrhbFcfKLvF4HHQcHckMiyWWKX5tQO/G96mNnf0Kj/ZxY1YaThqc4h77sdlPO5Obx4bnG/icRDjSP4ufc2ONu2JuiwaHzFsz3OPM2mzUEC8KANqrjt74Hp07MgAHzFRSt9smBAqjxDyfWv6YtZPp0yiQmTw2dSBpd5gr1Qk1SgWQABVAbb3tXpuVnVCDi7KXQMu0mlxK6A5aBho0AuGfMN5tatxtQFVZ5w/o2QCxZBtcj/dqRbEqB9mIsCgBQarrviknQcxHrcmFmUN4beNPFVszaSQDpSiBpG23fYgjD0qXy+VE01p+/wAxKFCkVUZ0Lt+31GC9qDQ9Vj86A2XzQVSttIuxskkBSwBG181uN774p9d6a3+kgSzMDl1DA6G16nlVR8lgfNxXPbsSiy7vl9IlAe2DP/iKW1MrirU1d7AiqA7Vgevwww28SIqAoAaJ2J03eq5d9Vi/8oqsClQTg5MjShlsneweQyMW2G6TSVv7tYHt7Yp/FaSeB90QoU6nN6aVVJ5DLt++4XYixiz1Xo5jWMjz1K0hCxnwo6hoER6jv5BVmtT37Y516dPssuplIKldyu7EUB6WT2wuWcue+4jE5SKNMuVdywD/AHciLuQVVSrKxHOlTse4rEHS+uNCrQxrrDqVeMLbml09m2pQfLZrucKfJrPllaNJAS0pdTIQwpyCq2pBqiKNbk21Yp/3eE2ZdYqwLDACQUXNnVqPYkggrY8oOOPJ1bncZPh+DV6Y8I03SWXNFalpYlcawwKsy6JGJYGmFlH52pu+4l6Pn44meIK6yyNHsQSGGlC7GzsQzS2L7cbHAkTTxxSCXwjGb8hEQTxAgGlONLqqkmzW4rviXO9TSFCdTNJIbkVk0speNnDXdaNTqQtathd4yaSsz1Rot9VztxICviuU1+YfLGxJBbTRsEILTzA7juDqfgl9WVVigQlj+EqWqgGN1qsAHVQsV3vHmWSzulWKE63H4+QSWcXtuRqG+/Awb+Gc/mERYhKyqragCNRan8QgtyA24PsT+nOsyherZErlo9SGOYGdD6yMyvyMjhVLqeFLWdIJokiuarcYKY1tFUcrGG+L+qtJI+WCgRLQfUu7tswq+FG2/JPpW+q+IuoiDLyPq0MVKxmtR8QghaXvvv8AQE8Y8zhWh3N7kk2SfUk7k+5xUXW51dNh1PU/ByVioARdW4HIFD1N9hg18O9OnMiZiMkRqLCl9KzAgj8NkKLJsjkDbvgPMlgj1sfyrGqX4m+5UxqGYBQymTSyuNtDDQ2kEgANwdV7c4qblWx1ZKr1cBKbrpSVIngl1NVFPOu5080OOTtsNzW1k83mViRnc0q8miTzQoAWSTQAHN4zmV6yRl5s6X1sVCCFQxVCrtuBQZgQwfWatdJ8owzP9YGZyyK6PHMX8oBWgUC6n3u0pwNPNtW1ahNnAscZzUYmnyeZSVA8bWpveiODRBBogg2CDxWG9Oz8U4LQyLIAdJKmxdA/0IN9wRjBR5WMOEoO1G7D6lACebWdhrLNsvJVjzdaT4MZIy8VIjMdSi/M4BK7CySFURfqW+uE2b5ej7cXK/NGkWPEix4fWEMZ6mzl0kbph0aYhzWdji/xJES/zMF/qcQp1eE0VdWXUF1qQyByyoFLDhiWUAe+C2PQ/Yi6z0xswComeMVVLt33OxFmthZoc0ccHSbWRWmmfxI/DOphSggglVAADUea7D3JuLkFDBtTkgULZiPTgnc+53xG/TLYsZGJ/AD8qGhvpFAm998a1mK9YNzPw4ZY2jmnkkDHfsNAQqilbqwfOWFW1bUAMWOq9PmkSkzDqaFgBKJBUkg1ak0e5HmOx4wQWOQVZVhRs0VOraqXfY+bv6YiM0gYjwiRYpgybggb0WBsG9q7bXhf1b8h6jM5fpMuXd5DO3iSyMVAUuArEOy1vsCWrhVsbEk3PJ06W/EWd2JYHVSs+kMCFRrChfmsEEbk1sBjQSwFmB0jykgGxdGr796H7DEcmUkPylVv13rY7gAbm62PYdsS5ZX7k+r5BOdybTPF4pZkv5K8qnYAuEJ1d9z5R39RR658OBCjROgYXSKkKyMaJ8mtSG8ocFfKCC2+2NG5jgCPO6K4sBtxuV8wXuVrc3xVni8ZH4zmE80TRwk6En05goJA1KfLGA3OoEgnuo7HfVJqHr5Hp8vkEdYykVLAhKsCZEALFlMnibsv4VDE0L7VhkmemLLGYkaN/JHIVKtGrR6SAtqxJ810VoEc8Yb1yQeCESQtrumDkyOKdwA3JS63vjbk4FZWvCRz4bamsUHY1oCMxKn7lVJ8zLyL7nHHFVJSvyQ22z1noixyQD7lEokFV0lSVI3FfuL344wO6x8OGTzIEVq/wxwQooAGh2ratjjHdO+JswsHhRrGqeMYlaNVhZyQpBQSakAJDjVbcja8bzpnV0JTLvIGzIi1uqg0oFWSeF3OwOOuUIZFpaLqM1pZiX+Gs2VCtCNRBIaMA6SaG+qgCLOxN+XvgbnhPlm00NachhWo1z7Dk7e2PXkmBog2DRsHYgj174r5mFJNPjRKx4GxcC/euPcgDGc+ki/p/wCESwbel0ecZfPMRHIZREUp3ZBqOrSF+Xe10Bhv2Yn3x6TkM2ky6kNiyPoR23/Q/qMZbPfDMeWkjeABQTSqWHzkAUNR3sDb6t64I9E6isSJCctmo2480Wq21HVcieVqHmL3RHcmxjHHiyRk470hpNLcDf2h5z72CChVGS+4O6gc9wH7Hg4zKP5itcAG/qSK/lhvVHkbOTeK2pkd1Hm1aU1kKoahsKI776h2OHdMGtmYd2r3Gny/1BP6461Gj0sO0EghDBtvgR8RZUjQ4LBVO+liPoCPQnbVyDQ4OD6jDJ4daspuiCNjR/Q9sMqcVJUwZ00zRxSkNKBqAVoo7BNUKkkFFmtGvmqoVvgxkoWADSHVIQASTdAcAH0/qbPfAfpeYbwtUpoRCiOwZAwLUO4QrGOdl98aDpqMygv8x3I28t76dvTi+9Y5MsUnSNuh6WONa3z/AAMzZYIa5rb0s7A4OQrkwPD8LW7GjG8RMzst7kMO251WFG9EDFR8sGBVgCCKIPcHY4rdH6rqkhD6U0z6ixPIlgzCU5Y/NqRB+qDFQWxXWJ0muC78O5ELmEnuT/SIpG8MuTHCyvGAirZAOkkEjkhqobYk6XkESGIogQGd0bR5dceueJQ2muxU+xAPIxDkesQq0RMqDTNm1a2HljaSVw/slrGA3HnHrhg63l0hYeNHceaEpBbT93JnLLEHcBdZBuqKm6xs7Z52xalyyI07IoUx5nKgEbFYwuWDC/yhGfbjnvid2Bizab/dZjk9yfBzN/oZK/TFbrOcHiZqFFeSRki0iNSw1+YaGf5EagGpiPLvh+cE7/aViyzgZgN5maNdD/Z/DBNObspEBXrfY0v1/OA1JGqPtuPX+eEcBleYGMushVVpghjBLAgW1tZBq9Kn8W98Ao+dGgMFdrryhSG39VaiPpzjeOWLMVNMlVccCiyL3FWLFi7q/rR/bAfOzzTB08JRG2khixV6DAsrIRsxo1vW6874pxNLCH1OkbSgLHboRqUNpRNdFj5qoj8PpWE80fAOaNGxC1ZAs0L7n0+uJLwAkDsYwEmEkZ1feOpRuB8wsFqLUAFoE3QIxby0jpIxcPIGNBlYFVG1XHtXrfmPvg7yug1oi+J5YY4hJMJKVgFaMHWhb3H4dhYNqdrGMTlxplaOItFGGKVqGolFCFxWxbyISCPxse4xvfiHMxiBlkRpElqEqpCk+L5K1Fhpu6u+SMed9cOY1FdDoFOkAvGgkjEau3niC0yjYMK40kGi2IyVJqqE3vsDc7mNOhiRN5B4xXRo8zFlKutD57XngkHc4BtMWDTlFCqqE6iNDxv5iCNRcl97Wj8qjkbHJoqjVI1EhZCQ50eMwYK1rBRJ1b/h2I43xL0L4fzU0cfia4GlkbTMShYjSLRgi6gToOxoDTsb0gc8Ium68kOL8ADMwyOzLIC3hBWAErsm4YLGRv8ANYAQblSoNbk7bpuamSWUKBHMNO+oMsgkzDMqksvkoHSTpbsPTF7o/wANReJEzhqlhKsquyASRaVr7srqFa+1UvA3t+UgSOCUKgXRAh8oA1tl55gz/UlVOo+oO9Y1g2vz8+TSGJp2zQ9M63BPSJKplCozRmg4DIri0v0YcWBxi88YIKkEgitiR/MEEfUYynwrkYRIBT+ItuwCnwy6XlwzSEUXADAIDQBJI4xqkzsfieHrTxK1BNQ1166buv0x0J3uCIs50qGV43ljDtGbQkt5TsboGuw59MO6zlRLl5ojdSIy8AncGtjsd62OxxZr9scjP1OKTHR4jPlcxYomIhGDRyrcivytkVvvvf7b4NdMg0oPYAbetb/XEvxnmdWck0qVClVaxRNJZNHi7UX3G/fEfT5LsduRjJyd0zugvSmXhjuOLjuEUB06dIzMqMpjMn3itzu6OaPPyGtz7AcHGsR1RS7EKO5JoemA/Sm1GVhx4mn6lFVSf3BH6YMyRkptQIIIsWLUhhsN+3I3GOebudHbjVY7Qlz0ZUtqACgEk2tWSBeqt7BFYp/CUsM8zgxK6MSyEnUAd9RdGFX565aiSNqOJOnxkxeOE+9cWPP4lISCApYhbC+YL5Re225xOySyNFoASYSFwCRQQEjU1HutKa1fMy7AkgVeGc2eTlBr4NdF8ukDQF8q1poAAUVA2A9j6YqZeGLV5Ug0uNa0F1OWIaRqrcGozY5PPAxR6r1fMQKG+zLMSaCxTEOfKzHSrx7nSrGrvbBlJQzEb6hzYI5AOxI8w3FkXvsd8R6qPIaadMYGaioYeIFB1FTp1EEA1e4sXpDXXfg466edGoki1+YhQGoklbpjagDaxZrk4c2sE1pItaBsUL8xvezW4FDcc72GRZxWoqVZdZQtYoMpII35OoFaF72OxxEbYMYckNZcliTVb0ABvW3Ync+u3pizhHEWam0I76WfSpbSu7NQJpQSNzwMK72FQ6aRVFsQo9SQB+5xgOsdRliCfaAv2nwyENBohraOmIvRfiKCBfCJZBbfSZ7MwZqODTKivKply2qjqPhkEaCfONLkMoOoAmiCLGCzWUcLTyXDqAjdwoVIiEMdBq3XSqFTWob7kYr6VuGm+C9mvi+XSmnVCwUJVaw0jtLGSSwbYFVYEn63dYufD/xQimRTJqcgrGCrga/EkUNJR0+cgEuAAANqANCun/DRlgIBH35AR9JSEkl5AVBtmKAGn0gEBADttoMr8PxowMoDGLNoOKjOtAQfDN7lpjuxYjsRZGNo73YQxyZayHXmljkGZjikQxqUVFJWXzBHpnYxsBqiJIYhdRFtp1Yb/cjSrJlpmZUjjVkUSeI51eKAWndA2pSm2mq/McP+PoSViYEg1Kgotv5BLWzDnwao2LI2NYMy5lVzCOWAR4HJJ4pHjZST6ASN++HtVo2jCKdMp9NgRHyjIioHhksqALZxDJueSSFc2b4OFGKysZ/JmAT9Bmiv774odPztx5NYEedoGKvoFRgLHLCT4r0lhtO2osAeMX8p0WSRGXMvpQyO4ihdh80rSqWmpXsGqCaarv2b25/OSnNIpHqSRPEpJeVMzOBEg1SaHOYCbDgXpGo0B3IrEi9BzR1fewqrrKpQK1oJpGkYB78xBIUGl4J34xospk44gRGioDzpAGo+pI5PucTMa3O2J1+xk8jZnIuoPkn8KZC0Tln8dFIRXeSRirgsTsukCrJJqtxgxDFDreVUTxaGtlQeLVWAaGomuAecXAcVTCIvFkjj1SPTMLouQoUC2NDYAenP63HNXJKkTwTeIiuUdL30uKcezAEgH2wodX4go3Py7jnbkDtX88VejdVEyUwYSqq+Ipjkjpjzp8QDUtggMpINc4b1lJQUZHKxreoKBZPAsnheeK3rftjsitT2LulZlv7Qfh6RnGYhRntSJVSiQRWmTSSCaUEGrOy0MZnIyb3fqD7UaI+oIrGsfMZpg6FnRmVtMgfUqFgaG4VjR9Fr3xh8wxjR1lVo2pidSsVPJZg7inHJu973rfBkwtG+DNs0aJcVepZxY18ziMt5VY1QNc7kcDf9K7jDum5RTCj681HG9BFdYvEUA7Nq0GgV/MDsRvit1f4akkzY8MsISo+8c6ilfMtCgSdiBsNzfG67E0Us8GT9Kz6KzQahagNXJAoBragCSfN6+f8AUlVzolhTQd5CF2O4B3ayp2YIGPsaw7KfDOVj0/datKhSSzDWP4gpAo9wAARQNgVix1WSRswJAYVVhoRSDrB06yfKo1jyk7tt7Xvll6WUU5G8OtUqgkX4Y1vw1AFKPKBsFNge1bEfpij1rLy5YePE5FKqOqgam+8Gitaldi7itvnBvasFukZUJrNlmYgszcnauOFA7Abc9ySZetwhsvMrcGN/X8p/Lv8AtvjkxxSZeWTqmTZKAeSXVJMWA0s2gaUcA2FUKoFVZot234xZQrKrAhlO6sLp1v8AiQ2LFEEHuDhZWBkiVNQZlQDUVABIFA6V2A9h24w8wAkMwsiqskhSAwsKTQPmYXyRsTsMB5Ddse4O1Ec72L29t9j74bHdm6q/LXpQ597vjtWOyISVpiKskAL5tq3sHgkHb27bGPLSMKVrYjYuBQ4Bs3Qs+i2AbF4hx9gJcZ3qudSeT7N4fiw2VntHGhwy6NLtSEqd6FnYGxW9iXq8kjiKCPTrD6JpdkpNALCIedt3GkNo1BWN1RYdJk1bIPOxdpmy/iGRm84dUEgoLSppdRsgAGn1s4qGLTu+S1BsBRZTMTfY3IB0yFEzDLoQU3iIywqQWDGEWajBEigE/MpjJqT1FUlp3iEtNYF2InRvDAoMFYrruz5hXJw/KeXITLRD5eR3ClyxDLL9piVpDu3lMYJ3uzzhvU8z4XVoVNhXGpm4UfdTxgMTxfhx16m8aXfHyWklTCCN/o8Z/Lm9P0rNtFX7GsO6ytfahuLywlHepIjIQwHqCIv/AIjA7+8RJHJDCjSSHNOxVQdKhM0HOqStKEqNQDEXdjsCah6e8hd8xpBkRUMcbPpVQSxHieVnJJNmlFbVySSajuynNIG/EdZsRxRDxJEfU2kroiuJxbSFWCMNQIoM3eqN4uw9C1PG87K4iXTFGqlUSxpayWLPaaVIbY0dhdAjlstoREQRxqu2hFpdNEAKBWn8JujwRW9h0CqSZFZjrA/E2kAXwh2UmzZAs7XwKjueEYym2SSNpXyqWqgFXSOTXcgULs+wOH4aZACFJAY3Qvc1V0O9WP3GH4kgYxO1VzvZ7UeNtzdbbbXjroCCCAQeQdx+xwgpsmzRqhtQq+Nr39yeMcmfSpai1AmlFsaF0B3JwwH44DhKbHBH1w1RufLXG+3m/bfb3wAQZ+BJF8N2K69vK2lmAOsqDzwDdbgWQRyB3TuptCzxTxuiBtMMrSNL4mqQIqsTGNNF41GosSCbJ0k4N1ij1jpwnj0WVINq35WogNXersX3APbFwyOHA06JmyKuASpjYjdRRrbcbbbe2K46PZpjakbiuR6EHEGW6vIzgw5fMSQKhGv7kKSrabBkkDlhTCmA9fSy+VmWRFkQ2jqGU0RasLGx9sekskqL0xe4Jm+GYWNsqny6d1XVXoGqwPYYij+GVj0iMRqEXSnlohfy3+XB/wDTC9MHdkPQjHZoPl9nilaybkVUK9rLFSKAFCyO2IM7PGyalfUFIYFDqo8C9N7Wd7HAPpjbsoOxFj33H7YqZ7pcU1GRL9wWUmqqyhBNUKvisV3bVMShTtGUyPXa+zi0kMuxKmgaWyVP+YqKO9HthvxTLNIqRmNhC/JiJkYsCKVvDFr6gbhqINcExmvhKBrq7POok3YYUW+YjzNsSeTzis/Q5/ELLJKjEAakZSoo77OrVe17dtqJJOEOmhpq9zeXUS1XW3sd6D8OOFWSaSRWDK6QroRI9MYiClF1L8oGy0L1fmIwUyvS5Ikoy/aXXU0ZlpKYhqBdFOx1EXRoVQ23t9PMlHxAQQaB28wrnyn6+n09bIwpY43Rk0nuBepZyOJEfNx1SPqkRWkjTglNYAYagBQoAlQOdN3cvn0kLCNlfTV0wsMbIVhypIo2RuDteL62MV2yKFgxjQvqDatIvUoYKbq7AZgD21H1xnLDF8E6AJmv8eD/ANz+gwNb/wCny/6qb+kmFhYzXg6CPqP+B1D/ACN/+uMDvjL/AMQv+Vf+DPYWFicfCMf7UazJcSf6xv8AhXFgYWFjKX1EPkQx1u+FhYESdw3HcLFgIYWFhYEB3COOYWGAsI4WFhAeK/Hn/wBQn/1kf/Dj2+H5F/yj+gx3Cx6C+lFxOrx+uO98LCwixoxw4WFgYCXCjx3CwALCOO4WABr/APPCHbHcLDE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148" name="Picture 4" descr="http://www.usborne.com/images/covers/eng/max_covers/goldilocks_and_the_three_bear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000" y="6781800"/>
            <a:ext cx="1444485" cy="1450948"/>
          </a:xfrm>
          <a:prstGeom prst="rect">
            <a:avLst/>
          </a:prstGeom>
          <a:noFill/>
          <a:ln w="38100">
            <a:solidFill>
              <a:srgbClr val="002060"/>
            </a:solidFill>
          </a:ln>
          <a:extLst>
            <a:ext uri="{909E8E84-426E-40DD-AFC4-6F175D3DCCD1}">
              <a14:hiddenFill xmlns:a14="http://schemas.microsoft.com/office/drawing/2010/main">
                <a:solidFill>
                  <a:srgbClr val="FFFFFF"/>
                </a:solidFill>
              </a14:hiddenFill>
            </a:ext>
          </a:extLst>
        </p:spPr>
      </p:pic>
      <p:sp>
        <p:nvSpPr>
          <p:cNvPr id="22" name="Oval 21"/>
          <p:cNvSpPr/>
          <p:nvPr/>
        </p:nvSpPr>
        <p:spPr>
          <a:xfrm>
            <a:off x="164894" y="125355"/>
            <a:ext cx="762000" cy="609600"/>
          </a:xfrm>
          <a:prstGeom prst="ellipse">
            <a:avLst/>
          </a:prstGeom>
          <a:solidFill>
            <a:schemeClr val="accent1">
              <a:lumMod val="20000"/>
              <a:lumOff val="80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2060"/>
                </a:solidFill>
                <a:effectLst>
                  <a:outerShdw blurRad="38100" dist="38100" dir="2700000" algn="tl">
                    <a:srgbClr val="000000">
                      <a:alpha val="43137"/>
                    </a:srgbClr>
                  </a:outerShdw>
                </a:effectLst>
              </a:rPr>
              <a:t>Dr. Hess</a:t>
            </a:r>
            <a:endParaRPr lang="en-US" sz="1400" b="1" dirty="0">
              <a:solidFill>
                <a:srgbClr val="002060"/>
              </a:solidFill>
              <a:effectLst>
                <a:outerShdw blurRad="38100" dist="38100" dir="2700000" algn="tl">
                  <a:srgbClr val="000000">
                    <a:alpha val="43137"/>
                  </a:srgbClr>
                </a:outerShdw>
              </a:effectLst>
            </a:endParaRPr>
          </a:p>
        </p:txBody>
      </p:sp>
      <p:sp>
        <p:nvSpPr>
          <p:cNvPr id="24" name="Rectangle 23"/>
          <p:cNvSpPr/>
          <p:nvPr/>
        </p:nvSpPr>
        <p:spPr>
          <a:xfrm>
            <a:off x="4011060" y="2835302"/>
            <a:ext cx="2084940" cy="46034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rgbClr val="002060"/>
                </a:solidFill>
                <a:effectLst>
                  <a:outerShdw blurRad="38100" dist="38100" dir="2700000" algn="tl">
                    <a:srgbClr val="000000">
                      <a:alpha val="43137"/>
                    </a:srgbClr>
                  </a:outerShdw>
                </a:effectLst>
              </a:rPr>
              <a:t>Handout 1</a:t>
            </a:r>
            <a:endParaRPr lang="en-US" i="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81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520277"/>
            <a:ext cx="5021455" cy="513747"/>
          </a:xfrm>
          <a:prstGeom prst="rect">
            <a:avLst/>
          </a:prstGeom>
          <a:noFill/>
        </p:spPr>
        <p:txBody>
          <a:bodyPr wrap="square" lIns="82058" tIns="41029" rIns="82058" bIns="41029" rtlCol="0">
            <a:spAutoFit/>
          </a:bodyPr>
          <a:lstStyle/>
          <a:p>
            <a:pPr algn="ctr"/>
            <a:r>
              <a:rPr lang="en-US" sz="2800" b="1" dirty="0" smtClean="0">
                <a:solidFill>
                  <a:srgbClr val="002060"/>
                </a:solidFill>
              </a:rPr>
              <a:t>Different Models of Rigor</a:t>
            </a:r>
            <a:endParaRPr lang="en-US" sz="2800" b="1" dirty="0">
              <a:solidFill>
                <a:srgbClr val="002060"/>
              </a:solidFill>
            </a:endParaRPr>
          </a:p>
        </p:txBody>
      </p:sp>
      <p:sp>
        <p:nvSpPr>
          <p:cNvPr id="8" name="TextBox 7"/>
          <p:cNvSpPr txBox="1"/>
          <p:nvPr/>
        </p:nvSpPr>
        <p:spPr>
          <a:xfrm>
            <a:off x="956332" y="1295400"/>
            <a:ext cx="5172373" cy="636857"/>
          </a:xfrm>
          <a:prstGeom prst="rect">
            <a:avLst/>
          </a:prstGeom>
          <a:noFill/>
        </p:spPr>
        <p:txBody>
          <a:bodyPr wrap="square" lIns="82058" tIns="41029" rIns="82058" bIns="41029" rtlCol="0">
            <a:spAutoFit/>
          </a:bodyPr>
          <a:lstStyle/>
          <a:p>
            <a:r>
              <a:rPr lang="en-US" dirty="0" smtClean="0">
                <a:solidFill>
                  <a:srgbClr val="002060"/>
                </a:solidFill>
              </a:rPr>
              <a:t>There are different models describing cognitive rigor.  Each model actually addresses something different.</a:t>
            </a:r>
            <a:endParaRPr lang="en-US" dirty="0">
              <a:solidFill>
                <a:srgbClr val="002060"/>
              </a:solidFill>
            </a:endParaRPr>
          </a:p>
        </p:txBody>
      </p:sp>
      <p:sp>
        <p:nvSpPr>
          <p:cNvPr id="2" name="Rectangle 1"/>
          <p:cNvSpPr/>
          <p:nvPr/>
        </p:nvSpPr>
        <p:spPr>
          <a:xfrm>
            <a:off x="956332" y="1932257"/>
            <a:ext cx="5150601" cy="646331"/>
          </a:xfrm>
          <a:prstGeom prst="rect">
            <a:avLst/>
          </a:prstGeom>
        </p:spPr>
        <p:txBody>
          <a:bodyPr wrap="square">
            <a:spAutoFit/>
          </a:bodyPr>
          <a:lstStyle/>
          <a:p>
            <a:r>
              <a:rPr lang="en-US" b="1" dirty="0">
                <a:solidFill>
                  <a:srgbClr val="002060"/>
                </a:solidFill>
              </a:rPr>
              <a:t>Bloom </a:t>
            </a:r>
            <a:r>
              <a:rPr lang="en-US" dirty="0" smtClean="0">
                <a:solidFill>
                  <a:srgbClr val="002060"/>
                </a:solidFill>
              </a:rPr>
              <a:t>– What </a:t>
            </a:r>
            <a:r>
              <a:rPr lang="en-US" dirty="0">
                <a:solidFill>
                  <a:srgbClr val="002060"/>
                </a:solidFill>
              </a:rPr>
              <a:t>type of thinking (verbs) is needed to complete a task</a:t>
            </a:r>
            <a:r>
              <a:rPr lang="en-US" dirty="0" smtClean="0">
                <a:solidFill>
                  <a:srgbClr val="002060"/>
                </a:solidFill>
              </a:rPr>
              <a:t>?</a:t>
            </a:r>
            <a:endParaRPr lang="en-US" dirty="0">
              <a:solidFill>
                <a:srgbClr val="002060"/>
              </a:solidFill>
            </a:endParaRPr>
          </a:p>
        </p:txBody>
      </p:sp>
      <p:sp>
        <p:nvSpPr>
          <p:cNvPr id="10" name="Rectangle 9"/>
          <p:cNvSpPr/>
          <p:nvPr/>
        </p:nvSpPr>
        <p:spPr>
          <a:xfrm>
            <a:off x="956332" y="2667000"/>
            <a:ext cx="5032339" cy="923330"/>
          </a:xfrm>
          <a:prstGeom prst="rect">
            <a:avLst/>
          </a:prstGeom>
        </p:spPr>
        <p:txBody>
          <a:bodyPr wrap="square">
            <a:spAutoFit/>
          </a:bodyPr>
          <a:lstStyle/>
          <a:p>
            <a:r>
              <a:rPr lang="en-US" b="1" dirty="0" smtClean="0">
                <a:solidFill>
                  <a:srgbClr val="002060"/>
                </a:solidFill>
              </a:rPr>
              <a:t>Webb </a:t>
            </a:r>
            <a:r>
              <a:rPr lang="en-US" dirty="0" smtClean="0">
                <a:solidFill>
                  <a:srgbClr val="002060"/>
                </a:solidFill>
              </a:rPr>
              <a:t>– How deeply do you have to  understand the content to successfully  interact with it?  How complex is the content?</a:t>
            </a:r>
            <a:endParaRPr lang="en-US" dirty="0">
              <a:solidFill>
                <a:srgbClr val="002060"/>
              </a:solidFill>
            </a:endParaRPr>
          </a:p>
        </p:txBody>
      </p:sp>
      <p:sp>
        <p:nvSpPr>
          <p:cNvPr id="14" name="TextBox 13"/>
          <p:cNvSpPr txBox="1"/>
          <p:nvPr/>
        </p:nvSpPr>
        <p:spPr>
          <a:xfrm>
            <a:off x="945446" y="3722913"/>
            <a:ext cx="5010568" cy="1190855"/>
          </a:xfrm>
          <a:prstGeom prst="rect">
            <a:avLst/>
          </a:prstGeom>
          <a:noFill/>
        </p:spPr>
        <p:txBody>
          <a:bodyPr wrap="square" lIns="82058" tIns="41029" rIns="82058" bIns="41029" rtlCol="0">
            <a:spAutoFit/>
          </a:bodyPr>
          <a:lstStyle/>
          <a:p>
            <a:r>
              <a:rPr lang="en-US" b="1" dirty="0" smtClean="0">
                <a:solidFill>
                  <a:srgbClr val="002060"/>
                </a:solidFill>
              </a:rPr>
              <a:t>Hess</a:t>
            </a:r>
            <a:r>
              <a:rPr lang="en-US" dirty="0" smtClean="0">
                <a:solidFill>
                  <a:srgbClr val="002060"/>
                </a:solidFill>
              </a:rPr>
              <a:t> combined Dr. Norman</a:t>
            </a:r>
            <a:r>
              <a:rPr lang="en-US" b="1" i="1" dirty="0" smtClean="0">
                <a:solidFill>
                  <a:srgbClr val="002060"/>
                </a:solidFill>
              </a:rPr>
              <a:t> Webb’s Depths of Knowledge</a:t>
            </a:r>
            <a:r>
              <a:rPr lang="en-US" dirty="0" smtClean="0">
                <a:solidFill>
                  <a:srgbClr val="002060"/>
                </a:solidFill>
              </a:rPr>
              <a:t> and Dr. Benjamin Bloom’s </a:t>
            </a:r>
            <a:r>
              <a:rPr lang="en-US" b="1" i="1" dirty="0" smtClean="0">
                <a:solidFill>
                  <a:srgbClr val="002060"/>
                </a:solidFill>
              </a:rPr>
              <a:t>Bloom’s Cognitive Taxonomy</a:t>
            </a:r>
            <a:r>
              <a:rPr lang="en-US" dirty="0">
                <a:solidFill>
                  <a:srgbClr val="002060"/>
                </a:solidFill>
              </a:rPr>
              <a:t> </a:t>
            </a:r>
            <a:r>
              <a:rPr lang="en-US" dirty="0" smtClean="0">
                <a:solidFill>
                  <a:srgbClr val="002060"/>
                </a:solidFill>
              </a:rPr>
              <a:t>to develop the Cognitive </a:t>
            </a:r>
            <a:r>
              <a:rPr lang="en-US" dirty="0">
                <a:solidFill>
                  <a:srgbClr val="002060"/>
                </a:solidFill>
              </a:rPr>
              <a:t>Rigor (CR) </a:t>
            </a:r>
            <a:r>
              <a:rPr lang="en-US" dirty="0" smtClean="0">
                <a:solidFill>
                  <a:srgbClr val="002060"/>
                </a:solidFill>
              </a:rPr>
              <a:t>Matrix.</a:t>
            </a:r>
            <a:endParaRPr lang="en-US" dirty="0">
              <a:solidFill>
                <a:srgbClr val="002060"/>
              </a:solidFill>
            </a:endParaRPr>
          </a:p>
        </p:txBody>
      </p:sp>
    </p:spTree>
    <p:extLst>
      <p:ext uri="{BB962C8B-B14F-4D97-AF65-F5344CB8AC3E}">
        <p14:creationId xmlns:p14="http://schemas.microsoft.com/office/powerpoint/2010/main" val="153366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602993523"/>
              </p:ext>
            </p:extLst>
          </p:nvPr>
        </p:nvGraphicFramePr>
        <p:xfrm>
          <a:off x="609600" y="1752600"/>
          <a:ext cx="5638800" cy="5455920"/>
        </p:xfrm>
        <a:graphic>
          <a:graphicData uri="http://schemas.openxmlformats.org/drawingml/2006/table">
            <a:tbl>
              <a:tblPr bandRow="1">
                <a:tableStyleId>{5C22544A-7EE6-4342-B048-85BDC9FD1C3A}</a:tableStyleId>
              </a:tblPr>
              <a:tblGrid>
                <a:gridCol w="2819400"/>
                <a:gridCol w="2819400"/>
              </a:tblGrid>
              <a:tr h="5609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Knowledge—Define</a:t>
                      </a:r>
                      <a:r>
                        <a:rPr lang="en-US" sz="1400" b="0" kern="1200" dirty="0" smtClean="0">
                          <a:solidFill>
                            <a:schemeClr val="tx1"/>
                          </a:solidFill>
                          <a:latin typeface="+mn-lt"/>
                          <a:ea typeface="+mn-ea"/>
                          <a:cs typeface="+mn-cs"/>
                        </a:rPr>
                        <a:t>, duplicate, label, list, name, order, recognize, relate, recall</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Remember</a:t>
                      </a:r>
                      <a:r>
                        <a:rPr lang="en-US" sz="1400" b="0" kern="1200" dirty="0" smtClean="0">
                          <a:solidFill>
                            <a:schemeClr val="tx1"/>
                          </a:solidFill>
                          <a:latin typeface="+mn-lt"/>
                          <a:ea typeface="+mn-ea"/>
                          <a:cs typeface="+mn-cs"/>
                        </a:rPr>
                        <a:t>—</a:t>
                      </a:r>
                      <a:r>
                        <a:rPr lang="en-US" sz="1400" b="0" u="sng" kern="1200" dirty="0" smtClean="0">
                          <a:solidFill>
                            <a:schemeClr val="tx1"/>
                          </a:solidFill>
                          <a:latin typeface="+mn-lt"/>
                          <a:ea typeface="+mn-ea"/>
                          <a:cs typeface="+mn-cs"/>
                        </a:rPr>
                        <a:t>Retrieve knowledge from long-term memory, recognize, recall, locate, identify</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896452">
                <a:tc>
                  <a:txBody>
                    <a:bodyPr/>
                    <a:lstStyle/>
                    <a:p>
                      <a:r>
                        <a:rPr lang="en-US" sz="1400" b="1" dirty="0" smtClean="0"/>
                        <a:t>Comprehension</a:t>
                      </a:r>
                      <a:r>
                        <a:rPr lang="en-US" sz="1400" dirty="0" smtClean="0"/>
                        <a:t>—</a:t>
                      </a:r>
                      <a:r>
                        <a:rPr lang="en-US" sz="1400" u="sng" dirty="0" smtClean="0"/>
                        <a:t>Classify</a:t>
                      </a:r>
                      <a:r>
                        <a:rPr lang="en-US" sz="1400" dirty="0" smtClean="0"/>
                        <a:t>,</a:t>
                      </a:r>
                      <a:r>
                        <a:rPr lang="en-US" sz="1400" baseline="0" dirty="0" smtClean="0"/>
                        <a:t> describe, discuss, </a:t>
                      </a:r>
                      <a:r>
                        <a:rPr lang="en-US" sz="1400" u="sng" baseline="0" dirty="0" smtClean="0"/>
                        <a:t>explain</a:t>
                      </a:r>
                      <a:r>
                        <a:rPr lang="en-US" sz="1400" baseline="0" dirty="0" smtClean="0"/>
                        <a:t>, express, </a:t>
                      </a:r>
                      <a:r>
                        <a:rPr lang="en-US" sz="1400" u="sng" baseline="0" dirty="0" smtClean="0"/>
                        <a:t>identify</a:t>
                      </a:r>
                      <a:r>
                        <a:rPr lang="en-US" sz="1400" baseline="0" dirty="0" smtClean="0"/>
                        <a:t>, indicate, </a:t>
                      </a:r>
                      <a:r>
                        <a:rPr lang="en-US" sz="1400" u="sng" baseline="0" dirty="0" smtClean="0"/>
                        <a:t>locate</a:t>
                      </a:r>
                      <a:r>
                        <a:rPr lang="en-US" sz="1400" baseline="0" dirty="0" smtClean="0"/>
                        <a:t> recognize, report, review, select, translate</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en-US" sz="1400" b="1" dirty="0" smtClean="0"/>
                        <a:t>Understand</a:t>
                      </a:r>
                      <a:r>
                        <a:rPr lang="en-US" sz="1400" dirty="0" smtClean="0"/>
                        <a:t>—Construct meaning, clarify, paraphrase,</a:t>
                      </a:r>
                      <a:r>
                        <a:rPr lang="en-US" sz="1400" baseline="0" dirty="0" smtClean="0"/>
                        <a:t> represent, translate, </a:t>
                      </a:r>
                      <a:r>
                        <a:rPr lang="en-US" sz="1400" u="sng" baseline="0" dirty="0" smtClean="0"/>
                        <a:t>illustrate</a:t>
                      </a:r>
                      <a:r>
                        <a:rPr lang="en-US" sz="1400" baseline="0" dirty="0" smtClean="0"/>
                        <a:t>, give examples, </a:t>
                      </a:r>
                      <a:r>
                        <a:rPr lang="en-US" sz="1400" u="sng" baseline="0" dirty="0" smtClean="0"/>
                        <a:t>classify</a:t>
                      </a:r>
                      <a:r>
                        <a:rPr lang="en-US" sz="1400" baseline="0" dirty="0" smtClean="0"/>
                        <a:t>, </a:t>
                      </a:r>
                      <a:r>
                        <a:rPr lang="en-US" sz="1400" u="sng" baseline="0" dirty="0" smtClean="0"/>
                        <a:t>categorize</a:t>
                      </a:r>
                      <a:r>
                        <a:rPr lang="en-US" sz="1400" baseline="0" dirty="0" smtClean="0"/>
                        <a:t>, summarize, generalize, </a:t>
                      </a:r>
                      <a:r>
                        <a:rPr lang="en-US" sz="1400" u="sng" baseline="0" dirty="0" smtClean="0"/>
                        <a:t>predict</a:t>
                      </a:r>
                      <a:r>
                        <a:rPr lang="en-US" sz="1400" baseline="0" dirty="0" smtClean="0"/>
                        <a:t>…</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694027">
                <a:tc>
                  <a:txBody>
                    <a:bodyPr/>
                    <a:lstStyle/>
                    <a:p>
                      <a:r>
                        <a:rPr lang="en-US" sz="1400" b="1" dirty="0" smtClean="0"/>
                        <a:t>Application</a:t>
                      </a:r>
                      <a:r>
                        <a:rPr lang="en-US" sz="1400" dirty="0" smtClean="0"/>
                        <a:t>—Apply, choose, demonstrate, dramatize, employ, </a:t>
                      </a:r>
                      <a:r>
                        <a:rPr lang="en-US" sz="1400" u="sng" dirty="0" smtClean="0"/>
                        <a:t>illustrate</a:t>
                      </a:r>
                      <a:r>
                        <a:rPr lang="en-US" sz="1400" dirty="0" smtClean="0"/>
                        <a:t>, interpret, practice, </a:t>
                      </a:r>
                      <a:r>
                        <a:rPr lang="en-US" sz="1400" u="sng" dirty="0" smtClean="0"/>
                        <a:t>write</a:t>
                      </a:r>
                      <a:endParaRPr lang="en-US" sz="1400" u="sng"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en-US" sz="1400" b="1" dirty="0" smtClean="0"/>
                        <a:t>Apply</a:t>
                      </a:r>
                      <a:r>
                        <a:rPr lang="en-US" sz="1400" dirty="0" smtClean="0"/>
                        <a:t>—Carry out or use a procedure</a:t>
                      </a:r>
                      <a:r>
                        <a:rPr lang="en-US" sz="1400" baseline="0" dirty="0" smtClean="0"/>
                        <a:t> in a given situation; carry out or use/apply to an unfamiliar task</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694027">
                <a:tc>
                  <a:txBody>
                    <a:bodyPr/>
                    <a:lstStyle/>
                    <a:p>
                      <a:r>
                        <a:rPr lang="en-US" sz="1400" b="1" dirty="0" smtClean="0"/>
                        <a:t>Analysis</a:t>
                      </a:r>
                      <a:r>
                        <a:rPr lang="en-US" sz="1400" dirty="0" smtClean="0"/>
                        <a:t>—Analyze, </a:t>
                      </a:r>
                      <a:r>
                        <a:rPr lang="en-US" sz="1400" u="sng" dirty="0" smtClean="0"/>
                        <a:t>appraise</a:t>
                      </a:r>
                      <a:r>
                        <a:rPr lang="en-US" sz="1400" dirty="0" smtClean="0"/>
                        <a:t>, </a:t>
                      </a:r>
                      <a:r>
                        <a:rPr lang="en-US" sz="1400" u="sng" dirty="0" smtClean="0"/>
                        <a:t>explain</a:t>
                      </a:r>
                      <a:r>
                        <a:rPr lang="en-US" sz="1400" dirty="0" smtClean="0"/>
                        <a:t>, calculate, </a:t>
                      </a:r>
                      <a:r>
                        <a:rPr lang="en-US" sz="1400" u="sng" dirty="0" smtClean="0"/>
                        <a:t>categorize</a:t>
                      </a:r>
                      <a:r>
                        <a:rPr lang="en-US" sz="1400" dirty="0" smtClean="0"/>
                        <a:t>, compare, criticize discriminate,</a:t>
                      </a:r>
                      <a:r>
                        <a:rPr lang="en-US" sz="1400" baseline="0" dirty="0" smtClean="0"/>
                        <a:t> examine</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en-US" sz="1400" b="1" dirty="0" smtClean="0"/>
                        <a:t>Analyze</a:t>
                      </a:r>
                      <a:r>
                        <a:rPr lang="en-US" sz="1400" dirty="0" smtClean="0"/>
                        <a:t>—Break</a:t>
                      </a:r>
                      <a:r>
                        <a:rPr lang="en-US" sz="1400" baseline="0" dirty="0" smtClean="0"/>
                        <a:t> into constituent parts, determine how parts relate</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694027">
                <a:tc>
                  <a:txBody>
                    <a:bodyPr/>
                    <a:lstStyle/>
                    <a:p>
                      <a:r>
                        <a:rPr lang="en-US" sz="1400" b="1" dirty="0" smtClean="0"/>
                        <a:t>Synthesis</a:t>
                      </a:r>
                      <a:r>
                        <a:rPr lang="en-US" sz="1400" dirty="0" smtClean="0"/>
                        <a:t>—Rearrange, assemble, collect, compose, create, design, develop, formulate,</a:t>
                      </a:r>
                      <a:r>
                        <a:rPr lang="en-US" sz="1400" baseline="0" dirty="0" smtClean="0"/>
                        <a:t> manage, </a:t>
                      </a:r>
                      <a:r>
                        <a:rPr lang="en-US" sz="1400" u="sng" baseline="0" dirty="0" smtClean="0"/>
                        <a:t>write</a:t>
                      </a:r>
                      <a:endParaRPr lang="en-US" sz="1400" u="sng"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en-US" sz="1400" b="1" dirty="0" smtClean="0"/>
                        <a:t>Evaluate</a:t>
                      </a:r>
                      <a:r>
                        <a:rPr lang="en-US" sz="1400" dirty="0" smtClean="0"/>
                        <a:t>—Make judgments based on criteria, check,</a:t>
                      </a:r>
                      <a:r>
                        <a:rPr lang="en-US" sz="1400" baseline="0" dirty="0" smtClean="0"/>
                        <a:t> detect inconsistencies/fallacies, critique</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727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Evaluation</a:t>
                      </a:r>
                      <a:r>
                        <a:rPr lang="en-US" sz="1400" dirty="0" smtClean="0"/>
                        <a:t>—</a:t>
                      </a:r>
                      <a:r>
                        <a:rPr lang="en-US" sz="1400" u="sng" dirty="0" smtClean="0"/>
                        <a:t>Appraise</a:t>
                      </a:r>
                      <a:r>
                        <a:rPr lang="en-US" sz="1400" dirty="0" smtClean="0"/>
                        <a:t>,</a:t>
                      </a:r>
                      <a:r>
                        <a:rPr lang="en-US" sz="1400" baseline="0" dirty="0" smtClean="0"/>
                        <a:t> argue, assess, choose, compare, defend, estimate, </a:t>
                      </a:r>
                      <a:r>
                        <a:rPr lang="en-US" sz="1400" u="sng" baseline="0" dirty="0" smtClean="0"/>
                        <a:t>explain</a:t>
                      </a:r>
                      <a:r>
                        <a:rPr lang="en-US" sz="1400" baseline="0" dirty="0" smtClean="0"/>
                        <a:t>, judge, </a:t>
                      </a:r>
                      <a:r>
                        <a:rPr lang="en-US" sz="1400" u="sng" baseline="0" dirty="0" smtClean="0"/>
                        <a:t>predict</a:t>
                      </a:r>
                      <a:r>
                        <a:rPr lang="en-US" sz="1400" baseline="0" dirty="0" smtClean="0"/>
                        <a:t>, rate, core, select, support, value</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Create</a:t>
                      </a:r>
                      <a:r>
                        <a:rPr lang="en-US" sz="1400" dirty="0" smtClean="0"/>
                        <a:t>—Put elements together to form a coherent whole, reorganize</a:t>
                      </a:r>
                      <a:r>
                        <a:rPr lang="en-US" sz="1400" baseline="0" dirty="0" smtClean="0"/>
                        <a:t> elements into new patterns/structures</a:t>
                      </a:r>
                      <a:endParaRPr lang="en-US" sz="1400" dirty="0"/>
                    </a:p>
                  </a:txBody>
                  <a:tcPr marL="98755" marR="98755">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bl>
          </a:graphicData>
        </a:graphic>
      </p:graphicFrame>
      <p:sp>
        <p:nvSpPr>
          <p:cNvPr id="3" name="Title 1"/>
          <p:cNvSpPr txBox="1">
            <a:spLocks/>
          </p:cNvSpPr>
          <p:nvPr/>
        </p:nvSpPr>
        <p:spPr>
          <a:xfrm>
            <a:off x="304800" y="487679"/>
            <a:ext cx="5946371" cy="90964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
            </a:r>
            <a:br>
              <a:rPr lang="en-US" sz="2400" dirty="0" smtClean="0"/>
            </a:br>
            <a:r>
              <a:rPr lang="en-US" sz="2400" dirty="0" smtClean="0"/>
              <a:t>Bloom’s Taxonomy [1956 ] &amp;</a:t>
            </a:r>
            <a:br>
              <a:rPr lang="en-US" sz="2400" dirty="0" smtClean="0"/>
            </a:br>
            <a:r>
              <a:rPr lang="en-US" sz="2400" dirty="0" smtClean="0"/>
              <a:t>Bloom’s Cognitive Process Dimensions [2005]</a:t>
            </a:r>
            <a:endParaRPr lang="en-US" sz="2400" dirty="0"/>
          </a:p>
        </p:txBody>
      </p:sp>
      <p:sp>
        <p:nvSpPr>
          <p:cNvPr id="5" name="TextBox 4"/>
          <p:cNvSpPr txBox="1"/>
          <p:nvPr/>
        </p:nvSpPr>
        <p:spPr>
          <a:xfrm>
            <a:off x="1524000" y="228600"/>
            <a:ext cx="3352800" cy="381000"/>
          </a:xfrm>
          <a:prstGeom prst="rect">
            <a:avLst/>
          </a:prstGeom>
          <a:solidFill>
            <a:schemeClr val="tx2">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002060"/>
                </a:solidFill>
              </a:rPr>
              <a:t>The “old” and “new” Blooms</a:t>
            </a:r>
            <a:endParaRPr lang="en-US" b="1" dirty="0">
              <a:solidFill>
                <a:srgbClr val="002060"/>
              </a:solidFill>
            </a:endParaRPr>
          </a:p>
        </p:txBody>
      </p:sp>
    </p:spTree>
    <p:extLst>
      <p:ext uri="{BB962C8B-B14F-4D97-AF65-F5344CB8AC3E}">
        <p14:creationId xmlns:p14="http://schemas.microsoft.com/office/powerpoint/2010/main" val="282381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1581667"/>
              </p:ext>
            </p:extLst>
          </p:nvPr>
        </p:nvGraphicFramePr>
        <p:xfrm>
          <a:off x="228600" y="228600"/>
          <a:ext cx="4419600" cy="1524000"/>
        </p:xfrm>
        <a:graphic>
          <a:graphicData uri="http://schemas.openxmlformats.org/drawingml/2006/table">
            <a:tbl>
              <a:tblPr firstRow="1" bandRow="1">
                <a:tableStyleId>{5940675A-B579-460E-94D1-54222C63F5DA}</a:tableStyleId>
              </a:tblPr>
              <a:tblGrid>
                <a:gridCol w="1447800"/>
                <a:gridCol w="2971800"/>
              </a:tblGrid>
              <a:tr h="228600">
                <a:tc>
                  <a:txBody>
                    <a:bodyPr/>
                    <a:lstStyle/>
                    <a:p>
                      <a:pPr algn="ctr"/>
                      <a:r>
                        <a:rPr lang="en-US" sz="1400" b="1" dirty="0" smtClean="0"/>
                        <a:t>DOK Level</a:t>
                      </a:r>
                    </a:p>
                  </a:txBody>
                  <a:tcPr anchor="ctr">
                    <a:solidFill>
                      <a:schemeClr val="bg2"/>
                    </a:solidFill>
                  </a:tcPr>
                </a:tc>
                <a:tc>
                  <a:txBody>
                    <a:bodyPr/>
                    <a:lstStyle/>
                    <a:p>
                      <a:pPr algn="ctr"/>
                      <a:r>
                        <a:rPr lang="en-US" sz="1400" b="1" dirty="0" smtClean="0"/>
                        <a:t>Level  Descriptors</a:t>
                      </a:r>
                    </a:p>
                  </a:txBody>
                  <a:tcPr anchor="ctr">
                    <a:solidFill>
                      <a:schemeClr val="bg2"/>
                    </a:solidFill>
                  </a:tcPr>
                </a:tc>
              </a:tr>
              <a:tr h="0">
                <a:tc>
                  <a:txBody>
                    <a:bodyPr/>
                    <a:lstStyle/>
                    <a:p>
                      <a:pPr algn="ct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anchor="ctr">
                    <a:solidFill>
                      <a:schemeClr val="accent5">
                        <a:lumMod val="40000"/>
                        <a:lumOff val="60000"/>
                      </a:schemeClr>
                    </a:solidFill>
                  </a:tcPr>
                </a:tc>
                <a:tc>
                  <a:txBody>
                    <a:bodyPr/>
                    <a:lstStyle/>
                    <a:p>
                      <a:pPr marL="285750" indent="-285750">
                        <a:buFont typeface="Arial" panose="020B0604020202020204" pitchFamily="34" charset="0"/>
                        <a:buChar char="•"/>
                      </a:pPr>
                      <a:r>
                        <a:rPr lang="en-US" sz="1400" b="1" i="1" dirty="0" smtClean="0"/>
                        <a:t>Recall</a:t>
                      </a:r>
                      <a:r>
                        <a:rPr lang="en-US" sz="1400" b="1" i="1" baseline="0" dirty="0" smtClean="0"/>
                        <a:t> and Reproduction</a:t>
                      </a:r>
                      <a:endParaRPr lang="en-US" sz="1400" b="1" i="1" dirty="0"/>
                    </a:p>
                  </a:txBody>
                  <a:tcPr anchor="ctr">
                    <a:solidFill>
                      <a:schemeClr val="accent5">
                        <a:lumMod val="20000"/>
                        <a:lumOff val="80000"/>
                      </a:schemeClr>
                    </a:solidFill>
                  </a:tcPr>
                </a:tc>
              </a:tr>
              <a:tr h="152400">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anchor="ctr">
                    <a:solidFill>
                      <a:schemeClr val="accent3">
                        <a:lumMod val="40000"/>
                        <a:lumOff val="60000"/>
                      </a:schemeClr>
                    </a:solidFill>
                  </a:tcPr>
                </a:tc>
                <a:tc>
                  <a:txBody>
                    <a:bodyPr/>
                    <a:lstStyle/>
                    <a:p>
                      <a:pPr marL="285750" indent="-285750">
                        <a:buFont typeface="Arial" panose="020B0604020202020204" pitchFamily="34" charset="0"/>
                        <a:buChar char="•"/>
                      </a:pPr>
                      <a:r>
                        <a:rPr lang="en-US" sz="1400" b="1" i="1" dirty="0" smtClean="0"/>
                        <a:t>Skills and Concepts</a:t>
                      </a:r>
                      <a:endParaRPr lang="en-US" sz="1400" b="1" i="1" dirty="0"/>
                    </a:p>
                  </a:txBody>
                  <a:tcPr anchor="ctr">
                    <a:solidFill>
                      <a:schemeClr val="accent3">
                        <a:lumMod val="20000"/>
                        <a:lumOff val="80000"/>
                      </a:schemeClr>
                    </a:solidFill>
                  </a:tcPr>
                </a:tc>
              </a:tr>
              <a:tr h="152400">
                <a:tc>
                  <a:txBody>
                    <a:bodyPr/>
                    <a:lstStyle/>
                    <a:p>
                      <a:pPr algn="ctr"/>
                      <a:r>
                        <a:rPr lang="en-US" sz="1400" b="1" dirty="0" smtClean="0">
                          <a:effectLst>
                            <a:outerShdw blurRad="38100" dist="38100" dir="2700000" algn="tl">
                              <a:srgbClr val="000000">
                                <a:alpha val="43137"/>
                              </a:srgbClr>
                            </a:outerShdw>
                          </a:effectLst>
                        </a:rPr>
                        <a:t>3</a:t>
                      </a:r>
                      <a:endParaRPr lang="en-US" sz="1400" b="1" dirty="0">
                        <a:effectLst>
                          <a:outerShdw blurRad="38100" dist="38100" dir="2700000" algn="tl">
                            <a:srgbClr val="000000">
                              <a:alpha val="43137"/>
                            </a:srgbClr>
                          </a:outerShdw>
                        </a:effectLst>
                      </a:endParaRPr>
                    </a:p>
                  </a:txBody>
                  <a:tcPr anchor="ctr">
                    <a:solidFill>
                      <a:schemeClr val="accent6">
                        <a:lumMod val="40000"/>
                        <a:lumOff val="60000"/>
                      </a:schemeClr>
                    </a:solidFill>
                  </a:tcPr>
                </a:tc>
                <a:tc>
                  <a:txBody>
                    <a:bodyPr/>
                    <a:lstStyle/>
                    <a:p>
                      <a:pPr marL="285750" indent="-285750">
                        <a:buFont typeface="Arial" panose="020B0604020202020204" pitchFamily="34" charset="0"/>
                        <a:buChar char="•"/>
                      </a:pPr>
                      <a:r>
                        <a:rPr lang="en-US" sz="1400" b="1" i="1" dirty="0" smtClean="0"/>
                        <a:t>Strategic Thinking and Reasoning</a:t>
                      </a:r>
                      <a:endParaRPr lang="en-US" sz="1400" b="1" i="1" dirty="0"/>
                    </a:p>
                  </a:txBody>
                  <a:tcPr anchor="ctr">
                    <a:solidFill>
                      <a:schemeClr val="accent6">
                        <a:lumMod val="20000"/>
                        <a:lumOff val="80000"/>
                      </a:schemeClr>
                    </a:solidFill>
                  </a:tcPr>
                </a:tc>
              </a:tr>
              <a:tr h="152400">
                <a:tc>
                  <a:txBody>
                    <a:bodyPr/>
                    <a:lstStyle/>
                    <a:p>
                      <a:pPr algn="ctr"/>
                      <a:r>
                        <a:rPr lang="en-US" sz="1400" b="1" dirty="0" smtClean="0">
                          <a:effectLst>
                            <a:outerShdw blurRad="38100" dist="38100" dir="2700000" algn="tl">
                              <a:srgbClr val="000000">
                                <a:alpha val="43137"/>
                              </a:srgbClr>
                            </a:outerShdw>
                          </a:effectLst>
                        </a:rPr>
                        <a:t>4</a:t>
                      </a:r>
                      <a:endParaRPr lang="en-US" sz="1400" b="1" dirty="0">
                        <a:effectLst>
                          <a:outerShdw blurRad="38100" dist="38100" dir="2700000" algn="tl">
                            <a:srgbClr val="000000">
                              <a:alpha val="43137"/>
                            </a:srgbClr>
                          </a:outerShdw>
                        </a:effectLst>
                      </a:endParaRPr>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en-US" sz="1400" b="1" i="1" dirty="0" smtClean="0"/>
                        <a:t>Extended Thinking</a:t>
                      </a:r>
                      <a:endParaRPr lang="en-US" sz="1400" b="1" i="1" dirty="0"/>
                    </a:p>
                  </a:txBody>
                  <a:tcPr anchor="ctr">
                    <a:solidFill>
                      <a:schemeClr val="accent2">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25741191"/>
              </p:ext>
            </p:extLst>
          </p:nvPr>
        </p:nvGraphicFramePr>
        <p:xfrm>
          <a:off x="152400" y="2286000"/>
          <a:ext cx="6553200" cy="6314232"/>
        </p:xfrm>
        <a:graphic>
          <a:graphicData uri="http://schemas.openxmlformats.org/drawingml/2006/table">
            <a:tbl>
              <a:tblPr firstRow="1" bandRow="1"/>
              <a:tblGrid>
                <a:gridCol w="1066800"/>
                <a:gridCol w="1662889"/>
                <a:gridCol w="1461311"/>
                <a:gridCol w="1219200"/>
                <a:gridCol w="1143000"/>
              </a:tblGrid>
              <a:tr h="264380">
                <a:tc>
                  <a:txBody>
                    <a:bodyPr/>
                    <a:lstStyle/>
                    <a:p>
                      <a:pPr marL="0" marR="0" algn="l">
                        <a:lnSpc>
                          <a:spcPct val="115000"/>
                        </a:lnSpc>
                        <a:spcBef>
                          <a:spcPts val="0"/>
                        </a:spcBef>
                        <a:spcAft>
                          <a:spcPts val="0"/>
                        </a:spcAft>
                      </a:pPr>
                      <a:r>
                        <a:rPr lang="en-US" sz="900" b="1" kern="1200" dirty="0">
                          <a:solidFill>
                            <a:srgbClr val="002060"/>
                          </a:solidFill>
                          <a:effectLst/>
                          <a:latin typeface="Calibri"/>
                          <a:ea typeface="Times New Roman"/>
                          <a:cs typeface="Calibri"/>
                        </a:rPr>
                        <a:t>Webb’s               </a:t>
                      </a:r>
                      <a:r>
                        <a:rPr lang="en-US" sz="900" b="1" dirty="0">
                          <a:solidFill>
                            <a:srgbClr val="000099"/>
                          </a:solidFill>
                          <a:effectLst/>
                          <a:latin typeface="Calibri"/>
                          <a:ea typeface="Times New Roman"/>
                          <a:cs typeface="Times New Roman"/>
                          <a:sym typeface="Wingdings"/>
                        </a:rPr>
                        <a:t></a:t>
                      </a:r>
                      <a:endParaRPr lang="en-US" sz="900" dirty="0">
                        <a:effectLst/>
                        <a:latin typeface="Calibri"/>
                        <a:ea typeface="Times New Roman"/>
                        <a:cs typeface="Times New Roman"/>
                      </a:endParaRPr>
                    </a:p>
                    <a:p>
                      <a:pPr marL="0" marR="0" algn="l">
                        <a:lnSpc>
                          <a:spcPct val="115000"/>
                        </a:lnSpc>
                        <a:spcBef>
                          <a:spcPts val="0"/>
                        </a:spcBef>
                        <a:spcAft>
                          <a:spcPts val="0"/>
                        </a:spcAft>
                      </a:pPr>
                      <a:r>
                        <a:rPr lang="en-US" sz="900" b="1" kern="1200" dirty="0">
                          <a:solidFill>
                            <a:srgbClr val="002060"/>
                          </a:solidFill>
                          <a:effectLst/>
                          <a:latin typeface="Calibri"/>
                          <a:ea typeface="Times New Roman"/>
                          <a:cs typeface="Calibri"/>
                        </a:rPr>
                        <a:t>Depth of Knowledge  </a:t>
                      </a:r>
                      <a:endParaRPr lang="en-US" sz="9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rowSpan="2">
                  <a:txBody>
                    <a:bodyPr/>
                    <a:lstStyle/>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DOK LEVEL 1</a:t>
                      </a:r>
                      <a:endParaRPr lang="en-US" sz="900" dirty="0">
                        <a:effectLst/>
                        <a:latin typeface="Calibri"/>
                        <a:ea typeface="Times New Roman"/>
                        <a:cs typeface="Times New Roman"/>
                      </a:endParaRPr>
                    </a:p>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Recall and Reproduction</a:t>
                      </a:r>
                      <a:endParaRPr lang="en-US" sz="900" dirty="0">
                        <a:effectLst/>
                        <a:latin typeface="Calibri"/>
                        <a:ea typeface="Times New Roman"/>
                        <a:cs typeface="Times New Roman"/>
                      </a:endParaRPr>
                    </a:p>
                  </a:txBody>
                  <a:tcPr marL="35814" marR="35814" marT="17907" marB="179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1F497D"/>
                      </a:solidFill>
                      <a:prstDash val="solid"/>
                      <a:round/>
                      <a:headEnd type="none" w="med" len="med"/>
                      <a:tailEnd type="none" w="med" len="med"/>
                    </a:lnB>
                    <a:solidFill>
                      <a:schemeClr val="bg2"/>
                    </a:solidFill>
                  </a:tcPr>
                </a:tc>
                <a:tc rowSpan="2">
                  <a:txBody>
                    <a:bodyPr/>
                    <a:lstStyle/>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DOK LEVEL 2</a:t>
                      </a:r>
                      <a:endParaRPr lang="en-US" sz="900" dirty="0">
                        <a:effectLst/>
                        <a:latin typeface="Calibri"/>
                        <a:ea typeface="Times New Roman"/>
                        <a:cs typeface="Times New Roman"/>
                      </a:endParaRPr>
                    </a:p>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Basic Skills and Concepts</a:t>
                      </a:r>
                      <a:endParaRPr lang="en-US" sz="900" dirty="0">
                        <a:effectLst/>
                        <a:latin typeface="Calibri"/>
                        <a:ea typeface="Times New Roman"/>
                        <a:cs typeface="Times New Roman"/>
                      </a:endParaRPr>
                    </a:p>
                  </a:txBody>
                  <a:tcPr marL="35814" marR="35814" marT="17907" marB="179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rowSpan="2">
                  <a:txBody>
                    <a:bodyPr/>
                    <a:lstStyle/>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DOK LEVEL 3</a:t>
                      </a:r>
                      <a:endParaRPr lang="en-US" sz="900" dirty="0">
                        <a:effectLst/>
                        <a:latin typeface="Calibri"/>
                        <a:ea typeface="Times New Roman"/>
                        <a:cs typeface="Times New Roman"/>
                      </a:endParaRPr>
                    </a:p>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Strategic Thinking and Reasoning</a:t>
                      </a:r>
                      <a:endParaRPr lang="en-US" sz="900" dirty="0">
                        <a:effectLst/>
                        <a:latin typeface="Calibri"/>
                        <a:ea typeface="Times New Roman"/>
                        <a:cs typeface="Times New Roman"/>
                      </a:endParaRPr>
                    </a:p>
                  </a:txBody>
                  <a:tcPr marL="35814" marR="35814" marT="17907" marB="179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rowSpan="2">
                  <a:txBody>
                    <a:bodyPr/>
                    <a:lstStyle/>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DOK LEVEL 4</a:t>
                      </a:r>
                      <a:endParaRPr lang="en-US" sz="900" dirty="0">
                        <a:effectLst/>
                        <a:latin typeface="Calibri"/>
                        <a:ea typeface="Times New Roman"/>
                        <a:cs typeface="Times New Roman"/>
                      </a:endParaRPr>
                    </a:p>
                    <a:p>
                      <a:pPr marL="0" marR="0" algn="ctr">
                        <a:lnSpc>
                          <a:spcPct val="115000"/>
                        </a:lnSpc>
                        <a:spcBef>
                          <a:spcPts val="0"/>
                        </a:spcBef>
                        <a:spcAft>
                          <a:spcPts val="0"/>
                        </a:spcAft>
                      </a:pPr>
                      <a:r>
                        <a:rPr lang="en-US" sz="900" b="1" kern="1200" dirty="0">
                          <a:solidFill>
                            <a:srgbClr val="002060"/>
                          </a:solidFill>
                          <a:effectLst/>
                          <a:latin typeface="Calibri"/>
                          <a:ea typeface="Times New Roman"/>
                          <a:cs typeface="Calibri"/>
                        </a:rPr>
                        <a:t>Extended Thinking</a:t>
                      </a:r>
                      <a:endParaRPr lang="en-US" sz="900" dirty="0">
                        <a:effectLst/>
                        <a:latin typeface="Calibri"/>
                        <a:ea typeface="Times New Roman"/>
                        <a:cs typeface="Times New Roman"/>
                      </a:endParaRPr>
                    </a:p>
                  </a:txBody>
                  <a:tcPr marL="35814" marR="35814" marT="17907" marB="179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145645">
                <a:tc>
                  <a:txBody>
                    <a:bodyPr/>
                    <a:lstStyle/>
                    <a:p>
                      <a:pPr marL="0" marR="0" algn="l">
                        <a:lnSpc>
                          <a:spcPct val="115000"/>
                        </a:lnSpc>
                        <a:spcBef>
                          <a:spcPts val="0"/>
                        </a:spcBef>
                        <a:spcAft>
                          <a:spcPts val="0"/>
                        </a:spcAft>
                      </a:pPr>
                      <a:r>
                        <a:rPr lang="en-US" sz="900" b="1" kern="1200" dirty="0">
                          <a:effectLst/>
                          <a:latin typeface="Calibri"/>
                          <a:ea typeface="Times New Roman"/>
                          <a:cs typeface="Calibri"/>
                        </a:rPr>
                        <a:t>Blooms                </a:t>
                      </a:r>
                      <a:r>
                        <a:rPr lang="en-US" sz="900" b="1" dirty="0">
                          <a:effectLst/>
                          <a:latin typeface="Calibri"/>
                          <a:ea typeface="Times New Roman"/>
                          <a:cs typeface="Times New Roman"/>
                          <a:sym typeface="Wingdings"/>
                        </a:rPr>
                        <a:t></a:t>
                      </a:r>
                      <a:endParaRPr lang="en-US" sz="9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26156">
                <a:tc>
                  <a:txBody>
                    <a:bodyPr/>
                    <a:lstStyle/>
                    <a:p>
                      <a:pPr marL="0" marR="0" algn="l">
                        <a:lnSpc>
                          <a:spcPct val="115000"/>
                        </a:lnSpc>
                        <a:spcBef>
                          <a:spcPts val="0"/>
                        </a:spcBef>
                        <a:spcAft>
                          <a:spcPts val="0"/>
                        </a:spcAft>
                      </a:pPr>
                      <a:r>
                        <a:rPr lang="en-US" sz="600" b="1" kern="1200" dirty="0">
                          <a:solidFill>
                            <a:srgbClr val="002060"/>
                          </a:solidFill>
                          <a:effectLst/>
                          <a:latin typeface="Calibri"/>
                          <a:ea typeface="Times New Roman"/>
                          <a:cs typeface="Calibri"/>
                        </a:rPr>
                        <a:t>Remember  </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kern="1200" dirty="0">
                          <a:solidFill>
                            <a:srgbClr val="002060"/>
                          </a:solidFill>
                          <a:effectLst/>
                          <a:latin typeface="Calibri"/>
                          <a:ea typeface="Times New Roman"/>
                          <a:cs typeface="Calibri"/>
                        </a:rPr>
                        <a:t>(</a:t>
                      </a:r>
                      <a:r>
                        <a:rPr lang="en-US" sz="600" b="1" u="sng" kern="1200" dirty="0">
                          <a:solidFill>
                            <a:srgbClr val="C00000"/>
                          </a:solidFill>
                          <a:effectLst/>
                          <a:latin typeface="Calibri"/>
                          <a:ea typeface="Times New Roman"/>
                          <a:cs typeface="Calibri"/>
                        </a:rPr>
                        <a:t>K</a:t>
                      </a:r>
                      <a:r>
                        <a:rPr lang="en-US" sz="600" kern="1200" dirty="0">
                          <a:solidFill>
                            <a:srgbClr val="002060"/>
                          </a:solidFill>
                          <a:effectLst/>
                          <a:latin typeface="Calibri"/>
                          <a:ea typeface="Times New Roman"/>
                          <a:cs typeface="Calibri"/>
                        </a:rPr>
                        <a:t>nowledge)</a:t>
                      </a:r>
                      <a:r>
                        <a:rPr lang="en-US" sz="600" dirty="0">
                          <a:solidFill>
                            <a:srgbClr val="002060"/>
                          </a:solidFill>
                          <a:effectLst/>
                          <a:latin typeface="Calibri"/>
                          <a:ea typeface="Times New Roman"/>
                          <a:cs typeface="Calibri"/>
                        </a:rPr>
                        <a:t> </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dirty="0">
                          <a:solidFill>
                            <a:srgbClr val="002060"/>
                          </a:solidFill>
                          <a:effectLst/>
                          <a:latin typeface="Calibri"/>
                          <a:ea typeface="Times New Roman"/>
                          <a:cs typeface="Calibri"/>
                        </a:rPr>
                        <a:t>Retrieve knowledge from long-term memory, recognize, recall, locate, identify.</a:t>
                      </a:r>
                      <a:endParaRPr lang="en-US" sz="6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57150" cap="flat" cmpd="sng" algn="ctr">
                      <a:solidFill>
                        <a:srgbClr val="1F497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119063" marR="0" lvl="0" indent="-119063" algn="l">
                        <a:lnSpc>
                          <a:spcPct val="115000"/>
                        </a:lnSpc>
                        <a:spcBef>
                          <a:spcPts val="0"/>
                        </a:spcBef>
                        <a:spcAft>
                          <a:spcPts val="0"/>
                        </a:spcAft>
                        <a:buFont typeface="Courier New"/>
                        <a:buChar char="o"/>
                        <a:tabLst>
                          <a:tab pos="119063" algn="l"/>
                          <a:tab pos="228600" algn="l"/>
                        </a:tabLst>
                      </a:pPr>
                      <a:r>
                        <a:rPr lang="en-US" sz="600" b="1" dirty="0">
                          <a:solidFill>
                            <a:srgbClr val="C00000"/>
                          </a:solidFill>
                          <a:effectLst/>
                          <a:latin typeface="Calibri"/>
                          <a:ea typeface="Times New Roman"/>
                          <a:cs typeface="Calibri"/>
                        </a:rPr>
                        <a:t>Ka</a:t>
                      </a:r>
                      <a:r>
                        <a:rPr lang="en-US" sz="600" dirty="0">
                          <a:solidFill>
                            <a:srgbClr val="002060"/>
                          </a:solidFill>
                          <a:effectLst/>
                          <a:latin typeface="Calibri"/>
                          <a:ea typeface="Times New Roman"/>
                          <a:cs typeface="Calibri"/>
                        </a:rPr>
                        <a:t> Recall, recognize, or locate basic facts, details, events, or ideas explicit in texts.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119063" algn="l"/>
                          <a:tab pos="228600" algn="l"/>
                        </a:tabLst>
                      </a:pPr>
                      <a:r>
                        <a:rPr lang="en-US" sz="600" b="1" dirty="0">
                          <a:solidFill>
                            <a:srgbClr val="C00000"/>
                          </a:solidFill>
                          <a:effectLst/>
                          <a:latin typeface="Calibri"/>
                          <a:ea typeface="Times New Roman"/>
                          <a:cs typeface="Calibri"/>
                        </a:rPr>
                        <a:t>Kb</a:t>
                      </a:r>
                      <a:r>
                        <a:rPr lang="en-US" sz="600" dirty="0">
                          <a:solidFill>
                            <a:srgbClr val="002060"/>
                          </a:solidFill>
                          <a:effectLst/>
                          <a:latin typeface="Calibri"/>
                          <a:ea typeface="Times New Roman"/>
                          <a:cs typeface="Calibri"/>
                        </a:rPr>
                        <a:t> Read words orally in connected text with fluency &amp; accuracy.</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119063" algn="l"/>
                          <a:tab pos="228600" algn="l"/>
                        </a:tabLst>
                      </a:pPr>
                      <a:r>
                        <a:rPr lang="en-US" sz="600" b="1" dirty="0">
                          <a:solidFill>
                            <a:srgbClr val="C00000"/>
                          </a:solidFill>
                          <a:effectLst/>
                          <a:latin typeface="Calibri"/>
                          <a:ea typeface="Times New Roman"/>
                          <a:cs typeface="Calibri"/>
                        </a:rPr>
                        <a:t>Kc</a:t>
                      </a:r>
                      <a:r>
                        <a:rPr lang="en-US" sz="600" dirty="0">
                          <a:solidFill>
                            <a:srgbClr val="002060"/>
                          </a:solidFill>
                          <a:effectLst/>
                          <a:latin typeface="Calibri"/>
                          <a:ea typeface="Times New Roman"/>
                          <a:cs typeface="Calibri"/>
                        </a:rPr>
                        <a:t>-Define terms.</a:t>
                      </a:r>
                      <a:endParaRPr lang="en-US" sz="600" dirty="0">
                        <a:effectLst/>
                        <a:latin typeface="Calibri"/>
                        <a:ea typeface="Times New Roman"/>
                        <a:cs typeface="Times New Roman"/>
                      </a:endParaRPr>
                    </a:p>
                  </a:txBody>
                  <a:tcPr marL="35814" marR="35814" marT="17907" marB="17907">
                    <a:lnL w="57150" cap="flat" cmpd="sng" algn="ctr">
                      <a:solidFill>
                        <a:srgbClr val="1F497D"/>
                      </a:solidFill>
                      <a:prstDash val="solid"/>
                      <a:round/>
                      <a:headEnd type="none" w="med" len="med"/>
                      <a:tailEnd type="none" w="med" len="med"/>
                    </a:lnL>
                    <a:lnR w="57150" cap="flat" cmpd="sng" algn="ctr">
                      <a:solidFill>
                        <a:srgbClr val="1F497D"/>
                      </a:solidFill>
                      <a:prstDash val="solid"/>
                      <a:round/>
                      <a:headEnd type="none" w="med" len="med"/>
                      <a:tailEnd type="none" w="med" len="med"/>
                    </a:lnR>
                    <a:lnT w="5715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DBE5F1"/>
                    </a:solidFill>
                  </a:tcPr>
                </a:tc>
                <a:tc>
                  <a:txBody>
                    <a:bodyPr/>
                    <a:lstStyle/>
                    <a:p>
                      <a:pPr algn="l">
                        <a:lnSpc>
                          <a:spcPct val="115000"/>
                        </a:lnSpc>
                      </a:pPr>
                      <a:endParaRPr lang="en-US" sz="400" dirty="0">
                        <a:effectLst/>
                        <a:latin typeface="Calibri"/>
                      </a:endParaRPr>
                    </a:p>
                  </a:txBody>
                  <a:tcPr marL="35814" marR="35814" marT="17907" marB="17907">
                    <a:lnL w="57150" cap="flat" cmpd="sng" algn="ctr">
                      <a:solidFill>
                        <a:srgbClr val="1F497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00B050"/>
                      </a:solidFill>
                      <a:prstDash val="solid"/>
                      <a:round/>
                      <a:headEnd type="none" w="med" len="med"/>
                      <a:tailEnd type="none" w="med" len="med"/>
                    </a:lnB>
                    <a:solidFill>
                      <a:srgbClr val="808080"/>
                    </a:solidFill>
                  </a:tcPr>
                </a:tc>
                <a:tc>
                  <a:txBody>
                    <a:bodyPr/>
                    <a:lstStyle/>
                    <a:p>
                      <a:pPr algn="l">
                        <a:lnSpc>
                          <a:spcPct val="115000"/>
                        </a:lnSpc>
                      </a:pPr>
                      <a:endParaRPr lang="en-US" sz="400" dirty="0">
                        <a:effectLst/>
                        <a:latin typeface="Calibri"/>
                      </a:endParaRPr>
                    </a:p>
                  </a:txBody>
                  <a:tcPr marL="35814" marR="35814" marT="17907" marB="17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E36C0A"/>
                      </a:solidFill>
                      <a:prstDash val="solid"/>
                      <a:round/>
                      <a:headEnd type="none" w="med" len="med"/>
                      <a:tailEnd type="none" w="med" len="med"/>
                    </a:lnB>
                    <a:solidFill>
                      <a:srgbClr val="808080"/>
                    </a:solidFill>
                  </a:tcPr>
                </a:tc>
                <a:tc>
                  <a:txBody>
                    <a:bodyPr/>
                    <a:lstStyle/>
                    <a:p>
                      <a:pPr algn="l">
                        <a:lnSpc>
                          <a:spcPct val="115000"/>
                        </a:lnSpc>
                      </a:pPr>
                      <a:endParaRPr lang="en-US" sz="400" dirty="0">
                        <a:effectLst/>
                        <a:latin typeface="Calibri"/>
                      </a:endParaRPr>
                    </a:p>
                  </a:txBody>
                  <a:tcPr marL="35814" marR="35814" marT="17907" marB="17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808080"/>
                    </a:solidFill>
                  </a:tcPr>
                </a:tc>
              </a:tr>
              <a:tr h="1015633">
                <a:tc>
                  <a:txBody>
                    <a:bodyPr/>
                    <a:lstStyle/>
                    <a:p>
                      <a:pPr marL="0" marR="0" algn="l">
                        <a:lnSpc>
                          <a:spcPct val="115000"/>
                        </a:lnSpc>
                        <a:spcBef>
                          <a:spcPts val="0"/>
                        </a:spcBef>
                        <a:spcAft>
                          <a:spcPts val="0"/>
                        </a:spcAft>
                      </a:pPr>
                      <a:r>
                        <a:rPr lang="en-US" sz="600" b="1" kern="1200" dirty="0">
                          <a:solidFill>
                            <a:srgbClr val="002060"/>
                          </a:solidFill>
                          <a:effectLst/>
                          <a:latin typeface="Calibri"/>
                          <a:ea typeface="Times New Roman"/>
                          <a:cs typeface="Calibri"/>
                        </a:rPr>
                        <a:t>Understand</a:t>
                      </a:r>
                      <a:endParaRPr lang="en-US" sz="600" dirty="0">
                        <a:effectLst/>
                        <a:latin typeface="Calibri"/>
                        <a:ea typeface="Times New Roman"/>
                        <a:cs typeface="Times New Roman"/>
                      </a:endParaRPr>
                    </a:p>
                    <a:p>
                      <a:pPr marL="0" marR="0" algn="l">
                        <a:lnSpc>
                          <a:spcPct val="115000"/>
                        </a:lnSpc>
                        <a:spcBef>
                          <a:spcPts val="0"/>
                        </a:spcBef>
                        <a:spcAft>
                          <a:spcPts val="1000"/>
                        </a:spcAft>
                      </a:pPr>
                      <a:r>
                        <a:rPr lang="en-US" sz="600" kern="1200" dirty="0">
                          <a:solidFill>
                            <a:srgbClr val="002060"/>
                          </a:solidFill>
                          <a:effectLst/>
                          <a:latin typeface="Calibri"/>
                          <a:ea typeface="Times New Roman"/>
                          <a:cs typeface="Calibri"/>
                        </a:rPr>
                        <a:t>(</a:t>
                      </a:r>
                      <a:r>
                        <a:rPr lang="en-US" sz="600" b="1" u="sng" kern="1200" dirty="0">
                          <a:solidFill>
                            <a:srgbClr val="C00000"/>
                          </a:solidFill>
                          <a:effectLst/>
                          <a:latin typeface="Calibri"/>
                          <a:ea typeface="Times New Roman"/>
                          <a:cs typeface="Calibri"/>
                        </a:rPr>
                        <a:t>C</a:t>
                      </a:r>
                      <a:r>
                        <a:rPr lang="en-US" sz="600" kern="1200" dirty="0">
                          <a:solidFill>
                            <a:srgbClr val="002060"/>
                          </a:solidFill>
                          <a:effectLst/>
                          <a:latin typeface="Calibri"/>
                          <a:ea typeface="Times New Roman"/>
                          <a:cs typeface="Calibri"/>
                        </a:rPr>
                        <a:t>omprehend)</a:t>
                      </a:r>
                      <a:endParaRPr lang="en-US" sz="600" dirty="0">
                        <a:effectLst/>
                        <a:latin typeface="Calibri"/>
                        <a:ea typeface="Times New Roman"/>
                        <a:cs typeface="Times New Roman"/>
                      </a:endParaRPr>
                    </a:p>
                    <a:p>
                      <a:pPr marL="0" marR="0" algn="l">
                        <a:lnSpc>
                          <a:spcPct val="115000"/>
                        </a:lnSpc>
                        <a:spcBef>
                          <a:spcPts val="0"/>
                        </a:spcBef>
                        <a:spcAft>
                          <a:spcPts val="1000"/>
                        </a:spcAft>
                      </a:pPr>
                      <a:r>
                        <a:rPr lang="en-US" sz="600" dirty="0">
                          <a:solidFill>
                            <a:srgbClr val="002060"/>
                          </a:solidFill>
                          <a:effectLst/>
                          <a:latin typeface="Calibri"/>
                          <a:ea typeface="Times New Roman"/>
                          <a:cs typeface="Calibri"/>
                        </a:rPr>
                        <a:t>Construct meaning, clarify, paraphrase, represent, translate, illustrate, give examples, classify, categorize, summarize, generalize, infer a logical conclusion), predict, compare/contrast, match like ideas, explain, construct models.</a:t>
                      </a:r>
                      <a:endParaRPr lang="en-US" sz="6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57150" cap="flat" cmpd="sng" algn="ctr">
                      <a:solidFill>
                        <a:srgbClr val="1F497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Cd</a:t>
                      </a:r>
                      <a:r>
                        <a:rPr lang="en-US" sz="600" dirty="0">
                          <a:solidFill>
                            <a:srgbClr val="002060"/>
                          </a:solidFill>
                          <a:effectLst/>
                          <a:latin typeface="Calibri"/>
                          <a:ea typeface="Times New Roman"/>
                          <a:cs typeface="Calibri"/>
                        </a:rPr>
                        <a:t> Identify or describe literary elements (characters, setting, sequence, etc.)</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Ce</a:t>
                      </a:r>
                      <a:r>
                        <a:rPr lang="en-US" sz="600" dirty="0">
                          <a:solidFill>
                            <a:srgbClr val="002060"/>
                          </a:solidFill>
                          <a:effectLst/>
                          <a:latin typeface="Calibri"/>
                          <a:ea typeface="Times New Roman"/>
                          <a:cs typeface="Calibri"/>
                        </a:rPr>
                        <a:t> Select appropriate words when intended meaning/definition is clearly evident.</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Cf</a:t>
                      </a:r>
                      <a:r>
                        <a:rPr lang="en-US" sz="600" dirty="0">
                          <a:solidFill>
                            <a:srgbClr val="002060"/>
                          </a:solidFill>
                          <a:effectLst/>
                          <a:latin typeface="Calibri"/>
                          <a:ea typeface="Times New Roman"/>
                          <a:cs typeface="Calibri"/>
                        </a:rPr>
                        <a:t> Describe/explain who, what, where, when, or how.</a:t>
                      </a:r>
                      <a:endParaRPr lang="en-US" sz="600" dirty="0">
                        <a:effectLst/>
                        <a:latin typeface="Calibri"/>
                        <a:ea typeface="Times New Roman"/>
                        <a:cs typeface="Times New Roman"/>
                      </a:endParaRPr>
                    </a:p>
                  </a:txBody>
                  <a:tcPr marL="35814" marR="35814" marT="17907" marB="17907">
                    <a:lnL w="57150" cap="flat" cmpd="sng" algn="ctr">
                      <a:solidFill>
                        <a:srgbClr val="1F497D"/>
                      </a:solidFill>
                      <a:prstDash val="solid"/>
                      <a:round/>
                      <a:headEnd type="none" w="med" len="med"/>
                      <a:tailEnd type="none" w="med" len="med"/>
                    </a:lnL>
                    <a:lnR w="5715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57150" cap="flat" cmpd="sng" algn="ctr">
                      <a:solidFill>
                        <a:srgbClr val="1F497D"/>
                      </a:solidFill>
                      <a:prstDash val="solid"/>
                      <a:round/>
                      <a:headEnd type="none" w="med" len="med"/>
                      <a:tailEnd type="none" w="med" len="med"/>
                    </a:lnB>
                    <a:solidFill>
                      <a:srgbClr val="DBE5F1"/>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Ch </a:t>
                      </a:r>
                      <a:r>
                        <a:rPr lang="en-US" sz="600" dirty="0">
                          <a:solidFill>
                            <a:srgbClr val="002060"/>
                          </a:solidFill>
                          <a:effectLst/>
                          <a:latin typeface="Calibri"/>
                          <a:ea typeface="Times New Roman"/>
                          <a:cs typeface="Calibri"/>
                        </a:rPr>
                        <a:t>Specify, explain, show relationships; explain why, cause-effect.</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 </a:t>
                      </a:r>
                      <a:r>
                        <a:rPr lang="en-US" sz="600" i="1" dirty="0">
                          <a:solidFill>
                            <a:srgbClr val="002060"/>
                          </a:solidFill>
                          <a:effectLst/>
                          <a:latin typeface="Calibri"/>
                          <a:ea typeface="Times New Roman"/>
                          <a:cs typeface="Calibri"/>
                        </a:rPr>
                        <a:t>Give non-examples -examples.</a:t>
                      </a:r>
                      <a:r>
                        <a:rPr lang="en-US" sz="600" b="1" i="1" dirty="0">
                          <a:solidFill>
                            <a:srgbClr val="C00000"/>
                          </a:solidFill>
                          <a:effectLst/>
                          <a:latin typeface="Calibri"/>
                          <a:ea typeface="Times New Roman"/>
                          <a:cs typeface="Calibri"/>
                        </a:rPr>
                        <a:t>*</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Ci </a:t>
                      </a:r>
                      <a:r>
                        <a:rPr lang="en-US" sz="600" dirty="0">
                          <a:solidFill>
                            <a:srgbClr val="002060"/>
                          </a:solidFill>
                          <a:effectLst/>
                          <a:latin typeface="Calibri"/>
                          <a:ea typeface="Times New Roman"/>
                          <a:cs typeface="Calibri"/>
                        </a:rPr>
                        <a:t>Summarize results, concepts, ideas.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Cj </a:t>
                      </a:r>
                      <a:r>
                        <a:rPr lang="en-US" sz="600" dirty="0">
                          <a:solidFill>
                            <a:srgbClr val="002060"/>
                          </a:solidFill>
                          <a:effectLst/>
                          <a:latin typeface="Calibri"/>
                          <a:ea typeface="Times New Roman"/>
                          <a:cs typeface="Calibri"/>
                        </a:rPr>
                        <a:t>Make basic inferences or logical predictions from data or texts.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Ck</a:t>
                      </a:r>
                      <a:r>
                        <a:rPr lang="en-US" sz="600" dirty="0">
                          <a:solidFill>
                            <a:srgbClr val="002060"/>
                          </a:solidFill>
                          <a:effectLst/>
                          <a:latin typeface="Calibri"/>
                          <a:ea typeface="Times New Roman"/>
                          <a:cs typeface="Calibri"/>
                        </a:rPr>
                        <a:t> Identify main ideas or accurate generalizations of texts.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Cl</a:t>
                      </a:r>
                      <a:r>
                        <a:rPr lang="en-US" sz="600" dirty="0">
                          <a:solidFill>
                            <a:srgbClr val="002060"/>
                          </a:solidFill>
                          <a:effectLst/>
                          <a:latin typeface="Calibri"/>
                          <a:ea typeface="Times New Roman"/>
                          <a:cs typeface="Calibri"/>
                        </a:rPr>
                        <a:t> Locate information to support explicit-implicit central ideas.</a:t>
                      </a:r>
                      <a:endParaRPr lang="en-US" sz="600" dirty="0">
                        <a:effectLst/>
                        <a:latin typeface="Calibri"/>
                        <a:ea typeface="Times New Roman"/>
                        <a:cs typeface="Times New Roman"/>
                      </a:endParaRPr>
                    </a:p>
                  </a:txBody>
                  <a:tcPr marL="35814" marR="35814" marT="17907" marB="17907">
                    <a:lnL w="57150" cap="flat" cmpd="sng" algn="ctr">
                      <a:solidFill>
                        <a:srgbClr val="1F497D"/>
                      </a:solidFill>
                      <a:prstDash val="solid"/>
                      <a:round/>
                      <a:headEnd type="none" w="med" len="med"/>
                      <a:tailEnd type="none" w="med" len="med"/>
                    </a:lnL>
                    <a:lnR w="57150" cap="flat" cmpd="sng" algn="ctr">
                      <a:solidFill>
                        <a:srgbClr val="00B050"/>
                      </a:solidFill>
                      <a:prstDash val="solid"/>
                      <a:round/>
                      <a:headEnd type="none" w="med" len="med"/>
                      <a:tailEnd type="none" w="med" len="med"/>
                    </a:lnR>
                    <a:lnT w="5715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EAF1DD"/>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Cu</a:t>
                      </a:r>
                      <a:r>
                        <a:rPr lang="en-US" sz="600" dirty="0">
                          <a:solidFill>
                            <a:srgbClr val="002060"/>
                          </a:solidFill>
                          <a:effectLst/>
                          <a:latin typeface="Calibri"/>
                          <a:ea typeface="Times New Roman"/>
                          <a:cs typeface="Calibri"/>
                        </a:rPr>
                        <a:t> Explain, generalize, or connect ideas using supporting evidence (quote, example, text reference).</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Cv</a:t>
                      </a:r>
                      <a:r>
                        <a:rPr lang="en-US" sz="600" dirty="0">
                          <a:solidFill>
                            <a:srgbClr val="002060"/>
                          </a:solidFill>
                          <a:effectLst/>
                          <a:latin typeface="Calibri"/>
                          <a:ea typeface="Times New Roman"/>
                          <a:cs typeface="Calibri"/>
                        </a:rPr>
                        <a:t> Identify/ make inferences about explicit or implicit themes.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Cw</a:t>
                      </a:r>
                      <a:r>
                        <a:rPr lang="en-US" sz="600" dirty="0">
                          <a:solidFill>
                            <a:srgbClr val="002060"/>
                          </a:solidFill>
                          <a:effectLst/>
                          <a:latin typeface="Calibri"/>
                          <a:ea typeface="Times New Roman"/>
                          <a:cs typeface="Calibri"/>
                        </a:rPr>
                        <a:t> Describe how word choice, point of view, or bias may affect the readers’ interpretation of a text.</a:t>
                      </a:r>
                      <a:endParaRPr lang="en-US" sz="600" dirty="0">
                        <a:effectLst/>
                        <a:latin typeface="Calibri"/>
                        <a:ea typeface="Times New Roman"/>
                        <a:cs typeface="Times New Roman"/>
                      </a:endParaRPr>
                    </a:p>
                  </a:txBody>
                  <a:tcPr marL="35814" marR="35814" marT="17907" marB="17907">
                    <a:lnL w="57150" cap="flat" cmpd="sng" algn="ctr">
                      <a:solidFill>
                        <a:srgbClr val="00B050"/>
                      </a:solidFill>
                      <a:prstDash val="solid"/>
                      <a:round/>
                      <a:headEnd type="none" w="med" len="med"/>
                      <a:tailEnd type="none" w="med" len="med"/>
                    </a:lnL>
                    <a:lnR w="57150" cap="flat" cmpd="sng" algn="ctr">
                      <a:solidFill>
                        <a:srgbClr val="E36C0A"/>
                      </a:solidFill>
                      <a:prstDash val="solid"/>
                      <a:round/>
                      <a:headEnd type="none" w="med" len="med"/>
                      <a:tailEnd type="none" w="med" len="med"/>
                    </a:lnR>
                    <a:lnT w="57150" cap="flat" cmpd="sng" algn="ctr">
                      <a:solidFill>
                        <a:srgbClr val="E36C0A"/>
                      </a:solidFill>
                      <a:prstDash val="solid"/>
                      <a:round/>
                      <a:headEnd type="none" w="med" len="med"/>
                      <a:tailEnd type="none" w="med" len="med"/>
                    </a:lnT>
                    <a:lnB w="12700" cap="flat" cmpd="sng" algn="ctr">
                      <a:solidFill>
                        <a:srgbClr val="E36C0A"/>
                      </a:solidFill>
                      <a:prstDash val="solid"/>
                      <a:round/>
                      <a:headEnd type="none" w="med" len="med"/>
                      <a:tailEnd type="none" w="med" len="med"/>
                    </a:lnB>
                    <a:solidFill>
                      <a:srgbClr val="FDE9D9"/>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CK</a:t>
                      </a:r>
                      <a:r>
                        <a:rPr lang="en-US" sz="600" dirty="0">
                          <a:solidFill>
                            <a:srgbClr val="002060"/>
                          </a:solidFill>
                          <a:effectLst/>
                          <a:latin typeface="Calibri"/>
                          <a:ea typeface="Times New Roman"/>
                          <a:cs typeface="Calibri"/>
                        </a:rPr>
                        <a:t> Explain how concepts or ideas specifically relate to</a:t>
                      </a:r>
                      <a:r>
                        <a:rPr lang="en-US" sz="600" i="1" dirty="0">
                          <a:solidFill>
                            <a:srgbClr val="002060"/>
                          </a:solidFill>
                          <a:effectLst/>
                          <a:latin typeface="Calibri"/>
                          <a:ea typeface="Times New Roman"/>
                          <a:cs typeface="Calibri"/>
                        </a:rPr>
                        <a:t> other</a:t>
                      </a:r>
                      <a:r>
                        <a:rPr lang="en-US" sz="600" dirty="0">
                          <a:solidFill>
                            <a:srgbClr val="002060"/>
                          </a:solidFill>
                          <a:effectLst/>
                          <a:latin typeface="Calibri"/>
                          <a:ea typeface="Times New Roman"/>
                          <a:cs typeface="Calibri"/>
                        </a:rPr>
                        <a:t> content domains or concepts.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CL</a:t>
                      </a:r>
                      <a:r>
                        <a:rPr lang="en-US" sz="600" dirty="0">
                          <a:solidFill>
                            <a:srgbClr val="002060"/>
                          </a:solidFill>
                          <a:effectLst/>
                          <a:latin typeface="Calibri"/>
                          <a:ea typeface="Times New Roman"/>
                          <a:cs typeface="Calibri"/>
                        </a:rPr>
                        <a:t> Develop generalizations of the results obtained or strategies used and apply them to new problem situations.</a:t>
                      </a:r>
                      <a:endParaRPr lang="en-US" sz="600" dirty="0">
                        <a:effectLst/>
                        <a:latin typeface="Calibri"/>
                        <a:ea typeface="Times New Roman"/>
                        <a:cs typeface="Times New Roman"/>
                      </a:endParaRPr>
                    </a:p>
                  </a:txBody>
                  <a:tcPr marL="35814" marR="35814" marT="17907" marB="17907">
                    <a:lnL w="57150" cap="flat" cmpd="sng" algn="ctr">
                      <a:solidFill>
                        <a:srgbClr val="E36C0A"/>
                      </a:solidFill>
                      <a:prstDash val="solid"/>
                      <a:round/>
                      <a:headEnd type="none" w="med" len="med"/>
                      <a:tailEnd type="none" w="med" len="med"/>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2DBDB"/>
                    </a:solidFill>
                  </a:tcPr>
                </a:tc>
              </a:tr>
              <a:tr h="424638">
                <a:tc>
                  <a:txBody>
                    <a:bodyPr/>
                    <a:lstStyle/>
                    <a:p>
                      <a:pPr marL="0" marR="0" algn="l">
                        <a:lnSpc>
                          <a:spcPct val="115000"/>
                        </a:lnSpc>
                        <a:spcBef>
                          <a:spcPts val="0"/>
                        </a:spcBef>
                        <a:spcAft>
                          <a:spcPts val="0"/>
                        </a:spcAft>
                      </a:pPr>
                      <a:r>
                        <a:rPr lang="en-US" sz="600" b="1" kern="1200" dirty="0">
                          <a:solidFill>
                            <a:srgbClr val="002060"/>
                          </a:solidFill>
                          <a:effectLst/>
                          <a:latin typeface="Calibri"/>
                          <a:ea typeface="Times New Roman"/>
                          <a:cs typeface="Calibri"/>
                        </a:rPr>
                        <a:t>Apply</a:t>
                      </a:r>
                      <a:r>
                        <a:rPr lang="en-US" sz="600" dirty="0">
                          <a:solidFill>
                            <a:srgbClr val="002060"/>
                          </a:solidFill>
                          <a:effectLst/>
                          <a:latin typeface="Calibri"/>
                          <a:ea typeface="Times New Roman"/>
                          <a:cs typeface="Calibri"/>
                        </a:rPr>
                        <a:t> </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dirty="0">
                          <a:solidFill>
                            <a:srgbClr val="002060"/>
                          </a:solidFill>
                          <a:effectLst/>
                          <a:latin typeface="Calibri"/>
                          <a:ea typeface="Times New Roman"/>
                          <a:cs typeface="Calibri"/>
                        </a:rPr>
                        <a:t>Carry out or use a procedure in a given situation; carry out (apply to a familiar task), or use (apply) to an  unfamiliar task.</a:t>
                      </a:r>
                      <a:endParaRPr lang="en-US" sz="6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57150" cap="flat" cmpd="sng" algn="ctr">
                      <a:solidFill>
                        <a:srgbClr val="00B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kern="1200" dirty="0">
                          <a:solidFill>
                            <a:srgbClr val="C00000"/>
                          </a:solidFill>
                          <a:effectLst/>
                          <a:latin typeface="Calibri"/>
                          <a:ea typeface="Times New Roman"/>
                          <a:cs typeface="Calibri"/>
                        </a:rPr>
                        <a:t>APg</a:t>
                      </a:r>
                      <a:r>
                        <a:rPr lang="en-US" sz="600" kern="1200" dirty="0">
                          <a:solidFill>
                            <a:srgbClr val="002060"/>
                          </a:solidFill>
                          <a:effectLst/>
                          <a:latin typeface="Calibri"/>
                          <a:ea typeface="Times New Roman"/>
                          <a:cs typeface="Calibri"/>
                        </a:rPr>
                        <a:t>Use language structure (pre/suffix) or word relationships(synonyms/antonym) to determine meaning.</a:t>
                      </a:r>
                      <a:endParaRPr lang="en-US" sz="600" dirty="0">
                        <a:effectLst/>
                        <a:latin typeface="Calibri"/>
                        <a:ea typeface="Times New Roman"/>
                        <a:cs typeface="Times New Roman"/>
                      </a:endParaRPr>
                    </a:p>
                  </a:txBody>
                  <a:tcPr marL="35814" marR="35814" marT="17907" marB="17907">
                    <a:lnL w="5715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57150" cap="flat" cmpd="sng" algn="ctr">
                      <a:solidFill>
                        <a:srgbClr val="1F497D"/>
                      </a:solidFill>
                      <a:prstDash val="solid"/>
                      <a:round/>
                      <a:headEnd type="none" w="med" len="med"/>
                      <a:tailEnd type="none" w="med" len="med"/>
                    </a:lnT>
                    <a:lnB w="57150" cap="flat" cmpd="sng" algn="ctr">
                      <a:solidFill>
                        <a:srgbClr val="00B050"/>
                      </a:solidFill>
                      <a:prstDash val="solid"/>
                      <a:round/>
                      <a:headEnd type="none" w="med" len="med"/>
                      <a:tailEnd type="none" w="med" len="med"/>
                    </a:lnB>
                    <a:solidFill>
                      <a:srgbClr val="EAF1DD"/>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kern="1200" dirty="0">
                          <a:solidFill>
                            <a:srgbClr val="C00000"/>
                          </a:solidFill>
                          <a:effectLst/>
                          <a:latin typeface="Calibri"/>
                          <a:ea typeface="Times New Roman"/>
                          <a:cs typeface="Calibri"/>
                        </a:rPr>
                        <a:t>APm</a:t>
                      </a:r>
                      <a:r>
                        <a:rPr lang="en-US" sz="600" kern="1200" dirty="0">
                          <a:solidFill>
                            <a:srgbClr val="002060"/>
                          </a:solidFill>
                          <a:effectLst/>
                          <a:latin typeface="Calibri"/>
                          <a:ea typeface="Times New Roman"/>
                          <a:cs typeface="Calibri"/>
                        </a:rPr>
                        <a:t> Use context to identify word meanings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kern="1200" dirty="0">
                          <a:solidFill>
                            <a:srgbClr val="C00000"/>
                          </a:solidFill>
                          <a:effectLst/>
                          <a:latin typeface="Calibri"/>
                          <a:ea typeface="Times New Roman"/>
                          <a:cs typeface="Calibri"/>
                        </a:rPr>
                        <a:t>APn</a:t>
                      </a:r>
                      <a:r>
                        <a:rPr lang="en-US" sz="600" kern="1200" dirty="0">
                          <a:solidFill>
                            <a:srgbClr val="002060"/>
                          </a:solidFill>
                          <a:effectLst/>
                          <a:latin typeface="Calibri"/>
                          <a:ea typeface="Times New Roman"/>
                          <a:cs typeface="Calibri"/>
                        </a:rPr>
                        <a:t> Obtain and interpret information using text features.</a:t>
                      </a:r>
                      <a:endParaRPr lang="en-US" sz="600" dirty="0">
                        <a:effectLst/>
                        <a:latin typeface="Calibri"/>
                        <a:ea typeface="Times New Roman"/>
                        <a:cs typeface="Times New Roman"/>
                      </a:endParaRPr>
                    </a:p>
                  </a:txBody>
                  <a:tcPr marL="35814" marR="35814" marT="17907" marB="17907">
                    <a:lnL w="12700" cap="flat" cmpd="sng" algn="ctr">
                      <a:solidFill>
                        <a:srgbClr val="00B050"/>
                      </a:solidFill>
                      <a:prstDash val="solid"/>
                      <a:round/>
                      <a:headEnd type="none" w="med" len="med"/>
                      <a:tailEnd type="none" w="med" len="med"/>
                    </a:lnL>
                    <a:lnR w="5715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57150" cap="flat" cmpd="sng" algn="ctr">
                      <a:solidFill>
                        <a:srgbClr val="00B050"/>
                      </a:solidFill>
                      <a:prstDash val="solid"/>
                      <a:round/>
                      <a:headEnd type="none" w="med" len="med"/>
                      <a:tailEnd type="none" w="med" len="med"/>
                    </a:lnB>
                    <a:solidFill>
                      <a:srgbClr val="EAF1DD"/>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APx </a:t>
                      </a:r>
                      <a:r>
                        <a:rPr lang="en-US" sz="600" dirty="0">
                          <a:solidFill>
                            <a:srgbClr val="002060"/>
                          </a:solidFill>
                          <a:effectLst/>
                          <a:latin typeface="Calibri"/>
                          <a:ea typeface="Times New Roman"/>
                          <a:cs typeface="Calibri"/>
                        </a:rPr>
                        <a:t>Use concepts to solve non-routine problems.</a:t>
                      </a:r>
                      <a:endParaRPr lang="en-US" sz="600" dirty="0">
                        <a:effectLst/>
                        <a:latin typeface="Calibri"/>
                        <a:ea typeface="Times New Roman"/>
                        <a:cs typeface="Times New Roman"/>
                      </a:endParaRPr>
                    </a:p>
                  </a:txBody>
                  <a:tcPr marL="35814" marR="35814" marT="17907" marB="17907">
                    <a:lnL w="57150" cap="flat" cmpd="sng" algn="ctr">
                      <a:solidFill>
                        <a:srgbClr val="00B050"/>
                      </a:solidFill>
                      <a:prstDash val="solid"/>
                      <a:round/>
                      <a:headEnd type="none" w="med" len="med"/>
                      <a:tailEnd type="none" w="med" len="med"/>
                    </a:lnL>
                    <a:lnR w="57150" cap="flat" cmpd="sng" algn="ctr">
                      <a:solidFill>
                        <a:srgbClr val="E36C0A"/>
                      </a:solidFill>
                      <a:prstDash val="solid"/>
                      <a:round/>
                      <a:headEnd type="none" w="med" len="med"/>
                      <a:tailEnd type="none" w="med" len="med"/>
                    </a:lnR>
                    <a:lnT w="12700" cap="flat" cmpd="sng" algn="ctr">
                      <a:solidFill>
                        <a:srgbClr val="E36C0A"/>
                      </a:solidFill>
                      <a:prstDash val="solid"/>
                      <a:round/>
                      <a:headEnd type="none" w="med" len="med"/>
                      <a:tailEnd type="none" w="med" len="med"/>
                    </a:lnT>
                    <a:lnB w="12700" cap="flat" cmpd="sng" algn="ctr">
                      <a:solidFill>
                        <a:srgbClr val="E36C0A"/>
                      </a:solidFill>
                      <a:prstDash val="solid"/>
                      <a:round/>
                      <a:headEnd type="none" w="med" len="med"/>
                      <a:tailEnd type="none" w="med" len="med"/>
                    </a:lnB>
                    <a:solidFill>
                      <a:srgbClr val="FDE9D9"/>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i="1" kern="1200" dirty="0">
                          <a:solidFill>
                            <a:srgbClr val="002060"/>
                          </a:solidFill>
                          <a:effectLst/>
                          <a:latin typeface="Calibri"/>
                          <a:ea typeface="Times New Roman"/>
                          <a:cs typeface="Calibri"/>
                        </a:rPr>
                        <a:t>Devise an approach among many alternatives to research a novel problem</a:t>
                      </a:r>
                      <a:r>
                        <a:rPr lang="en-US" sz="600" kern="1200" dirty="0">
                          <a:solidFill>
                            <a:srgbClr val="002060"/>
                          </a:solidFill>
                          <a:effectLst/>
                          <a:latin typeface="Calibri"/>
                          <a:ea typeface="Times New Roman"/>
                          <a:cs typeface="Calibri"/>
                        </a:rPr>
                        <a:t>.</a:t>
                      </a:r>
                      <a:r>
                        <a:rPr lang="en-US" sz="600" b="1" kern="1200" dirty="0">
                          <a:solidFill>
                            <a:srgbClr val="C00000"/>
                          </a:solidFill>
                          <a:effectLst/>
                          <a:latin typeface="Calibri"/>
                          <a:ea typeface="Times New Roman"/>
                          <a:cs typeface="Calibri"/>
                        </a:rPr>
                        <a:t>*</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Arial"/>
                        </a:rPr>
                        <a:t>APM</a:t>
                      </a:r>
                      <a:r>
                        <a:rPr lang="en-US" sz="600" dirty="0">
                          <a:solidFill>
                            <a:srgbClr val="002060"/>
                          </a:solidFill>
                          <a:effectLst/>
                          <a:latin typeface="Calibri"/>
                          <a:ea typeface="Times New Roman"/>
                          <a:cs typeface="Arial"/>
                        </a:rPr>
                        <a:t> Illustrate how multiple themes (historical, geographic, social) may be interrelated.</a:t>
                      </a:r>
                      <a:endParaRPr lang="en-US" sz="600" dirty="0">
                        <a:effectLst/>
                        <a:latin typeface="Calibri"/>
                        <a:ea typeface="Times New Roman"/>
                        <a:cs typeface="Times New Roman"/>
                      </a:endParaRPr>
                    </a:p>
                  </a:txBody>
                  <a:tcPr marL="35814" marR="35814" marT="17907" marB="17907">
                    <a:lnL w="57150" cap="flat" cmpd="sng" algn="ctr">
                      <a:solidFill>
                        <a:srgbClr val="E36C0A"/>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2DBDB"/>
                    </a:solidFill>
                  </a:tcPr>
                </a:tc>
              </a:tr>
              <a:tr h="1156475">
                <a:tc>
                  <a:txBody>
                    <a:bodyPr/>
                    <a:lstStyle/>
                    <a:p>
                      <a:pPr marL="0" marR="0" algn="l">
                        <a:lnSpc>
                          <a:spcPct val="115000"/>
                        </a:lnSpc>
                        <a:spcBef>
                          <a:spcPts val="0"/>
                        </a:spcBef>
                        <a:spcAft>
                          <a:spcPts val="0"/>
                        </a:spcAft>
                      </a:pPr>
                      <a:r>
                        <a:rPr lang="en-US" sz="600" b="1" kern="1200" dirty="0">
                          <a:solidFill>
                            <a:srgbClr val="002060"/>
                          </a:solidFill>
                          <a:effectLst/>
                          <a:latin typeface="Calibri"/>
                          <a:ea typeface="Times New Roman"/>
                          <a:cs typeface="Calibri"/>
                        </a:rPr>
                        <a:t>Analyze</a:t>
                      </a:r>
                      <a:r>
                        <a:rPr lang="en-US" sz="600" dirty="0">
                          <a:solidFill>
                            <a:srgbClr val="002060"/>
                          </a:solidFill>
                          <a:effectLst/>
                          <a:latin typeface="Calibri"/>
                          <a:ea typeface="Times New Roman"/>
                          <a:cs typeface="Calibri"/>
                        </a:rPr>
                        <a:t> </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dirty="0">
                          <a:solidFill>
                            <a:srgbClr val="002060"/>
                          </a:solidFill>
                          <a:effectLst/>
                          <a:latin typeface="Calibri"/>
                          <a:ea typeface="Times New Roman"/>
                          <a:cs typeface="Calibri"/>
                        </a:rPr>
                        <a:t>Break into constituent parts, determine how parts relate, differentiate between relevant-irrelevant, distinguish, focus, select, organize, outline, find coherence, deconstruct (e.g., for bias or point of view).</a:t>
                      </a:r>
                      <a:endParaRPr lang="en-US" sz="6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57150" cap="flat" cmpd="sng" algn="ctr">
                      <a:solidFill>
                        <a:srgbClr val="E36C0A"/>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ANo </a:t>
                      </a:r>
                      <a:r>
                        <a:rPr lang="en-US" sz="600" dirty="0">
                          <a:solidFill>
                            <a:srgbClr val="002060"/>
                          </a:solidFill>
                          <a:effectLst/>
                          <a:latin typeface="Calibri"/>
                          <a:ea typeface="Times New Roman"/>
                          <a:cs typeface="Calibri"/>
                        </a:rPr>
                        <a:t>Identify whether specific information is contained in graphic representations (e.g., map, chart, table, graph, T-chart, diagram) or text features (e.g., headings, subheadings, captions).</a:t>
                      </a:r>
                      <a:endParaRPr lang="en-US" sz="600" dirty="0">
                        <a:effectLst/>
                        <a:latin typeface="Calibri"/>
                        <a:ea typeface="Times New Roman"/>
                        <a:cs typeface="Times New Roman"/>
                      </a:endParaRPr>
                    </a:p>
                  </a:txBody>
                  <a:tcPr marL="35814" marR="35814" marT="17907" marB="17907">
                    <a:lnL w="57150" cap="flat" cmpd="sng" algn="ctr">
                      <a:solidFill>
                        <a:srgbClr val="E36C0A"/>
                      </a:solidFill>
                      <a:prstDash val="solid"/>
                      <a:round/>
                      <a:headEnd type="none" w="med" len="med"/>
                      <a:tailEnd type="none" w="med" len="med"/>
                    </a:lnL>
                    <a:lnR w="12700" cap="flat" cmpd="sng" algn="ctr">
                      <a:solidFill>
                        <a:srgbClr val="E36C0A"/>
                      </a:solidFill>
                      <a:prstDash val="solid"/>
                      <a:round/>
                      <a:headEnd type="none" w="med" len="med"/>
                      <a:tailEnd type="none" w="med" len="med"/>
                    </a:lnR>
                    <a:lnT w="57150" cap="flat" cmpd="sng" algn="ctr">
                      <a:solidFill>
                        <a:srgbClr val="00B050"/>
                      </a:solidFill>
                      <a:prstDash val="solid"/>
                      <a:round/>
                      <a:headEnd type="none" w="med" len="med"/>
                      <a:tailEnd type="none" w="med" len="med"/>
                    </a:lnT>
                    <a:lnB w="12700" cap="flat" cmpd="sng" algn="ctr">
                      <a:solidFill>
                        <a:srgbClr val="E36C0A"/>
                      </a:solidFill>
                      <a:prstDash val="solid"/>
                      <a:round/>
                      <a:headEnd type="none" w="med" len="med"/>
                      <a:tailEnd type="none" w="med" len="med"/>
                    </a:lnB>
                    <a:solidFill>
                      <a:srgbClr val="FDE9D9"/>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ANp</a:t>
                      </a:r>
                      <a:r>
                        <a:rPr lang="en-US" sz="600" dirty="0">
                          <a:solidFill>
                            <a:srgbClr val="002060"/>
                          </a:solidFill>
                          <a:effectLst/>
                          <a:latin typeface="Calibri"/>
                          <a:ea typeface="Times New Roman"/>
                          <a:cs typeface="Calibri"/>
                        </a:rPr>
                        <a:t> Categorize/compare literary elements, terms, facts, details, events.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ANq</a:t>
                      </a:r>
                      <a:r>
                        <a:rPr lang="en-US" sz="600" dirty="0">
                          <a:solidFill>
                            <a:srgbClr val="002060"/>
                          </a:solidFill>
                          <a:effectLst/>
                          <a:latin typeface="Calibri"/>
                          <a:ea typeface="Times New Roman"/>
                          <a:cs typeface="Calibri"/>
                        </a:rPr>
                        <a:t> Identify use of literary devices.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ANr</a:t>
                      </a:r>
                      <a:r>
                        <a:rPr lang="en-US" sz="600" dirty="0">
                          <a:solidFill>
                            <a:srgbClr val="002060"/>
                          </a:solidFill>
                          <a:effectLst/>
                          <a:latin typeface="Calibri"/>
                          <a:ea typeface="Times New Roman"/>
                          <a:cs typeface="Calibri"/>
                        </a:rPr>
                        <a:t> Analyze format, organization, &amp; internal text structure (signal words, transitions, semantic cues) of different texts.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ANs</a:t>
                      </a:r>
                      <a:r>
                        <a:rPr lang="en-US" sz="600" dirty="0">
                          <a:solidFill>
                            <a:srgbClr val="002060"/>
                          </a:solidFill>
                          <a:effectLst/>
                          <a:latin typeface="Calibri"/>
                          <a:ea typeface="Times New Roman"/>
                          <a:cs typeface="Calibri"/>
                        </a:rPr>
                        <a:t> Distinguish: relevant-irrelevant information; fact/opinion.</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ANt</a:t>
                      </a:r>
                      <a:r>
                        <a:rPr lang="en-US" sz="600" dirty="0">
                          <a:solidFill>
                            <a:srgbClr val="002060"/>
                          </a:solidFill>
                          <a:effectLst/>
                          <a:latin typeface="Calibri"/>
                          <a:ea typeface="Times New Roman"/>
                          <a:cs typeface="Calibri"/>
                        </a:rPr>
                        <a:t> Identify characteristic text features; distinguish between texts, genres.</a:t>
                      </a:r>
                      <a:endParaRPr lang="en-US" sz="600" dirty="0">
                        <a:effectLst/>
                        <a:latin typeface="Calibri"/>
                        <a:ea typeface="Times New Roman"/>
                        <a:cs typeface="Times New Roman"/>
                      </a:endParaRPr>
                    </a:p>
                  </a:txBody>
                  <a:tcPr marL="35814" marR="35814" marT="17907" marB="17907">
                    <a:lnL w="12700" cap="flat" cmpd="sng" algn="ctr">
                      <a:solidFill>
                        <a:srgbClr val="E36C0A"/>
                      </a:solidFill>
                      <a:prstDash val="solid"/>
                      <a:round/>
                      <a:headEnd type="none" w="med" len="med"/>
                      <a:tailEnd type="none" w="med" len="med"/>
                    </a:lnL>
                    <a:lnR w="12700" cap="flat" cmpd="sng" algn="ctr">
                      <a:solidFill>
                        <a:srgbClr val="E36C0A"/>
                      </a:solidFill>
                      <a:prstDash val="solid"/>
                      <a:round/>
                      <a:headEnd type="none" w="med" len="med"/>
                      <a:tailEnd type="none" w="med" len="med"/>
                    </a:lnR>
                    <a:lnT w="57150" cap="flat" cmpd="sng" algn="ctr">
                      <a:solidFill>
                        <a:srgbClr val="00B050"/>
                      </a:solidFill>
                      <a:prstDash val="solid"/>
                      <a:round/>
                      <a:headEnd type="none" w="med" len="med"/>
                      <a:tailEnd type="none" w="med" len="med"/>
                    </a:lnT>
                    <a:lnB w="12700" cap="flat" cmpd="sng" algn="ctr">
                      <a:solidFill>
                        <a:srgbClr val="E36C0A"/>
                      </a:solidFill>
                      <a:prstDash val="solid"/>
                      <a:round/>
                      <a:headEnd type="none" w="med" len="med"/>
                      <a:tailEnd type="none" w="med" len="med"/>
                    </a:lnB>
                    <a:solidFill>
                      <a:srgbClr val="FDE9D9"/>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ANy</a:t>
                      </a:r>
                      <a:r>
                        <a:rPr lang="en-US" sz="600" dirty="0">
                          <a:solidFill>
                            <a:srgbClr val="002060"/>
                          </a:solidFill>
                          <a:effectLst/>
                          <a:latin typeface="Calibri"/>
                          <a:ea typeface="Times New Roman"/>
                          <a:cs typeface="Calibri"/>
                        </a:rPr>
                        <a:t> Analyze information within data sets or texts.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ANz</a:t>
                      </a:r>
                      <a:r>
                        <a:rPr lang="en-US" sz="600" dirty="0">
                          <a:solidFill>
                            <a:srgbClr val="002060"/>
                          </a:solidFill>
                          <a:effectLst/>
                          <a:latin typeface="Calibri"/>
                          <a:ea typeface="Times New Roman"/>
                          <a:cs typeface="Calibri"/>
                        </a:rPr>
                        <a:t> Analyze interrelationships among concepts, issues, and problems.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ANA</a:t>
                      </a:r>
                      <a:r>
                        <a:rPr lang="en-US" sz="600" dirty="0">
                          <a:solidFill>
                            <a:srgbClr val="002060"/>
                          </a:solidFill>
                          <a:effectLst/>
                          <a:latin typeface="Calibri"/>
                          <a:ea typeface="Times New Roman"/>
                          <a:cs typeface="Calibri"/>
                        </a:rPr>
                        <a:t> Analyze or interpret author’s craft (literary devices, viewpoint, or potential bias) to critique a text.</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ANB</a:t>
                      </a:r>
                      <a:r>
                        <a:rPr lang="en-US" sz="600" dirty="0">
                          <a:solidFill>
                            <a:srgbClr val="002060"/>
                          </a:solidFill>
                          <a:effectLst/>
                          <a:latin typeface="Calibri"/>
                          <a:ea typeface="Times New Roman"/>
                          <a:cs typeface="Calibri"/>
                        </a:rPr>
                        <a:t> Use reasoning, planning, and evidence to support inferences.</a:t>
                      </a:r>
                      <a:endParaRPr lang="en-US" sz="600" dirty="0">
                        <a:effectLst/>
                        <a:latin typeface="Calibri"/>
                        <a:ea typeface="Times New Roman"/>
                        <a:cs typeface="Times New Roman"/>
                      </a:endParaRPr>
                    </a:p>
                  </a:txBody>
                  <a:tcPr marL="35814" marR="35814" marT="17907" marB="17907">
                    <a:lnL w="12700" cap="flat" cmpd="sng" algn="ctr">
                      <a:solidFill>
                        <a:srgbClr val="E36C0A"/>
                      </a:solidFill>
                      <a:prstDash val="solid"/>
                      <a:round/>
                      <a:headEnd type="none" w="med" len="med"/>
                      <a:tailEnd type="none" w="med" len="med"/>
                    </a:lnL>
                    <a:lnR w="57150" cap="flat" cmpd="sng" algn="ctr">
                      <a:solidFill>
                        <a:srgbClr val="E36C0A"/>
                      </a:solidFill>
                      <a:prstDash val="solid"/>
                      <a:round/>
                      <a:headEnd type="none" w="med" len="med"/>
                      <a:tailEnd type="none" w="med" len="med"/>
                    </a:lnR>
                    <a:lnT w="12700" cap="flat" cmpd="sng" algn="ctr">
                      <a:solidFill>
                        <a:srgbClr val="E36C0A"/>
                      </a:solidFill>
                      <a:prstDash val="solid"/>
                      <a:round/>
                      <a:headEnd type="none" w="med" len="med"/>
                      <a:tailEnd type="none" w="med" len="med"/>
                    </a:lnT>
                    <a:lnB w="12700" cap="flat" cmpd="sng" algn="ctr">
                      <a:solidFill>
                        <a:srgbClr val="E36C0A"/>
                      </a:solidFill>
                      <a:prstDash val="solid"/>
                      <a:round/>
                      <a:headEnd type="none" w="med" len="med"/>
                      <a:tailEnd type="none" w="med" len="med"/>
                    </a:lnB>
                    <a:solidFill>
                      <a:srgbClr val="FDE9D9"/>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ANN</a:t>
                      </a:r>
                      <a:r>
                        <a:rPr lang="en-US" sz="600" dirty="0">
                          <a:solidFill>
                            <a:srgbClr val="002060"/>
                          </a:solidFill>
                          <a:effectLst/>
                          <a:latin typeface="Calibri"/>
                          <a:ea typeface="Times New Roman"/>
                          <a:cs typeface="Calibri"/>
                        </a:rPr>
                        <a:t> Analyze multiple sources of evidence, or multiple works by the same author, or across genres, time periods, themes.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ANO </a:t>
                      </a:r>
                      <a:r>
                        <a:rPr lang="en-US" sz="600" dirty="0">
                          <a:solidFill>
                            <a:srgbClr val="002060"/>
                          </a:solidFill>
                          <a:effectLst/>
                          <a:latin typeface="Calibri"/>
                          <a:ea typeface="Times New Roman"/>
                          <a:cs typeface="Calibri"/>
                        </a:rPr>
                        <a:t>Analyze complex/abstract themes, perspectives, concepts.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ANP</a:t>
                      </a:r>
                      <a:r>
                        <a:rPr lang="en-US" sz="600" dirty="0">
                          <a:solidFill>
                            <a:srgbClr val="002060"/>
                          </a:solidFill>
                          <a:effectLst/>
                          <a:latin typeface="Calibri"/>
                          <a:ea typeface="Times New Roman"/>
                          <a:cs typeface="Calibri"/>
                        </a:rPr>
                        <a:t> Gather, analyze, and organize multiple information sources.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ANQ</a:t>
                      </a:r>
                      <a:r>
                        <a:rPr lang="en-US" sz="600" dirty="0">
                          <a:solidFill>
                            <a:srgbClr val="002060"/>
                          </a:solidFill>
                          <a:effectLst/>
                          <a:latin typeface="Calibri"/>
                          <a:ea typeface="Times New Roman"/>
                          <a:cs typeface="Calibri"/>
                        </a:rPr>
                        <a:t> Analyze discourse styles.</a:t>
                      </a:r>
                      <a:endParaRPr lang="en-US" sz="600" dirty="0">
                        <a:effectLst/>
                        <a:latin typeface="Calibri"/>
                        <a:ea typeface="Times New Roman"/>
                        <a:cs typeface="Times New Roman"/>
                      </a:endParaRPr>
                    </a:p>
                  </a:txBody>
                  <a:tcPr marL="35814" marR="35814" marT="17907" marB="17907">
                    <a:lnL w="57150" cap="flat" cmpd="sng" algn="ctr">
                      <a:solidFill>
                        <a:srgbClr val="E36C0A"/>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2DBDB"/>
                    </a:solidFill>
                  </a:tcPr>
                </a:tc>
              </a:tr>
              <a:tr h="677494">
                <a:tc>
                  <a:txBody>
                    <a:bodyPr/>
                    <a:lstStyle/>
                    <a:p>
                      <a:pPr marL="0" marR="0" algn="l">
                        <a:lnSpc>
                          <a:spcPct val="115000"/>
                        </a:lnSpc>
                        <a:spcBef>
                          <a:spcPts val="0"/>
                        </a:spcBef>
                        <a:spcAft>
                          <a:spcPts val="0"/>
                        </a:spcAft>
                      </a:pPr>
                      <a:r>
                        <a:rPr lang="en-US" sz="600" b="1" kern="1200" dirty="0">
                          <a:solidFill>
                            <a:srgbClr val="002060"/>
                          </a:solidFill>
                          <a:effectLst/>
                          <a:latin typeface="Calibri"/>
                          <a:ea typeface="Times New Roman"/>
                          <a:cs typeface="Calibri"/>
                        </a:rPr>
                        <a:t>Evaluate</a:t>
                      </a:r>
                      <a:r>
                        <a:rPr lang="en-US" sz="600" dirty="0">
                          <a:solidFill>
                            <a:srgbClr val="002060"/>
                          </a:solidFill>
                          <a:effectLst/>
                          <a:latin typeface="Calibri"/>
                          <a:ea typeface="Times New Roman"/>
                          <a:cs typeface="Calibri"/>
                        </a:rPr>
                        <a:t> </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dirty="0">
                          <a:solidFill>
                            <a:srgbClr val="002060"/>
                          </a:solidFill>
                          <a:effectLst/>
                          <a:latin typeface="Calibri"/>
                          <a:ea typeface="Times New Roman"/>
                          <a:cs typeface="Calibri"/>
                        </a:rPr>
                        <a:t>Make judgments based on criteria, check, detect inconsistencies or fallacies, judge, critique.</a:t>
                      </a:r>
                      <a:endParaRPr lang="en-US" sz="6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57150" cap="flat" cmpd="sng" algn="ctr">
                      <a:solidFill>
                        <a:srgbClr val="E36C0A"/>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l">
                        <a:lnSpc>
                          <a:spcPct val="115000"/>
                        </a:lnSpc>
                      </a:pPr>
                      <a:endParaRPr lang="en-US" sz="400" dirty="0">
                        <a:effectLst/>
                        <a:latin typeface="Calibri"/>
                      </a:endParaRPr>
                    </a:p>
                  </a:txBody>
                  <a:tcPr marL="35814" marR="35814" marT="17907" marB="17907">
                    <a:lnL w="57150" cap="flat" cmpd="sng" algn="ctr">
                      <a:solidFill>
                        <a:srgbClr val="E36C0A"/>
                      </a:solidFill>
                      <a:prstDash val="solid"/>
                      <a:round/>
                      <a:headEnd type="none" w="med" len="med"/>
                      <a:tailEnd type="none" w="med" len="med"/>
                    </a:lnL>
                    <a:lnR w="12700" cap="flat" cmpd="sng" algn="ctr">
                      <a:solidFill>
                        <a:srgbClr val="E36C0A"/>
                      </a:solidFill>
                      <a:prstDash val="solid"/>
                      <a:round/>
                      <a:headEnd type="none" w="med" len="med"/>
                      <a:tailEnd type="none" w="med" len="med"/>
                    </a:lnR>
                    <a:lnT w="12700" cap="flat" cmpd="sng" algn="ctr">
                      <a:solidFill>
                        <a:srgbClr val="E36C0A"/>
                      </a:solidFill>
                      <a:prstDash val="solid"/>
                      <a:round/>
                      <a:headEnd type="none" w="med" len="med"/>
                      <a:tailEnd type="none" w="med" len="med"/>
                    </a:lnT>
                    <a:lnB w="57150" cap="flat" cmpd="sng" algn="ctr">
                      <a:solidFill>
                        <a:srgbClr val="E36C0A"/>
                      </a:solidFill>
                      <a:prstDash val="solid"/>
                      <a:round/>
                      <a:headEnd type="none" w="med" len="med"/>
                      <a:tailEnd type="none" w="med" len="med"/>
                    </a:lnB>
                    <a:solidFill>
                      <a:srgbClr val="808080"/>
                    </a:solidFill>
                  </a:tcPr>
                </a:tc>
                <a:tc>
                  <a:txBody>
                    <a:bodyPr/>
                    <a:lstStyle/>
                    <a:p>
                      <a:pPr algn="l">
                        <a:lnSpc>
                          <a:spcPct val="115000"/>
                        </a:lnSpc>
                      </a:pPr>
                      <a:endParaRPr lang="en-US" sz="600" dirty="0">
                        <a:effectLst/>
                        <a:latin typeface="Calibri"/>
                      </a:endParaRPr>
                    </a:p>
                  </a:txBody>
                  <a:tcPr marL="35814" marR="35814" marT="17907" marB="17907">
                    <a:lnL w="12700" cap="flat" cmpd="sng" algn="ctr">
                      <a:solidFill>
                        <a:srgbClr val="E36C0A"/>
                      </a:solidFill>
                      <a:prstDash val="solid"/>
                      <a:round/>
                      <a:headEnd type="none" w="med" len="med"/>
                      <a:tailEnd type="none" w="med" len="med"/>
                    </a:lnL>
                    <a:lnR w="12700" cap="flat" cmpd="sng" algn="ctr">
                      <a:solidFill>
                        <a:srgbClr val="E36C0A"/>
                      </a:solidFill>
                      <a:prstDash val="solid"/>
                      <a:round/>
                      <a:headEnd type="none" w="med" len="med"/>
                      <a:tailEnd type="none" w="med" len="med"/>
                    </a:lnR>
                    <a:lnT w="12700" cap="flat" cmpd="sng" algn="ctr">
                      <a:solidFill>
                        <a:srgbClr val="E36C0A"/>
                      </a:solidFill>
                      <a:prstDash val="solid"/>
                      <a:round/>
                      <a:headEnd type="none" w="med" len="med"/>
                      <a:tailEnd type="none" w="med" len="med"/>
                    </a:lnT>
                    <a:lnB w="57150" cap="flat" cmpd="sng" algn="ctr">
                      <a:solidFill>
                        <a:srgbClr val="E36C0A"/>
                      </a:solidFill>
                      <a:prstDash val="solid"/>
                      <a:round/>
                      <a:headEnd type="none" w="med" len="med"/>
                      <a:tailEnd type="none" w="med" len="med"/>
                    </a:lnB>
                    <a:solidFill>
                      <a:srgbClr val="808080"/>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EVC</a:t>
                      </a:r>
                      <a:r>
                        <a:rPr lang="en-US" sz="600" dirty="0">
                          <a:solidFill>
                            <a:srgbClr val="002060"/>
                          </a:solidFill>
                          <a:effectLst/>
                          <a:latin typeface="Calibri"/>
                          <a:ea typeface="Times New Roman"/>
                          <a:cs typeface="Calibri"/>
                        </a:rPr>
                        <a:t> Cite evidence and develop a logical argument for conjectures.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EVD</a:t>
                      </a:r>
                      <a:r>
                        <a:rPr lang="en-US" sz="600" dirty="0">
                          <a:solidFill>
                            <a:srgbClr val="002060"/>
                          </a:solidFill>
                          <a:effectLst/>
                          <a:latin typeface="Calibri"/>
                          <a:ea typeface="Times New Roman"/>
                          <a:cs typeface="Calibri"/>
                        </a:rPr>
                        <a:t> Describe, compare, and contrast solution methods.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EVE</a:t>
                      </a:r>
                      <a:r>
                        <a:rPr lang="en-US" sz="600" dirty="0">
                          <a:solidFill>
                            <a:srgbClr val="002060"/>
                          </a:solidFill>
                          <a:effectLst/>
                          <a:latin typeface="Calibri"/>
                          <a:ea typeface="Times New Roman"/>
                          <a:cs typeface="Calibri"/>
                        </a:rPr>
                        <a:t> Verify reasonableness of results.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EVF</a:t>
                      </a:r>
                      <a:r>
                        <a:rPr lang="en-US" sz="600" dirty="0">
                          <a:solidFill>
                            <a:srgbClr val="002060"/>
                          </a:solidFill>
                          <a:effectLst/>
                          <a:latin typeface="Calibri"/>
                          <a:ea typeface="Times New Roman"/>
                          <a:cs typeface="Calibri"/>
                        </a:rPr>
                        <a:t> Critique conclusions drawn.</a:t>
                      </a:r>
                      <a:endParaRPr lang="en-US" sz="600" dirty="0">
                        <a:effectLst/>
                        <a:latin typeface="Calibri"/>
                        <a:ea typeface="Times New Roman"/>
                        <a:cs typeface="Times New Roman"/>
                      </a:endParaRPr>
                    </a:p>
                  </a:txBody>
                  <a:tcPr marL="35814" marR="35814" marT="17907" marB="17907">
                    <a:lnL w="12700" cap="flat" cmpd="sng" algn="ctr">
                      <a:solidFill>
                        <a:srgbClr val="E36C0A"/>
                      </a:solidFill>
                      <a:prstDash val="solid"/>
                      <a:round/>
                      <a:headEnd type="none" w="med" len="med"/>
                      <a:tailEnd type="none" w="med" len="med"/>
                    </a:lnL>
                    <a:lnR w="57150" cap="flat" cmpd="sng" algn="ctr">
                      <a:solidFill>
                        <a:srgbClr val="E36C0A"/>
                      </a:solidFill>
                      <a:prstDash val="solid"/>
                      <a:round/>
                      <a:headEnd type="none" w="med" len="med"/>
                      <a:tailEnd type="none" w="med" len="med"/>
                    </a:lnR>
                    <a:lnT w="12700" cap="flat" cmpd="sng" algn="ctr">
                      <a:solidFill>
                        <a:srgbClr val="E36C0A"/>
                      </a:solidFill>
                      <a:prstDash val="solid"/>
                      <a:round/>
                      <a:headEnd type="none" w="med" len="med"/>
                      <a:tailEnd type="none" w="med" len="med"/>
                    </a:lnT>
                    <a:lnB w="57150" cap="flat" cmpd="sng" algn="ctr">
                      <a:solidFill>
                        <a:srgbClr val="E36C0A"/>
                      </a:solidFill>
                      <a:prstDash val="solid"/>
                      <a:round/>
                      <a:headEnd type="none" w="med" len="med"/>
                      <a:tailEnd type="none" w="med" len="med"/>
                    </a:lnB>
                    <a:solidFill>
                      <a:srgbClr val="FDE9D9"/>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EVR</a:t>
                      </a:r>
                      <a:r>
                        <a:rPr lang="en-US" sz="600" dirty="0">
                          <a:solidFill>
                            <a:srgbClr val="002060"/>
                          </a:solidFill>
                          <a:effectLst/>
                          <a:latin typeface="Calibri"/>
                          <a:ea typeface="Times New Roman"/>
                          <a:cs typeface="Calibri"/>
                        </a:rPr>
                        <a:t> Evaluate relevancy, accuracy, &amp; completeness of information from multiple sources.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EVS</a:t>
                      </a:r>
                      <a:r>
                        <a:rPr lang="en-US" sz="600" dirty="0">
                          <a:solidFill>
                            <a:srgbClr val="002060"/>
                          </a:solidFill>
                          <a:effectLst/>
                          <a:latin typeface="Calibri"/>
                          <a:ea typeface="Times New Roman"/>
                          <a:cs typeface="Calibri"/>
                        </a:rPr>
                        <a:t> Draw &amp; justify conclusions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EVT</a:t>
                      </a:r>
                      <a:r>
                        <a:rPr lang="en-US" sz="600" dirty="0">
                          <a:solidFill>
                            <a:srgbClr val="002060"/>
                          </a:solidFill>
                          <a:effectLst/>
                          <a:latin typeface="Calibri"/>
                          <a:ea typeface="Times New Roman"/>
                          <a:cs typeface="Calibri"/>
                        </a:rPr>
                        <a:t> Apply understanding in a novel way; provide argument or justification for the application.</a:t>
                      </a:r>
                      <a:endParaRPr lang="en-US" sz="600" dirty="0">
                        <a:effectLst/>
                        <a:latin typeface="Calibri"/>
                        <a:ea typeface="Times New Roman"/>
                        <a:cs typeface="Times New Roman"/>
                      </a:endParaRPr>
                    </a:p>
                  </a:txBody>
                  <a:tcPr marL="35814" marR="35814" marT="17907" marB="17907">
                    <a:lnL w="57150" cap="flat" cmpd="sng" algn="ctr">
                      <a:solidFill>
                        <a:srgbClr val="E36C0A"/>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2DBDB"/>
                    </a:solidFill>
                  </a:tcPr>
                </a:tc>
              </a:tr>
              <a:tr h="325767">
                <a:tc>
                  <a:txBody>
                    <a:bodyPr/>
                    <a:lstStyle/>
                    <a:p>
                      <a:pPr marL="0" marR="0" algn="l">
                        <a:lnSpc>
                          <a:spcPct val="115000"/>
                        </a:lnSpc>
                        <a:spcBef>
                          <a:spcPts val="0"/>
                        </a:spcBef>
                        <a:spcAft>
                          <a:spcPts val="0"/>
                        </a:spcAft>
                      </a:pPr>
                      <a:r>
                        <a:rPr lang="en-US" sz="600" b="1" kern="1200" dirty="0">
                          <a:solidFill>
                            <a:srgbClr val="002060"/>
                          </a:solidFill>
                          <a:effectLst/>
                          <a:latin typeface="Calibri"/>
                          <a:ea typeface="Times New Roman"/>
                          <a:cs typeface="Calibri"/>
                        </a:rPr>
                        <a:t>Create</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kern="1200" dirty="0">
                          <a:solidFill>
                            <a:srgbClr val="002060"/>
                          </a:solidFill>
                          <a:effectLst/>
                          <a:latin typeface="Calibri"/>
                          <a:ea typeface="Times New Roman"/>
                          <a:cs typeface="Calibri"/>
                        </a:rPr>
                        <a:t>(Synthesize)</a:t>
                      </a:r>
                      <a:endParaRPr lang="en-US" sz="600" dirty="0">
                        <a:effectLst/>
                        <a:latin typeface="Calibri"/>
                        <a:ea typeface="Times New Roman"/>
                        <a:cs typeface="Times New Roman"/>
                      </a:endParaRPr>
                    </a:p>
                    <a:p>
                      <a:pPr marL="0" marR="0" algn="l">
                        <a:lnSpc>
                          <a:spcPct val="115000"/>
                        </a:lnSpc>
                        <a:spcBef>
                          <a:spcPts val="0"/>
                        </a:spcBef>
                        <a:spcAft>
                          <a:spcPts val="0"/>
                        </a:spcAft>
                      </a:pPr>
                      <a:r>
                        <a:rPr lang="en-US" sz="600" dirty="0">
                          <a:solidFill>
                            <a:srgbClr val="002060"/>
                          </a:solidFill>
                          <a:effectLst/>
                          <a:latin typeface="Calibri"/>
                          <a:ea typeface="Times New Roman"/>
                          <a:cs typeface="Calibri"/>
                        </a:rPr>
                        <a:t> Reorganize elements into new patterns/structures, generate, hypothesize, design, plan, produce.</a:t>
                      </a:r>
                      <a:endParaRPr lang="en-US" sz="600" dirty="0">
                        <a:effectLst/>
                        <a:latin typeface="Calibri"/>
                        <a:ea typeface="Times New Roman"/>
                        <a:cs typeface="Times New Roman"/>
                      </a:endParaRPr>
                    </a:p>
                  </a:txBody>
                  <a:tcPr marL="35814" marR="35814" marT="17907" marB="17907">
                    <a:lnL w="1270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l">
                        <a:lnSpc>
                          <a:spcPct val="115000"/>
                        </a:lnSpc>
                      </a:pPr>
                      <a:endParaRPr lang="en-US" sz="400" dirty="0">
                        <a:effectLst/>
                        <a:latin typeface="Calibri"/>
                      </a:endParaRPr>
                    </a:p>
                  </a:txBody>
                  <a:tcPr marL="35814" marR="35814" marT="17907" marB="17907">
                    <a:lnL w="5715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57150" cap="flat" cmpd="sng" algn="ctr">
                      <a:solidFill>
                        <a:srgbClr val="E36C0A"/>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808080"/>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SYG</a:t>
                      </a:r>
                      <a:r>
                        <a:rPr lang="en-US" sz="600" dirty="0">
                          <a:solidFill>
                            <a:srgbClr val="002060"/>
                          </a:solidFill>
                          <a:effectLst/>
                          <a:latin typeface="Calibri"/>
                          <a:ea typeface="Times New Roman"/>
                          <a:cs typeface="Calibri"/>
                        </a:rPr>
                        <a:t> Generate conjectures or hypotheses based on observations or prior knowledge and experience.</a:t>
                      </a:r>
                      <a:endParaRPr lang="en-US" sz="600" dirty="0">
                        <a:effectLst/>
                        <a:latin typeface="Calibri"/>
                        <a:ea typeface="Times New Roman"/>
                        <a:cs typeface="Times New Roman"/>
                      </a:endParaRPr>
                    </a:p>
                  </a:txBody>
                  <a:tcPr marL="35814" marR="35814" marT="17907" marB="17907">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57150" cap="flat" cmpd="sng" algn="ctr">
                      <a:solidFill>
                        <a:srgbClr val="E36C0A"/>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2DBDB"/>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SYH</a:t>
                      </a:r>
                      <a:r>
                        <a:rPr lang="en-US" sz="600" dirty="0">
                          <a:solidFill>
                            <a:srgbClr val="002060"/>
                          </a:solidFill>
                          <a:effectLst/>
                          <a:latin typeface="Calibri"/>
                          <a:ea typeface="Times New Roman"/>
                          <a:cs typeface="Calibri"/>
                        </a:rPr>
                        <a:t> Synthesize information within one source or text.</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SYI </a:t>
                      </a:r>
                      <a:r>
                        <a:rPr lang="en-US" sz="600" dirty="0">
                          <a:solidFill>
                            <a:srgbClr val="002060"/>
                          </a:solidFill>
                          <a:effectLst/>
                          <a:latin typeface="Calibri"/>
                          <a:ea typeface="Times New Roman"/>
                          <a:cs typeface="Calibri"/>
                        </a:rPr>
                        <a:t>Develop a complex model for a given situation.</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SYJ </a:t>
                      </a:r>
                      <a:r>
                        <a:rPr lang="en-US" sz="600" dirty="0">
                          <a:solidFill>
                            <a:srgbClr val="002060"/>
                          </a:solidFill>
                          <a:effectLst/>
                          <a:latin typeface="Calibri"/>
                          <a:ea typeface="Times New Roman"/>
                          <a:cs typeface="Calibri"/>
                        </a:rPr>
                        <a:t>Develop an alternative solution.</a:t>
                      </a:r>
                      <a:endParaRPr lang="en-US" sz="600" dirty="0">
                        <a:effectLst/>
                        <a:latin typeface="Calibri"/>
                        <a:ea typeface="Times New Roman"/>
                        <a:cs typeface="Times New Roman"/>
                      </a:endParaRPr>
                    </a:p>
                  </a:txBody>
                  <a:tcPr marL="35814" marR="35814" marT="17907" marB="17907">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57150" cap="flat" cmpd="sng" algn="ctr">
                      <a:solidFill>
                        <a:srgbClr val="E36C0A"/>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2DBDB"/>
                    </a:solidFill>
                  </a:tcPr>
                </a:tc>
                <a:tc>
                  <a:txBody>
                    <a:bodyPr/>
                    <a:lstStyle/>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SYU</a:t>
                      </a:r>
                      <a:r>
                        <a:rPr lang="en-US" sz="600" dirty="0">
                          <a:solidFill>
                            <a:srgbClr val="002060"/>
                          </a:solidFill>
                          <a:effectLst/>
                          <a:latin typeface="Calibri"/>
                          <a:ea typeface="Times New Roman"/>
                          <a:cs typeface="Calibri"/>
                        </a:rPr>
                        <a:t> Synthesize information across multiple sources or texts.</a:t>
                      </a:r>
                      <a:endParaRPr lang="en-US" sz="600" dirty="0">
                        <a:effectLst/>
                        <a:latin typeface="Calibri"/>
                        <a:ea typeface="Times New Roman"/>
                        <a:cs typeface="Times New Roman"/>
                      </a:endParaRPr>
                    </a:p>
                    <a:p>
                      <a:pPr marL="119063" marR="0" lvl="0" indent="-119063" algn="l">
                        <a:lnSpc>
                          <a:spcPct val="115000"/>
                        </a:lnSpc>
                        <a:spcBef>
                          <a:spcPts val="0"/>
                        </a:spcBef>
                        <a:spcAft>
                          <a:spcPts val="0"/>
                        </a:spcAft>
                        <a:buFont typeface="Courier New"/>
                        <a:buChar char="o"/>
                        <a:tabLst>
                          <a:tab pos="228600" algn="l"/>
                        </a:tabLst>
                      </a:pPr>
                      <a:r>
                        <a:rPr lang="en-US" sz="600" b="1" dirty="0">
                          <a:solidFill>
                            <a:srgbClr val="C00000"/>
                          </a:solidFill>
                          <a:effectLst/>
                          <a:latin typeface="Calibri"/>
                          <a:ea typeface="Times New Roman"/>
                          <a:cs typeface="Calibri"/>
                        </a:rPr>
                        <a:t>SYV</a:t>
                      </a:r>
                      <a:r>
                        <a:rPr lang="en-US" sz="600" dirty="0">
                          <a:solidFill>
                            <a:srgbClr val="002060"/>
                          </a:solidFill>
                          <a:effectLst/>
                          <a:latin typeface="Calibri"/>
                          <a:ea typeface="Times New Roman"/>
                          <a:cs typeface="Calibri"/>
                        </a:rPr>
                        <a:t> Articulate a new voice, theme, knowledge or perspective.</a:t>
                      </a:r>
                      <a:endParaRPr lang="en-US" sz="600" dirty="0">
                        <a:effectLst/>
                        <a:latin typeface="Calibri"/>
                        <a:ea typeface="Times New Roman"/>
                        <a:cs typeface="Times New Roman"/>
                      </a:endParaRPr>
                    </a:p>
                  </a:txBody>
                  <a:tcPr marL="35814" marR="35814" marT="17907" marB="17907">
                    <a:lnL w="1270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2DBDB"/>
                    </a:solidFill>
                  </a:tcPr>
                </a:tc>
              </a:tr>
            </a:tbl>
          </a:graphicData>
        </a:graphic>
      </p:graphicFrame>
      <p:sp>
        <p:nvSpPr>
          <p:cNvPr id="2" name="TextBox 1"/>
          <p:cNvSpPr txBox="1"/>
          <p:nvPr/>
        </p:nvSpPr>
        <p:spPr>
          <a:xfrm>
            <a:off x="381000" y="1905000"/>
            <a:ext cx="5943600" cy="369332"/>
          </a:xfrm>
          <a:prstGeom prst="rect">
            <a:avLst/>
          </a:prstGeom>
          <a:noFill/>
        </p:spPr>
        <p:txBody>
          <a:bodyPr wrap="square" rtlCol="0">
            <a:spAutoFit/>
          </a:bodyPr>
          <a:lstStyle/>
          <a:p>
            <a:pPr algn="ctr"/>
            <a:r>
              <a:rPr lang="en-US" b="1" dirty="0" smtClean="0">
                <a:solidFill>
                  <a:srgbClr val="002060"/>
                </a:solidFill>
                <a:effectLst>
                  <a:outerShdw blurRad="38100" dist="38100" dir="2700000" algn="tl">
                    <a:srgbClr val="000000">
                      <a:alpha val="43137"/>
                    </a:srgbClr>
                  </a:outerShdw>
                </a:effectLst>
              </a:rPr>
              <a:t>Hess Cognitive Rigor Matrix</a:t>
            </a:r>
            <a:endParaRPr lang="en-US"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004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6248400" cy="63246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i="1" dirty="0" smtClean="0">
                <a:solidFill>
                  <a:srgbClr val="C00000"/>
                </a:solidFill>
              </a:rPr>
              <a:t>What “take-away” from each section of the article can we apply to classroom instruction?</a:t>
            </a:r>
            <a:endParaRPr lang="en-US" b="1" dirty="0">
              <a:solidFill>
                <a:srgbClr val="002060"/>
              </a:solidFill>
            </a:endParaRPr>
          </a:p>
          <a:p>
            <a:endParaRPr lang="en-US" b="1" dirty="0" smtClean="0">
              <a:solidFill>
                <a:srgbClr val="002060"/>
              </a:solidFill>
            </a:endParaRPr>
          </a:p>
          <a:p>
            <a:r>
              <a:rPr lang="en-US" b="1" dirty="0" smtClean="0">
                <a:solidFill>
                  <a:srgbClr val="002060"/>
                </a:solidFill>
              </a:rPr>
              <a:t>Section 1:  “Take-Aways,” from </a:t>
            </a:r>
            <a:r>
              <a:rPr lang="en-US" b="1" i="1" u="sng" dirty="0" smtClean="0">
                <a:solidFill>
                  <a:srgbClr val="002060"/>
                </a:solidFill>
              </a:rPr>
              <a:t>Beginning with Bloom</a:t>
            </a:r>
          </a:p>
          <a:p>
            <a:endParaRPr lang="en-US" b="1" dirty="0">
              <a:solidFill>
                <a:srgbClr val="002060"/>
              </a:solidFill>
            </a:endParaRPr>
          </a:p>
          <a:p>
            <a:endParaRPr lang="en-US" b="1" dirty="0" smtClean="0">
              <a:solidFill>
                <a:srgbClr val="002060"/>
              </a:solidFill>
            </a:endParaRPr>
          </a:p>
          <a:p>
            <a:endParaRPr lang="en-US" b="1" dirty="0" smtClean="0">
              <a:solidFill>
                <a:srgbClr val="002060"/>
              </a:solidFill>
            </a:endParaRPr>
          </a:p>
          <a:p>
            <a:endParaRPr lang="en-US" b="1" dirty="0">
              <a:solidFill>
                <a:srgbClr val="002060"/>
              </a:solidFill>
            </a:endParaRPr>
          </a:p>
          <a:p>
            <a:endParaRPr lang="en-US" b="1" dirty="0" smtClean="0">
              <a:solidFill>
                <a:srgbClr val="002060"/>
              </a:solidFill>
            </a:endParaRPr>
          </a:p>
          <a:p>
            <a:endParaRPr lang="en-US" b="1" dirty="0" smtClean="0">
              <a:solidFill>
                <a:srgbClr val="002060"/>
              </a:solidFill>
            </a:endParaRPr>
          </a:p>
          <a:p>
            <a:r>
              <a:rPr lang="en-US" b="1" dirty="0" smtClean="0">
                <a:solidFill>
                  <a:srgbClr val="002060"/>
                </a:solidFill>
              </a:rPr>
              <a:t>Section 2 : “Take-Aways,” from </a:t>
            </a:r>
            <a:r>
              <a:rPr lang="en-US" b="1" i="1" u="sng" dirty="0" smtClean="0">
                <a:solidFill>
                  <a:srgbClr val="002060"/>
                </a:solidFill>
              </a:rPr>
              <a:t>Webb’s Depth-of-Knowledge Levels</a:t>
            </a:r>
          </a:p>
          <a:p>
            <a:endParaRPr lang="en-US" b="1" dirty="0">
              <a:solidFill>
                <a:srgbClr val="002060"/>
              </a:solidFill>
            </a:endParaRPr>
          </a:p>
          <a:p>
            <a:endParaRPr lang="en-US" b="1" dirty="0" smtClean="0">
              <a:solidFill>
                <a:srgbClr val="002060"/>
              </a:solidFill>
            </a:endParaRPr>
          </a:p>
          <a:p>
            <a:endParaRPr lang="en-US" b="1" dirty="0" smtClean="0">
              <a:solidFill>
                <a:srgbClr val="002060"/>
              </a:solidFill>
            </a:endParaRPr>
          </a:p>
          <a:p>
            <a:endParaRPr lang="en-US" b="1" dirty="0">
              <a:solidFill>
                <a:srgbClr val="002060"/>
              </a:solidFill>
            </a:endParaRPr>
          </a:p>
          <a:p>
            <a:endParaRPr lang="en-US" b="1" dirty="0" smtClean="0">
              <a:solidFill>
                <a:srgbClr val="002060"/>
              </a:solidFill>
            </a:endParaRPr>
          </a:p>
          <a:p>
            <a:r>
              <a:rPr lang="en-US" b="1" dirty="0" smtClean="0">
                <a:solidFill>
                  <a:srgbClr val="002060"/>
                </a:solidFill>
              </a:rPr>
              <a:t>Section 3: “Take-Aways,” from </a:t>
            </a:r>
            <a:r>
              <a:rPr lang="en-US" b="1" i="1" u="sng" dirty="0" smtClean="0">
                <a:solidFill>
                  <a:srgbClr val="002060"/>
                </a:solidFill>
              </a:rPr>
              <a:t>Cognitive Rigor and the CR Matrix</a:t>
            </a:r>
          </a:p>
          <a:p>
            <a:endParaRPr lang="en-US" b="1" dirty="0" smtClean="0">
              <a:solidFill>
                <a:srgbClr val="002060"/>
              </a:solidFill>
            </a:endParaRPr>
          </a:p>
          <a:p>
            <a:endParaRPr lang="en-US" b="1" dirty="0" smtClean="0">
              <a:solidFill>
                <a:srgbClr val="002060"/>
              </a:solidFill>
            </a:endParaRPr>
          </a:p>
          <a:p>
            <a:endParaRPr lang="en-US" b="1" dirty="0">
              <a:solidFill>
                <a:srgbClr val="002060"/>
              </a:solidFill>
            </a:endParaRPr>
          </a:p>
          <a:p>
            <a:endParaRPr lang="en-US" b="1" dirty="0" smtClean="0">
              <a:solidFill>
                <a:srgbClr val="002060"/>
              </a:solidFill>
            </a:endParaRPr>
          </a:p>
          <a:p>
            <a:endParaRPr lang="en-US" b="1" dirty="0">
              <a:solidFill>
                <a:srgbClr val="002060"/>
              </a:solidFill>
            </a:endParaRPr>
          </a:p>
          <a:p>
            <a:endParaRPr lang="en-US" b="1" dirty="0" smtClean="0">
              <a:solidFill>
                <a:srgbClr val="002060"/>
              </a:solidFill>
            </a:endParaRPr>
          </a:p>
          <a:p>
            <a:endParaRPr lang="en-US" b="1" dirty="0">
              <a:solidFill>
                <a:srgbClr val="002060"/>
              </a:solidFill>
            </a:endParaRPr>
          </a:p>
          <a:p>
            <a:endParaRPr lang="en-US" b="1" dirty="0" smtClean="0">
              <a:solidFill>
                <a:srgbClr val="002060"/>
              </a:solidFill>
            </a:endParaRPr>
          </a:p>
        </p:txBody>
      </p:sp>
      <p:sp>
        <p:nvSpPr>
          <p:cNvPr id="3" name="Rectangle 2"/>
          <p:cNvSpPr/>
          <p:nvPr/>
        </p:nvSpPr>
        <p:spPr>
          <a:xfrm>
            <a:off x="561975" y="685800"/>
            <a:ext cx="5762625" cy="692497"/>
          </a:xfrm>
          <a:prstGeom prst="rect">
            <a:avLst/>
          </a:prstGeom>
        </p:spPr>
        <p:txBody>
          <a:bodyPr wrap="square">
            <a:spAutoFit/>
          </a:bodyPr>
          <a:lstStyle/>
          <a:p>
            <a:pPr>
              <a:buNone/>
            </a:pPr>
            <a:r>
              <a:rPr lang="en-US" sz="1300" b="1" i="1" u="sng" dirty="0" smtClean="0"/>
              <a:t>Article</a:t>
            </a:r>
            <a:r>
              <a:rPr lang="en-US" sz="1300" b="1" i="1" dirty="0" smtClean="0"/>
              <a:t>: What exactly do  “fewer, clearer, and higher standards” really look like in the classroom?  Using a cognitive rigor matrix to analyze curriculum, plan lessons, and implement assessments  (Hess, Carlock, Jones, &amp; Walkup, 2009)</a:t>
            </a:r>
          </a:p>
        </p:txBody>
      </p:sp>
      <p:sp>
        <p:nvSpPr>
          <p:cNvPr id="4" name="TextBox 3"/>
          <p:cNvSpPr txBox="1"/>
          <p:nvPr/>
        </p:nvSpPr>
        <p:spPr>
          <a:xfrm>
            <a:off x="1262062" y="228600"/>
            <a:ext cx="4114800" cy="369332"/>
          </a:xfrm>
          <a:prstGeom prst="rect">
            <a:avLst/>
          </a:prstGeom>
          <a:noFill/>
        </p:spPr>
        <p:txBody>
          <a:bodyPr wrap="square" rtlCol="0">
            <a:spAutoFit/>
          </a:bodyPr>
          <a:lstStyle/>
          <a:p>
            <a:r>
              <a:rPr lang="en-US" b="1" dirty="0" smtClean="0">
                <a:solidFill>
                  <a:srgbClr val="002060"/>
                </a:solidFill>
                <a:effectLst>
                  <a:outerShdw blurRad="38100" dist="38100" dir="2700000" algn="tl">
                    <a:srgbClr val="000000">
                      <a:alpha val="43137"/>
                    </a:srgbClr>
                  </a:outerShdw>
                </a:effectLst>
              </a:rPr>
              <a:t>How Does Rigor Look in the Classroom?</a:t>
            </a:r>
            <a:endParaRPr lang="en-US"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5412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2647" y="457200"/>
            <a:ext cx="5792560" cy="452191"/>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82058" tIns="41029" rIns="82058" bIns="41029" rtlCol="0">
            <a:spAutoFit/>
          </a:bodyPr>
          <a:lstStyle/>
          <a:p>
            <a:pPr algn="ctr"/>
            <a:r>
              <a:rPr lang="en-US" sz="2400" b="1" dirty="0" smtClean="0">
                <a:solidFill>
                  <a:srgbClr val="002060"/>
                </a:solidFill>
              </a:rPr>
              <a:t>Determining Depth-of-Knowledge Levels</a:t>
            </a:r>
            <a:endParaRPr lang="en-US" sz="2400" b="1" dirty="0">
              <a:solidFill>
                <a:srgbClr val="002060"/>
              </a:solidFill>
            </a:endParaRPr>
          </a:p>
        </p:txBody>
      </p:sp>
      <p:sp>
        <p:nvSpPr>
          <p:cNvPr id="8" name="Content Placeholder 2"/>
          <p:cNvSpPr txBox="1">
            <a:spLocks/>
          </p:cNvSpPr>
          <p:nvPr/>
        </p:nvSpPr>
        <p:spPr>
          <a:xfrm>
            <a:off x="339027" y="990600"/>
            <a:ext cx="6019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800" dirty="0" smtClean="0">
                <a:solidFill>
                  <a:srgbClr val="002060"/>
                </a:solidFill>
              </a:rPr>
              <a:t>The </a:t>
            </a:r>
            <a:r>
              <a:rPr lang="en-US" sz="1800" b="1" i="1" dirty="0" smtClean="0">
                <a:solidFill>
                  <a:srgbClr val="C00000"/>
                </a:solidFill>
                <a:effectLst>
                  <a:outerShdw blurRad="38100" dist="38100" dir="2700000" algn="tl">
                    <a:srgbClr val="000000">
                      <a:alpha val="43137"/>
                    </a:srgbClr>
                  </a:outerShdw>
                </a:effectLst>
              </a:rPr>
              <a:t>intended student learning outcome </a:t>
            </a:r>
            <a:r>
              <a:rPr lang="en-US" sz="1800" dirty="0" smtClean="0">
                <a:solidFill>
                  <a:srgbClr val="002060"/>
                </a:solidFill>
              </a:rPr>
              <a:t>determines the DOK level.  What mental processing must occur?  </a:t>
            </a:r>
          </a:p>
          <a:p>
            <a:pPr algn="l"/>
            <a:r>
              <a:rPr lang="en-US" sz="1800" dirty="0" smtClean="0">
                <a:solidFill>
                  <a:srgbClr val="002060"/>
                </a:solidFill>
              </a:rPr>
              <a:t>While verbs may appear to point to a DOK level, it is </a:t>
            </a:r>
            <a:r>
              <a:rPr lang="en-US" sz="1800" b="1" i="1" dirty="0" smtClean="0">
                <a:solidFill>
                  <a:srgbClr val="002060"/>
                </a:solidFill>
              </a:rPr>
              <a:t>what comes after the verb </a:t>
            </a:r>
            <a:r>
              <a:rPr lang="en-US" sz="1800" dirty="0" smtClean="0">
                <a:solidFill>
                  <a:srgbClr val="002060"/>
                </a:solidFill>
              </a:rPr>
              <a:t>that is the best indicator of the rigor/DOK level.</a:t>
            </a:r>
          </a:p>
          <a:p>
            <a:pPr algn="l"/>
            <a:endParaRPr lang="en-US" sz="800" dirty="0" smtClean="0">
              <a:solidFill>
                <a:srgbClr val="002060"/>
              </a:solidFill>
            </a:endParaRPr>
          </a:p>
          <a:p>
            <a:pPr lvl="1" algn="l"/>
            <a:r>
              <a:rPr lang="en-US" sz="1800" b="1" i="1" dirty="0" smtClean="0">
                <a:solidFill>
                  <a:srgbClr val="002060"/>
                </a:solidFill>
              </a:rPr>
              <a:t>Describe </a:t>
            </a:r>
            <a:r>
              <a:rPr lang="en-US" sz="1800" dirty="0" smtClean="0">
                <a:solidFill>
                  <a:srgbClr val="002060"/>
                </a:solidFill>
              </a:rPr>
              <a:t>the physical features of a plant.</a:t>
            </a:r>
          </a:p>
          <a:p>
            <a:pPr lvl="1" algn="l"/>
            <a:r>
              <a:rPr lang="en-US" sz="1800" b="1" i="1" dirty="0" smtClean="0">
                <a:solidFill>
                  <a:srgbClr val="002060"/>
                </a:solidFill>
              </a:rPr>
              <a:t>Describe </a:t>
            </a:r>
            <a:r>
              <a:rPr lang="en-US" sz="1800" dirty="0" smtClean="0">
                <a:solidFill>
                  <a:srgbClr val="002060"/>
                </a:solidFill>
              </a:rPr>
              <a:t>how the two political parties are alike and different.</a:t>
            </a:r>
          </a:p>
          <a:p>
            <a:pPr lvl="1" algn="l"/>
            <a:r>
              <a:rPr lang="en-US" sz="1800" b="1" i="1" dirty="0" smtClean="0">
                <a:solidFill>
                  <a:srgbClr val="002060"/>
                </a:solidFill>
              </a:rPr>
              <a:t>Describe </a:t>
            </a:r>
            <a:r>
              <a:rPr lang="en-US" sz="1800" dirty="0" smtClean="0">
                <a:solidFill>
                  <a:srgbClr val="002060"/>
                </a:solidFill>
              </a:rPr>
              <a:t>the most significant effect of WWII on the nations of Europe.</a:t>
            </a:r>
          </a:p>
          <a:p>
            <a:pPr algn="l"/>
            <a:endParaRPr lang="en-US" sz="2000" dirty="0">
              <a:solidFill>
                <a:srgbClr val="002060"/>
              </a:solidFill>
            </a:endParaRPr>
          </a:p>
        </p:txBody>
      </p:sp>
      <p:grpSp>
        <p:nvGrpSpPr>
          <p:cNvPr id="9" name="Group 8"/>
          <p:cNvGrpSpPr/>
          <p:nvPr/>
        </p:nvGrpSpPr>
        <p:grpSpPr>
          <a:xfrm>
            <a:off x="379640" y="4419600"/>
            <a:ext cx="5792560" cy="3966483"/>
            <a:chOff x="228600" y="228600"/>
            <a:chExt cx="5792560" cy="3966483"/>
          </a:xfrm>
        </p:grpSpPr>
        <p:sp>
          <p:nvSpPr>
            <p:cNvPr id="10" name="Oval Callout 9"/>
            <p:cNvSpPr/>
            <p:nvPr/>
          </p:nvSpPr>
          <p:spPr>
            <a:xfrm flipH="1">
              <a:off x="228600" y="228600"/>
              <a:ext cx="3124200" cy="2057400"/>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
              <a:r>
                <a:rPr lang="en-US" sz="1000" b="1" dirty="0" smtClean="0">
                  <a:solidFill>
                    <a:srgbClr val="002060"/>
                  </a:solidFill>
                </a:rPr>
                <a:t> If </a:t>
              </a:r>
              <a:r>
                <a:rPr lang="en-US" sz="1000" b="1" dirty="0">
                  <a:solidFill>
                    <a:srgbClr val="002060"/>
                  </a:solidFill>
                </a:rPr>
                <a:t>there is only one correct answer, it is </a:t>
              </a:r>
              <a:r>
                <a:rPr lang="en-US" sz="1000" b="1" dirty="0" smtClean="0">
                  <a:solidFill>
                    <a:srgbClr val="002060"/>
                  </a:solidFill>
                </a:rPr>
                <a:t> probably </a:t>
              </a:r>
              <a:r>
                <a:rPr lang="en-US" sz="1000" b="1" dirty="0">
                  <a:solidFill>
                    <a:srgbClr val="002060"/>
                  </a:solidFill>
                </a:rPr>
                <a:t>level DOK 1 or  DOK 2  </a:t>
              </a:r>
              <a:endParaRPr lang="en-US" sz="1000" b="1" dirty="0" smtClean="0">
                <a:solidFill>
                  <a:srgbClr val="002060"/>
                </a:solidFill>
              </a:endParaRPr>
            </a:p>
            <a:p>
              <a:endParaRPr lang="en-US" sz="1000" b="1" dirty="0">
                <a:solidFill>
                  <a:srgbClr val="002060"/>
                </a:solidFill>
              </a:endParaRPr>
            </a:p>
            <a:p>
              <a:pPr marL="53975" lvl="1" indent="-53975">
                <a:buFont typeface="Arial" panose="020B0604020202020204" pitchFamily="34" charset="0"/>
                <a:buChar char="•"/>
              </a:pPr>
              <a:r>
                <a:rPr lang="en-US" sz="1000" b="1" dirty="0">
                  <a:solidFill>
                    <a:srgbClr val="002060"/>
                  </a:solidFill>
                </a:rPr>
                <a:t>DOK 1:  you either know it (can recall it, locate it, do it) or you </a:t>
              </a:r>
              <a:r>
                <a:rPr lang="en-US" sz="1000" b="1" dirty="0" smtClean="0">
                  <a:solidFill>
                    <a:srgbClr val="002060"/>
                  </a:solidFill>
                </a:rPr>
                <a:t>don’t</a:t>
              </a:r>
            </a:p>
            <a:p>
              <a:pPr marL="53975" lvl="1" indent="-53975">
                <a:buFont typeface="Arial" panose="020B0604020202020204" pitchFamily="34" charset="0"/>
                <a:buChar char="•"/>
              </a:pPr>
              <a:endParaRPr lang="en-US" sz="1000" b="1" dirty="0">
                <a:solidFill>
                  <a:srgbClr val="002060"/>
                </a:solidFill>
              </a:endParaRPr>
            </a:p>
            <a:p>
              <a:pPr marL="53975" lvl="1" indent="-53975">
                <a:buFont typeface="Arial" panose="020B0604020202020204" pitchFamily="34" charset="0"/>
                <a:buChar char="•"/>
              </a:pPr>
              <a:r>
                <a:rPr lang="en-US" sz="1000" b="1" dirty="0">
                  <a:solidFill>
                    <a:srgbClr val="002060"/>
                  </a:solidFill>
                </a:rPr>
                <a:t>DOK 2 (conceptual):  apply one concept, then make a decision before going on </a:t>
              </a:r>
              <a:r>
                <a:rPr lang="en-US" sz="1000" b="1" i="1" dirty="0">
                  <a:solidFill>
                    <a:srgbClr val="002060"/>
                  </a:solidFill>
                </a:rPr>
                <a:t>applying a second concept</a:t>
              </a:r>
            </a:p>
          </p:txBody>
        </p:sp>
        <p:sp>
          <p:nvSpPr>
            <p:cNvPr id="11" name="Oval Callout 10"/>
            <p:cNvSpPr/>
            <p:nvPr/>
          </p:nvSpPr>
          <p:spPr>
            <a:xfrm>
              <a:off x="2973160" y="507576"/>
              <a:ext cx="3048000" cy="2209800"/>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
              <a:r>
                <a:rPr lang="en-US" sz="1000" b="1" dirty="0">
                  <a:solidFill>
                    <a:srgbClr val="002060"/>
                  </a:solidFill>
                </a:rPr>
                <a:t>If more than one solution/approach, requiring evidence,  it is DOK  3 or </a:t>
              </a:r>
              <a:r>
                <a:rPr lang="en-US" sz="1000" b="1" dirty="0" smtClean="0">
                  <a:solidFill>
                    <a:srgbClr val="002060"/>
                  </a:solidFill>
                </a:rPr>
                <a:t>4</a:t>
              </a:r>
            </a:p>
            <a:p>
              <a:pPr marL="53975"/>
              <a:endParaRPr lang="en-US" sz="1000" b="1" dirty="0">
                <a:solidFill>
                  <a:srgbClr val="002060"/>
                </a:solidFill>
              </a:endParaRPr>
            </a:p>
            <a:p>
              <a:pPr marL="53975" indent="-53975">
                <a:buFont typeface="Arial" panose="020B0604020202020204" pitchFamily="34" charset="0"/>
                <a:buChar char="•"/>
              </a:pPr>
              <a:r>
                <a:rPr lang="en-US" sz="1000" b="1" dirty="0">
                  <a:solidFill>
                    <a:srgbClr val="002060"/>
                  </a:solidFill>
                </a:rPr>
                <a:t>DOK 3:  Must provide supporting evidence and reasoning (not just HOW solved, but WHY – explain reasoning</a:t>
              </a:r>
              <a:r>
                <a:rPr lang="en-US" sz="1000" b="1" dirty="0" smtClean="0">
                  <a:solidFill>
                    <a:srgbClr val="002060"/>
                  </a:solidFill>
                </a:rPr>
                <a:t>)</a:t>
              </a:r>
            </a:p>
            <a:p>
              <a:pPr marL="53975" indent="-53975">
                <a:buFont typeface="Arial" panose="020B0604020202020204" pitchFamily="34" charset="0"/>
                <a:buChar char="•"/>
              </a:pPr>
              <a:endParaRPr lang="en-US" sz="1000" b="1" dirty="0">
                <a:solidFill>
                  <a:srgbClr val="002060"/>
                </a:solidFill>
              </a:endParaRPr>
            </a:p>
            <a:p>
              <a:pPr marL="53975" indent="-53975">
                <a:buFont typeface="Arial" panose="020B0604020202020204" pitchFamily="34" charset="0"/>
                <a:buChar char="•"/>
              </a:pPr>
              <a:r>
                <a:rPr lang="en-US" sz="1000" b="1" dirty="0">
                  <a:solidFill>
                    <a:srgbClr val="002060"/>
                  </a:solidFill>
                </a:rPr>
                <a:t>DOK 4:  all of “3” + use of multiple sources or </a:t>
              </a:r>
              <a:r>
                <a:rPr lang="en-US" sz="1000" b="1" dirty="0" smtClean="0">
                  <a:solidFill>
                    <a:srgbClr val="002060"/>
                  </a:solidFill>
                </a:rPr>
                <a:t>texts.</a:t>
              </a:r>
              <a:endParaRPr lang="en-US" sz="1000" b="1" dirty="0">
                <a:solidFill>
                  <a:srgbClr val="002060"/>
                </a:solidFill>
              </a:endParaRPr>
            </a:p>
          </p:txBody>
        </p:sp>
        <p:pic>
          <p:nvPicPr>
            <p:cNvPr id="12" name="Picture 2" descr="https://encrypted-tbn3.gstatic.com/images?q=tbn:ANd9GcQ94Nf4bA8TqN76Y92QniNJIWwieBGOxFIFvLSssYlxEmzZAFrJVA">
              <a:hlinkClick r:id="rId3"/>
            </p:cNvPr>
            <p:cNvPicPr>
              <a:picLocks noChangeAspect="1" noChangeArrowheads="1"/>
            </p:cNvPicPr>
            <p:nvPr/>
          </p:nvPicPr>
          <p:blipFill>
            <a:blip r:embed="rId4">
              <a:biLevel thresh="50000"/>
              <a:extLst>
                <a:ext uri="{BEBA8EAE-BF5A-486C-A8C5-ECC9F3942E4B}">
                  <a14:imgProps xmlns:a14="http://schemas.microsoft.com/office/drawing/2010/main">
                    <a14:imgLayer r:embed="rId5">
                      <a14:imgEffect>
                        <a14:backgroundRemoval t="1579" b="97895" l="4211" r="98421"/>
                      </a14:imgEffect>
                      <a14:imgEffect>
                        <a14:sharpenSoften amount="56000"/>
                      </a14:imgEffect>
                      <a14:imgEffect>
                        <a14:saturation sat="0"/>
                      </a14:imgEffect>
                      <a14:imgEffect>
                        <a14:brightnessContrast bright="10000" contrast="-13000"/>
                      </a14:imgEffect>
                    </a14:imgLayer>
                  </a14:imgProps>
                </a:ext>
                <a:ext uri="{28A0092B-C50C-407E-A947-70E740481C1C}">
                  <a14:useLocalDpi xmlns:a14="http://schemas.microsoft.com/office/drawing/2010/main" val="0"/>
                </a:ext>
              </a:extLst>
            </a:blip>
            <a:srcRect/>
            <a:stretch>
              <a:fillRect/>
            </a:stretch>
          </p:blipFill>
          <p:spPr bwMode="auto">
            <a:xfrm>
              <a:off x="1676400" y="1928132"/>
              <a:ext cx="2593521" cy="2266951"/>
            </a:xfrm>
            <a:prstGeom prst="rect">
              <a:avLst/>
            </a:prstGeom>
            <a:solidFill>
              <a:srgbClr val="002060"/>
            </a:solidFill>
            <a:effectLst>
              <a:softEdge rad="635000"/>
            </a:effectLst>
          </p:spPr>
        </p:pic>
        <p:sp>
          <p:nvSpPr>
            <p:cNvPr id="13" name="Oval 12"/>
            <p:cNvSpPr/>
            <p:nvPr/>
          </p:nvSpPr>
          <p:spPr>
            <a:xfrm>
              <a:off x="2743200" y="1129453"/>
              <a:ext cx="762000" cy="609600"/>
            </a:xfrm>
            <a:prstGeom prst="ellipse">
              <a:avLst/>
            </a:prstGeom>
            <a:solidFill>
              <a:schemeClr val="accent1">
                <a:lumMod val="20000"/>
                <a:lumOff val="80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2060"/>
                  </a:solidFill>
                  <a:effectLst>
                    <a:outerShdw blurRad="38100" dist="38100" dir="2700000" algn="tl">
                      <a:srgbClr val="000000">
                        <a:alpha val="43137"/>
                      </a:srgbClr>
                    </a:outerShdw>
                  </a:effectLst>
                </a:rPr>
                <a:t>Dr. Hess</a:t>
              </a:r>
              <a:endParaRPr lang="en-US" sz="1400" b="1" dirty="0">
                <a:solidFill>
                  <a:srgbClr val="002060"/>
                </a:solidFill>
                <a:effectLst>
                  <a:outerShdw blurRad="38100" dist="38100" dir="2700000" algn="tl">
                    <a:srgbClr val="000000">
                      <a:alpha val="43137"/>
                    </a:srgbClr>
                  </a:outerShdw>
                </a:effectLst>
              </a:endParaRPr>
            </a:p>
          </p:txBody>
        </p:sp>
      </p:grpSp>
      <p:sp>
        <p:nvSpPr>
          <p:cNvPr id="2" name="Rectangle 1"/>
          <p:cNvSpPr/>
          <p:nvPr/>
        </p:nvSpPr>
        <p:spPr>
          <a:xfrm>
            <a:off x="2475140" y="4413360"/>
            <a:ext cx="2057400" cy="266700"/>
          </a:xfrm>
          <a:prstGeom prst="rect">
            <a:avLst/>
          </a:prstGeom>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Rules of Thumb</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6873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2638</Words>
  <Application>Microsoft Office PowerPoint</Application>
  <PresentationFormat>On-screen Show (4:3)</PresentationFormat>
  <Paragraphs>293</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Narrow</vt:lpstr>
      <vt:lpstr>Calibri</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96</cp:revision>
  <cp:lastPrinted>2015-01-29T00:20:11Z</cp:lastPrinted>
  <dcterms:created xsi:type="dcterms:W3CDTF">2015-01-20T20:57:17Z</dcterms:created>
  <dcterms:modified xsi:type="dcterms:W3CDTF">2016-12-01T20:44:39Z</dcterms:modified>
</cp:coreProperties>
</file>