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693275" cy="7497763"/>
  <p:notesSz cx="6858000" cy="9144000"/>
  <p:defaultTextStyle>
    <a:defPPr>
      <a:defRPr lang="en-US"/>
    </a:defPPr>
    <a:lvl1pPr marL="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117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234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351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468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585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702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819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9360" algn="l" defTabSz="982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4" autoAdjust="0"/>
    <p:restoredTop sz="94602" autoAdjust="0"/>
  </p:normalViewPr>
  <p:slideViewPr>
    <p:cSldViewPr>
      <p:cViewPr>
        <p:scale>
          <a:sx n="100" d="100"/>
          <a:sy n="100" d="100"/>
        </p:scale>
        <p:origin x="-186" y="324"/>
      </p:cViewPr>
      <p:guideLst>
        <p:guide orient="horz" pos="2362"/>
        <p:guide pos="30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50B5F-54DE-43D5-84A2-23A311A28A30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685800"/>
            <a:ext cx="4432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F711F-C293-4D3A-9ABE-6959B1601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4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F711F-C293-4D3A-9ABE-6959B16018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5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996" y="2329167"/>
            <a:ext cx="8239284" cy="1607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3991" y="4248732"/>
            <a:ext cx="6785293" cy="19160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1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3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4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5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7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8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9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9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0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7624" y="300259"/>
            <a:ext cx="2180987" cy="63973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4664" y="300259"/>
            <a:ext cx="6381406" cy="63973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0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2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702" y="4818008"/>
            <a:ext cx="8239284" cy="148913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702" y="3177872"/>
            <a:ext cx="8239284" cy="164013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11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23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35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646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558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470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381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29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64" y="1749479"/>
            <a:ext cx="4281196" cy="494817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7415" y="1749479"/>
            <a:ext cx="4281196" cy="494817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8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664" y="1678319"/>
            <a:ext cx="4282880" cy="69944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1170" indent="0">
              <a:buNone/>
              <a:defRPr sz="2100" b="1"/>
            </a:lvl2pPr>
            <a:lvl3pPr marL="982340" indent="0">
              <a:buNone/>
              <a:defRPr sz="1900" b="1"/>
            </a:lvl3pPr>
            <a:lvl4pPr marL="1473510" indent="0">
              <a:buNone/>
              <a:defRPr sz="1700" b="1"/>
            </a:lvl4pPr>
            <a:lvl5pPr marL="1964680" indent="0">
              <a:buNone/>
              <a:defRPr sz="1700" b="1"/>
            </a:lvl5pPr>
            <a:lvl6pPr marL="2455850" indent="0">
              <a:buNone/>
              <a:defRPr sz="1700" b="1"/>
            </a:lvl6pPr>
            <a:lvl7pPr marL="2947020" indent="0">
              <a:buNone/>
              <a:defRPr sz="1700" b="1"/>
            </a:lvl7pPr>
            <a:lvl8pPr marL="3438190" indent="0">
              <a:buNone/>
              <a:defRPr sz="1700" b="1"/>
            </a:lvl8pPr>
            <a:lvl9pPr marL="392936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64" y="2377763"/>
            <a:ext cx="4282880" cy="4319892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4050" y="1678319"/>
            <a:ext cx="4284562" cy="69944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1170" indent="0">
              <a:buNone/>
              <a:defRPr sz="2100" b="1"/>
            </a:lvl2pPr>
            <a:lvl3pPr marL="982340" indent="0">
              <a:buNone/>
              <a:defRPr sz="1900" b="1"/>
            </a:lvl3pPr>
            <a:lvl4pPr marL="1473510" indent="0">
              <a:buNone/>
              <a:defRPr sz="1700" b="1"/>
            </a:lvl4pPr>
            <a:lvl5pPr marL="1964680" indent="0">
              <a:buNone/>
              <a:defRPr sz="1700" b="1"/>
            </a:lvl5pPr>
            <a:lvl6pPr marL="2455850" indent="0">
              <a:buNone/>
              <a:defRPr sz="1700" b="1"/>
            </a:lvl6pPr>
            <a:lvl7pPr marL="2947020" indent="0">
              <a:buNone/>
              <a:defRPr sz="1700" b="1"/>
            </a:lvl7pPr>
            <a:lvl8pPr marL="3438190" indent="0">
              <a:buNone/>
              <a:defRPr sz="1700" b="1"/>
            </a:lvl8pPr>
            <a:lvl9pPr marL="392936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4050" y="2377763"/>
            <a:ext cx="4284562" cy="4319892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6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9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64" y="298522"/>
            <a:ext cx="3189021" cy="127045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801" y="298523"/>
            <a:ext cx="5418810" cy="639913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664" y="1568977"/>
            <a:ext cx="3189021" cy="5128679"/>
          </a:xfrm>
        </p:spPr>
        <p:txBody>
          <a:bodyPr/>
          <a:lstStyle>
            <a:lvl1pPr marL="0" indent="0">
              <a:buNone/>
              <a:defRPr sz="1500"/>
            </a:lvl1pPr>
            <a:lvl2pPr marL="491170" indent="0">
              <a:buNone/>
              <a:defRPr sz="1300"/>
            </a:lvl2pPr>
            <a:lvl3pPr marL="982340" indent="0">
              <a:buNone/>
              <a:defRPr sz="1100"/>
            </a:lvl3pPr>
            <a:lvl4pPr marL="1473510" indent="0">
              <a:buNone/>
              <a:defRPr sz="1000"/>
            </a:lvl4pPr>
            <a:lvl5pPr marL="1964680" indent="0">
              <a:buNone/>
              <a:defRPr sz="1000"/>
            </a:lvl5pPr>
            <a:lvl6pPr marL="2455850" indent="0">
              <a:buNone/>
              <a:defRPr sz="1000"/>
            </a:lvl6pPr>
            <a:lvl7pPr marL="2947020" indent="0">
              <a:buNone/>
              <a:defRPr sz="1000"/>
            </a:lvl7pPr>
            <a:lvl8pPr marL="3438190" indent="0">
              <a:buNone/>
              <a:defRPr sz="1000"/>
            </a:lvl8pPr>
            <a:lvl9pPr marL="3929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1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950" y="5248434"/>
            <a:ext cx="5815965" cy="61960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99950" y="669939"/>
            <a:ext cx="5815965" cy="4498658"/>
          </a:xfrm>
        </p:spPr>
        <p:txBody>
          <a:bodyPr/>
          <a:lstStyle>
            <a:lvl1pPr marL="0" indent="0">
              <a:buNone/>
              <a:defRPr sz="3400"/>
            </a:lvl1pPr>
            <a:lvl2pPr marL="491170" indent="0">
              <a:buNone/>
              <a:defRPr sz="3000"/>
            </a:lvl2pPr>
            <a:lvl3pPr marL="982340" indent="0">
              <a:buNone/>
              <a:defRPr sz="2600"/>
            </a:lvl3pPr>
            <a:lvl4pPr marL="1473510" indent="0">
              <a:buNone/>
              <a:defRPr sz="2100"/>
            </a:lvl4pPr>
            <a:lvl5pPr marL="1964680" indent="0">
              <a:buNone/>
              <a:defRPr sz="2100"/>
            </a:lvl5pPr>
            <a:lvl6pPr marL="2455850" indent="0">
              <a:buNone/>
              <a:defRPr sz="2100"/>
            </a:lvl6pPr>
            <a:lvl7pPr marL="2947020" indent="0">
              <a:buNone/>
              <a:defRPr sz="2100"/>
            </a:lvl7pPr>
            <a:lvl8pPr marL="3438190" indent="0">
              <a:buNone/>
              <a:defRPr sz="2100"/>
            </a:lvl8pPr>
            <a:lvl9pPr marL="3929360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9950" y="5868042"/>
            <a:ext cx="5815965" cy="879945"/>
          </a:xfrm>
        </p:spPr>
        <p:txBody>
          <a:bodyPr/>
          <a:lstStyle>
            <a:lvl1pPr marL="0" indent="0">
              <a:buNone/>
              <a:defRPr sz="1500"/>
            </a:lvl1pPr>
            <a:lvl2pPr marL="491170" indent="0">
              <a:buNone/>
              <a:defRPr sz="1300"/>
            </a:lvl2pPr>
            <a:lvl3pPr marL="982340" indent="0">
              <a:buNone/>
              <a:defRPr sz="1100"/>
            </a:lvl3pPr>
            <a:lvl4pPr marL="1473510" indent="0">
              <a:buNone/>
              <a:defRPr sz="1000"/>
            </a:lvl4pPr>
            <a:lvl5pPr marL="1964680" indent="0">
              <a:buNone/>
              <a:defRPr sz="1000"/>
            </a:lvl5pPr>
            <a:lvl6pPr marL="2455850" indent="0">
              <a:buNone/>
              <a:defRPr sz="1000"/>
            </a:lvl6pPr>
            <a:lvl7pPr marL="2947020" indent="0">
              <a:buNone/>
              <a:defRPr sz="1000"/>
            </a:lvl7pPr>
            <a:lvl8pPr marL="3438190" indent="0">
              <a:buNone/>
              <a:defRPr sz="1000"/>
            </a:lvl8pPr>
            <a:lvl9pPr marL="3929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4664" y="6949316"/>
            <a:ext cx="2261764" cy="399186"/>
          </a:xfrm>
          <a:prstGeom prst="rect">
            <a:avLst/>
          </a:prstGeom>
        </p:spPr>
        <p:txBody>
          <a:bodyPr/>
          <a:lstStyle/>
          <a:p>
            <a:fld id="{09D3B397-4E09-448F-AA96-3A052DB772B1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8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664" y="300258"/>
            <a:ext cx="8723948" cy="1249627"/>
          </a:xfrm>
          <a:prstGeom prst="rect">
            <a:avLst/>
          </a:prstGeom>
        </p:spPr>
        <p:txBody>
          <a:bodyPr vert="horz" lIns="98234" tIns="49117" rIns="98234" bIns="491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664" y="1749479"/>
            <a:ext cx="8723948" cy="4948177"/>
          </a:xfrm>
          <a:prstGeom prst="rect">
            <a:avLst/>
          </a:prstGeom>
        </p:spPr>
        <p:txBody>
          <a:bodyPr vert="horz" lIns="98234" tIns="49117" rIns="98234" bIns="4911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1869" y="6949316"/>
            <a:ext cx="3069537" cy="399186"/>
          </a:xfrm>
          <a:prstGeom prst="rect">
            <a:avLst/>
          </a:prstGeom>
        </p:spPr>
        <p:txBody>
          <a:bodyPr vert="horz" lIns="98234" tIns="49117" rIns="98234" bIns="4911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6847" y="6949316"/>
            <a:ext cx="2261764" cy="399186"/>
          </a:xfrm>
          <a:prstGeom prst="rect">
            <a:avLst/>
          </a:prstGeom>
        </p:spPr>
        <p:txBody>
          <a:bodyPr vert="horz" lIns="98234" tIns="49117" rIns="98234" bIns="4911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B9853-F322-48B0-865B-1109674D21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503237" y="7025481"/>
            <a:ext cx="9296400" cy="399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117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34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351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6468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585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4702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3819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936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“Thinking Ladders,” Susan Richmond may be used if authorship is fully cited.</a:t>
            </a:r>
            <a:fld id="{09D3B397-4E09-448F-AA96-3A052DB772B1}" type="datetimeFigureOut">
              <a:rPr lang="en-US" sz="1000" smtClean="0"/>
              <a:pPr/>
              <a:t>3/9/2015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581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2340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8377" indent="-368377" algn="l" defTabSz="9823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151" indent="-306981" algn="l" defTabSz="9823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925" indent="-245585" algn="l" defTabSz="9823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9095" indent="-245585" algn="l" defTabSz="9823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10265" indent="-245585" algn="l" defTabSz="982340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1435" indent="-245585" algn="l" defTabSz="9823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92605" indent="-245585" algn="l" defTabSz="9823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3775" indent="-245585" algn="l" defTabSz="9823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4945" indent="-245585" algn="l" defTabSz="9823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117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234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351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468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585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702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819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9360" algn="l" defTabSz="982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67832"/>
              </p:ext>
            </p:extLst>
          </p:nvPr>
        </p:nvGraphicFramePr>
        <p:xfrm>
          <a:off x="871537" y="205581"/>
          <a:ext cx="8684101" cy="6762923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1524000"/>
                <a:gridCol w="1371600"/>
                <a:gridCol w="2133600"/>
                <a:gridCol w="2283301"/>
              </a:tblGrid>
              <a:tr h="2921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Overarching Drive </a:t>
                      </a:r>
                      <a:r>
                        <a:rPr lang="en-US" sz="1100" b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Intended </a:t>
                      </a:r>
                      <a:r>
                        <a:rPr lang="en-US" sz="1100" b="1" u="sng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Outcome</a:t>
                      </a:r>
                      <a:endParaRPr 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Steps of Complexity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Example Question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645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Identify, Name and Connect to a Definition</a:t>
                      </a:r>
                      <a:endParaRPr lang="en-US" sz="105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234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Student can… </a:t>
                      </a:r>
                      <a:endParaRPr lang="en-US" sz="105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5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DOK</a:t>
                      </a:r>
                      <a:r>
                        <a:rPr lang="en-US" sz="105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Steps (question requirements)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85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Questions</a:t>
                      </a:r>
                      <a:r>
                        <a:rPr lang="en-US" sz="105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at DOK Level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From Knowledge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 Name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u="sng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Name</a:t>
                      </a: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what was learned.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 Define the name.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2385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Example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: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What is a </a:t>
                      </a: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trait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?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6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Knowledge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is built.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Prior knowledge is connected to the name.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2385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60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Overarching Drive </a:t>
                      </a:r>
                      <a:r>
                        <a:rPr lang="en-US" sz="1050" b="1" u="sng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Connect the Name to its Purpose (how it’s used)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Find an example of the name/concept </a:t>
                      </a:r>
                      <a:r>
                        <a:rPr lang="en-US" sz="1050" b="1" u="sng" kern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within a text.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Show how the name </a:t>
                      </a: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(concept) is 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used within </a:t>
                      </a: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context</a:t>
                      </a:r>
                      <a:r>
                        <a:rPr lang="en-US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(it’s purpose)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2385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Example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: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2385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What </a:t>
                      </a: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trait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did Goldilocks have in the story?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From Name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 Purpose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2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Prior Knowledge has been named.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The name is connected to its purpose (how it’s used).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60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Overarching Drive </a:t>
                      </a:r>
                      <a:r>
                        <a:rPr lang="en-US" sz="1050" b="1" u="sng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Learned Purpose Connects to a New Concept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Select information (from a learned concept-purpose) and use it to identify a new concept.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Decides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on needed information and selects it,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 order to identify the new concept.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Example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: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How would you describe Goldilocks? Explain why.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From Purpose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 Concept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4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The name has been connected to purpose.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The purpose is used to connect to new concept.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60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Overarching Drive </a:t>
                      </a:r>
                      <a:r>
                        <a:rPr lang="en-US" sz="1050" b="1" u="sng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Connect the Concept to </a:t>
                      </a: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Reasoning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Use a previously learned concept/idea to solve a </a:t>
                      </a: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new problem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 strategically.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Develops a </a:t>
                      </a:r>
                      <a:r>
                        <a:rPr lang="en-US" sz="105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strategy</a:t>
                      </a: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to find</a:t>
                      </a:r>
                      <a:r>
                        <a:rPr lang="en-US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evidence contributing to an outcome.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Shows</a:t>
                      </a:r>
                      <a:r>
                        <a:rPr lang="en-US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how the strategy was used to solve the problem.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Justifies</a:t>
                      </a:r>
                      <a:r>
                        <a:rPr lang="en-US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and explains why they chose to solve it this way.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Example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: 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How can character </a:t>
                      </a: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traits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contribute</a:t>
                      </a:r>
                      <a:r>
                        <a:rPr lang="en-US" sz="1050" b="1" u="none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to a </a:t>
                      </a: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sequence of events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? </a:t>
                      </a:r>
                      <a:r>
                        <a:rPr lang="en-US" sz="1050" b="1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Justify 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and explain your thinking</a:t>
                      </a:r>
                      <a:r>
                        <a:rPr lang="en-US" sz="1050" b="1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.  What can you conclude?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21717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From Concept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 Strategic Reasoning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13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The purpose has been connected to a new concept.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The concept is used to </a:t>
                      </a: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solve a new problem with reasoning.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60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Overarching Drive </a:t>
                      </a:r>
                      <a:r>
                        <a:rPr lang="en-US" sz="1050" b="1" u="sng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Connect Reasoning across Context  or Domains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Use a previous conclusion </a:t>
                      </a:r>
                      <a:r>
                        <a:rPr lang="en-US" sz="1050" b="1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050" b="1" kern="1200" baseline="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u="sng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compare </a:t>
                      </a: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it to other sources 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to develop one conclusion that </a:t>
                      </a:r>
                      <a:r>
                        <a:rPr lang="en-US" sz="1050" b="1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is applicable </a:t>
                      </a:r>
                      <a:r>
                        <a:rPr lang="en-US" sz="1050" b="1" u="sng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across other contexts </a:t>
                      </a: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or domains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-6858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Part 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</a:t>
                      </a: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ompares </a:t>
                      </a:r>
                      <a:r>
                        <a:rPr lang="en-US" sz="105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previous</a:t>
                      </a:r>
                      <a:r>
                        <a:rPr lang="en-US" sz="1050" b="1" u="sng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results/conclusions</a:t>
                      </a:r>
                      <a:r>
                        <a:rPr lang="en-US" sz="1050" b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 other sources.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Develops a new (or confirm a previous) </a:t>
                      </a:r>
                      <a:r>
                        <a:rPr lang="en-US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generalized statement or conclusion.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Part 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Shows how the conclusion can be used in</a:t>
                      </a:r>
                      <a:r>
                        <a:rPr lang="en-US" sz="105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other ways.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Solves a new problem in a new way or has a new perspective.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Example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: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Part 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Defend that character 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traits </a:t>
                      </a:r>
                      <a:r>
                        <a:rPr lang="en-US" sz="1050" b="1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can predict 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a story’s sequence of </a:t>
                      </a:r>
                      <a:r>
                        <a:rPr lang="en-US" sz="1050" b="1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events.  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Use examples from other texts to support your </a:t>
                      </a:r>
                      <a:r>
                        <a:rPr lang="en-US" sz="1050" b="1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new conclusion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effectLst/>
                          <a:latin typeface="Calibri"/>
                          <a:ea typeface="+mn-ea"/>
                          <a:cs typeface="+mn-cs"/>
                        </a:rPr>
                        <a:t>Part </a:t>
                      </a:r>
                      <a:r>
                        <a:rPr lang="en-US" sz="1050" b="1" u="sng" kern="1200" dirty="0" smtClean="0"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en-US" sz="1050" b="0" u="none" kern="1200" dirty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none" kern="1200" dirty="0" smtClean="0">
                          <a:effectLst/>
                          <a:latin typeface="Calibri"/>
                          <a:ea typeface="+mn-ea"/>
                          <a:cs typeface="Times New Roman"/>
                        </a:rPr>
                        <a:t>Our</a:t>
                      </a:r>
                      <a:r>
                        <a:rPr lang="en-US" sz="1050" b="1" u="none" kern="1200" baseline="0" dirty="0" smtClean="0">
                          <a:effectLst/>
                          <a:latin typeface="Calibri"/>
                          <a:ea typeface="+mn-ea"/>
                          <a:cs typeface="Times New Roman"/>
                        </a:rPr>
                        <a:t> school wants to help students learn to use character traits as a predictor of a story’s sequence of events in their own writing.  Design a model to help students do this.</a:t>
                      </a:r>
                      <a:endParaRPr lang="en-US" sz="1050" b="1" u="none" kern="1200" dirty="0" smtClean="0"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3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From Reasoning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CC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to Extended Thinking</a:t>
                      </a:r>
                      <a:endParaRPr lang="en-US" sz="105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23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concept has been used to reason </a:t>
                      </a:r>
                      <a:r>
                        <a:rPr lang="en-US" sz="105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strategically.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kern="1200" dirty="0" smtClean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kern="1200" dirty="0" smtClean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Strategic </a:t>
                      </a:r>
                      <a:r>
                        <a:rPr lang="en-US" sz="1050" b="1" kern="12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reasoning connects/extends across contexts and/or domains. 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3" marR="39243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46056" y="733901"/>
            <a:ext cx="674363" cy="1109980"/>
            <a:chOff x="146056" y="733901"/>
            <a:chExt cx="674363" cy="1109980"/>
          </a:xfrm>
        </p:grpSpPr>
        <p:pic>
          <p:nvPicPr>
            <p:cNvPr id="4" name="Picture 3" descr="https://encrypted-tbn1.gstatic.com/images?q=tbn:ANd9GcRbjzF8wup-PFkIOS_FeGS2fgaX-M64D0URyCP3PzAdUE4KFAstEA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744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4" y="733901"/>
              <a:ext cx="664845" cy="744220"/>
            </a:xfrm>
            <a:prstGeom prst="rect">
              <a:avLst/>
            </a:prstGeom>
            <a:noFill/>
            <a:extLst/>
          </p:spPr>
        </p:pic>
        <p:sp>
          <p:nvSpPr>
            <p:cNvPr id="5" name="Text Box 1"/>
            <p:cNvSpPr txBox="1"/>
            <p:nvPr/>
          </p:nvSpPr>
          <p:spPr>
            <a:xfrm>
              <a:off x="146056" y="1478121"/>
              <a:ext cx="615950" cy="36576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en-US" sz="900" b="1" dirty="0" smtClean="0">
                  <a:effectLst/>
                  <a:ea typeface="Calibri"/>
                  <a:cs typeface="Times New Roman"/>
                </a:rPr>
                <a:t>DOK-1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b="1" dirty="0" smtClean="0">
                  <a:ea typeface="Calibri"/>
                  <a:cs typeface="Times New Roman"/>
                </a:rPr>
                <a:t>Reporter</a:t>
              </a:r>
              <a:endParaRPr lang="en-US" sz="9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499" y="2161381"/>
            <a:ext cx="782638" cy="1092201"/>
            <a:chOff x="63499" y="2161381"/>
            <a:chExt cx="782638" cy="109220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37" y="2161381"/>
              <a:ext cx="762000" cy="762000"/>
            </a:xfrm>
            <a:prstGeom prst="rect">
              <a:avLst/>
            </a:prstGeom>
          </p:spPr>
        </p:pic>
        <p:sp>
          <p:nvSpPr>
            <p:cNvPr id="8" name="Text Box 2"/>
            <p:cNvSpPr txBox="1"/>
            <p:nvPr/>
          </p:nvSpPr>
          <p:spPr>
            <a:xfrm>
              <a:off x="63499" y="2885122"/>
              <a:ext cx="762000" cy="36846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en-US" sz="900" b="1" dirty="0" smtClean="0">
                  <a:effectLst/>
                  <a:ea typeface="Calibri"/>
                  <a:cs typeface="Times New Roman"/>
                </a:rPr>
                <a:t>DOK-2</a:t>
              </a:r>
            </a:p>
            <a:p>
              <a:pPr marL="0" marR="0" algn="ctr">
                <a:spcBef>
                  <a:spcPts val="0"/>
                </a:spcBef>
              </a:pPr>
              <a:r>
                <a:rPr lang="en-US" sz="900" b="1" dirty="0" smtClean="0">
                  <a:ea typeface="Calibri"/>
                  <a:cs typeface="Times New Roman"/>
                </a:rPr>
                <a:t>Interpreter</a:t>
              </a:r>
              <a:endParaRPr lang="en-US" sz="9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4156" y="3507581"/>
            <a:ext cx="631825" cy="1146810"/>
            <a:chOff x="184156" y="3507581"/>
            <a:chExt cx="631825" cy="1146810"/>
          </a:xfrm>
        </p:grpSpPr>
        <p:pic>
          <p:nvPicPr>
            <p:cNvPr id="7" name="Picture 6"/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65" r="14466"/>
            <a:stretch/>
          </p:blipFill>
          <p:spPr>
            <a:xfrm>
              <a:off x="184156" y="3507581"/>
              <a:ext cx="623888" cy="914400"/>
            </a:xfrm>
            <a:prstGeom prst="rect">
              <a:avLst/>
            </a:prstGeom>
          </p:spPr>
        </p:pic>
        <p:sp>
          <p:nvSpPr>
            <p:cNvPr id="10" name="Text Box 3"/>
            <p:cNvSpPr txBox="1"/>
            <p:nvPr/>
          </p:nvSpPr>
          <p:spPr>
            <a:xfrm>
              <a:off x="200031" y="4312126"/>
              <a:ext cx="615950" cy="34226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en-US" sz="900" b="1" dirty="0" smtClean="0">
                  <a:effectLst/>
                  <a:ea typeface="Calibri"/>
                  <a:cs typeface="Times New Roman"/>
                </a:rPr>
                <a:t>DOK-3</a:t>
              </a:r>
            </a:p>
            <a:p>
              <a:pPr marL="0" marR="0" algn="ctr">
                <a:spcBef>
                  <a:spcPts val="0"/>
                </a:spcBef>
              </a:pPr>
              <a:r>
                <a:rPr lang="en-US" sz="900" b="1" dirty="0" smtClean="0">
                  <a:ea typeface="Calibri"/>
                  <a:cs typeface="Times New Roman"/>
                </a:rPr>
                <a:t>Judge</a:t>
              </a:r>
              <a:endParaRPr lang="en-US" sz="900" dirty="0">
                <a:effectLst/>
                <a:ea typeface="Calibri"/>
                <a:cs typeface="Times New Roman"/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2065337" y="805656"/>
            <a:ext cx="457200" cy="0"/>
          </a:xfrm>
          <a:prstGeom prst="straightConnector1">
            <a:avLst/>
          </a:prstGeom>
          <a:ln w="190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65337" y="1720056"/>
            <a:ext cx="457200" cy="0"/>
          </a:xfrm>
          <a:prstGeom prst="straightConnector1">
            <a:avLst/>
          </a:prstGeom>
          <a:ln w="190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74862" y="2834481"/>
            <a:ext cx="457200" cy="0"/>
          </a:xfrm>
          <a:prstGeom prst="straightConnector1">
            <a:avLst/>
          </a:prstGeom>
          <a:ln w="190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093912" y="3748881"/>
            <a:ext cx="276225" cy="0"/>
          </a:xfrm>
          <a:prstGeom prst="straightConnector1">
            <a:avLst/>
          </a:prstGeom>
          <a:ln w="190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87318" y="5044281"/>
            <a:ext cx="276225" cy="0"/>
          </a:xfrm>
          <a:prstGeom prst="straightConnector1">
            <a:avLst/>
          </a:prstGeom>
          <a:ln w="190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1283" y="5306218"/>
            <a:ext cx="834854" cy="1070928"/>
            <a:chOff x="11283" y="5306218"/>
            <a:chExt cx="834854" cy="1070928"/>
          </a:xfrm>
        </p:grpSpPr>
        <p:sp>
          <p:nvSpPr>
            <p:cNvPr id="17" name="Text Box 3"/>
            <p:cNvSpPr txBox="1"/>
            <p:nvPr/>
          </p:nvSpPr>
          <p:spPr>
            <a:xfrm>
              <a:off x="190513" y="6034881"/>
              <a:ext cx="655624" cy="34226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en-US" sz="900" b="1" dirty="0" smtClean="0">
                  <a:effectLst/>
                  <a:ea typeface="Calibri"/>
                  <a:cs typeface="Times New Roman"/>
                </a:rPr>
                <a:t>DOK-4</a:t>
              </a:r>
            </a:p>
            <a:p>
              <a:pPr marL="0" marR="0" algn="ctr">
                <a:spcBef>
                  <a:spcPts val="0"/>
                </a:spcBef>
              </a:pPr>
              <a:r>
                <a:rPr lang="en-US" sz="900" b="1" dirty="0" smtClean="0">
                  <a:ea typeface="Calibri"/>
                  <a:cs typeface="Times New Roman"/>
                </a:rPr>
                <a:t>Detective</a:t>
              </a:r>
              <a:endParaRPr lang="en-US" sz="900" dirty="0">
                <a:effectLst/>
                <a:ea typeface="Calibri"/>
                <a:cs typeface="Times New Roman"/>
              </a:endParaRPr>
            </a:p>
          </p:txBody>
        </p:sp>
        <p:pic>
          <p:nvPicPr>
            <p:cNvPr id="1026" name="Picture 2" descr="http://monia2009.m.o.pic.centerblog.net/prupsay8.gif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3" y="5306218"/>
              <a:ext cx="776287" cy="7286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Date Placeholder 3"/>
          <p:cNvSpPr txBox="1">
            <a:spLocks/>
          </p:cNvSpPr>
          <p:nvPr/>
        </p:nvSpPr>
        <p:spPr>
          <a:xfrm>
            <a:off x="503237" y="7025481"/>
            <a:ext cx="9296400" cy="399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117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34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351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6468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5585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4702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3819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9360" algn="l" defTabSz="98234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“Thinking Ladders,” Susan Richmond may be used if authorship is fully cited.</a:t>
            </a:r>
            <a:fld id="{09D3B397-4E09-448F-AA96-3A052DB772B1}" type="datetimeFigureOut">
              <a:rPr lang="en-US" sz="1000" smtClean="0"/>
              <a:pPr/>
              <a:t>3/9/2015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7647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468</Words>
  <Application>Microsoft Office PowerPoint</Application>
  <PresentationFormat>Custom</PresentationFormat>
  <Paragraphs>86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Richmond, Susan</cp:lastModifiedBy>
  <cp:revision>14</cp:revision>
  <cp:lastPrinted>2015-02-09T01:10:50Z</cp:lastPrinted>
  <dcterms:created xsi:type="dcterms:W3CDTF">2015-02-09T00:36:53Z</dcterms:created>
  <dcterms:modified xsi:type="dcterms:W3CDTF">2015-03-09T23:37:58Z</dcterms:modified>
</cp:coreProperties>
</file>