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58" r:id="rId4"/>
    <p:sldId id="276" r:id="rId5"/>
    <p:sldId id="277" r:id="rId6"/>
    <p:sldId id="264" r:id="rId7"/>
    <p:sldId id="268" r:id="rId8"/>
    <p:sldId id="260" r:id="rId9"/>
    <p:sldId id="259" r:id="rId10"/>
    <p:sldId id="266" r:id="rId11"/>
    <p:sldId id="269" r:id="rId12"/>
    <p:sldId id="270" r:id="rId13"/>
    <p:sldId id="271" r:id="rId14"/>
    <p:sldId id="272" r:id="rId15"/>
    <p:sldId id="273" r:id="rId16"/>
    <p:sldId id="274" r:id="rId17"/>
  </p:sldIdLst>
  <p:sldSz cx="7040563" cy="9783763"/>
  <p:notesSz cx="6858000" cy="9144000"/>
  <p:defaultTex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94" autoAdjust="0"/>
  </p:normalViewPr>
  <p:slideViewPr>
    <p:cSldViewPr>
      <p:cViewPr>
        <p:scale>
          <a:sx n="98" d="100"/>
          <a:sy n="98" d="100"/>
        </p:scale>
        <p:origin x="-398" y="485"/>
      </p:cViewPr>
      <p:guideLst>
        <p:guide orient="horz" pos="3082"/>
        <p:guide pos="221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43D699-CBBA-4D5D-9F94-704294E6989B}" type="datetimeFigureOut">
              <a:rPr lang="en-US" smtClean="0"/>
              <a:pPr/>
              <a:t>9/15/2014</a:t>
            </a:fld>
            <a:endParaRPr lang="en-US"/>
          </a:p>
        </p:txBody>
      </p:sp>
      <p:sp>
        <p:nvSpPr>
          <p:cNvPr id="4" name="Slide Image Placeholder 3"/>
          <p:cNvSpPr>
            <a:spLocks noGrp="1" noRot="1" noChangeAspect="1"/>
          </p:cNvSpPr>
          <p:nvPr>
            <p:ph type="sldImg" idx="2"/>
          </p:nvPr>
        </p:nvSpPr>
        <p:spPr>
          <a:xfrm>
            <a:off x="2195513" y="685800"/>
            <a:ext cx="24669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5DF50-4F14-498E-925F-858617786CC3}" type="slidenum">
              <a:rPr lang="en-US" smtClean="0"/>
              <a:pPr/>
              <a:t>‹#›</a:t>
            </a:fld>
            <a:endParaRPr lang="en-US"/>
          </a:p>
        </p:txBody>
      </p:sp>
    </p:spTree>
    <p:extLst>
      <p:ext uri="{BB962C8B-B14F-4D97-AF65-F5344CB8AC3E}">
        <p14:creationId xmlns:p14="http://schemas.microsoft.com/office/powerpoint/2010/main" val="180546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56457" y="8886919"/>
            <a:ext cx="1642798" cy="520894"/>
          </a:xfrm>
        </p:spPr>
        <p:txBody>
          <a:bodyPr/>
          <a:lstStyle/>
          <a:p>
            <a:fld id="{A051D6EF-92C7-451E-A141-558CC05FB46F}" type="datetime1">
              <a:rPr lang="en-US" smtClean="0"/>
              <a:pPr/>
              <a:t>9/15/2014</a:t>
            </a:fld>
            <a:endParaRPr lang="en-US" dirty="0"/>
          </a:p>
        </p:txBody>
      </p:sp>
      <p:sp>
        <p:nvSpPr>
          <p:cNvPr id="5" name="Footer Placeholder 4"/>
          <p:cNvSpPr>
            <a:spLocks noGrp="1"/>
          </p:cNvSpPr>
          <p:nvPr>
            <p:ph type="ftr" sz="quarter" idx="11"/>
          </p:nvPr>
        </p:nvSpPr>
        <p:spPr>
          <a:xfrm>
            <a:off x="156457" y="9425932"/>
            <a:ext cx="3989652" cy="276300"/>
          </a:xfrm>
        </p:spPr>
        <p:txBody>
          <a:bodyPr/>
          <a:lstStyle>
            <a:lvl1pPr algn="l">
              <a:defRPr sz="800"/>
            </a:lvl1pPr>
          </a:lstStyle>
          <a:p>
            <a:endParaRPr lang="en-US" dirty="0"/>
          </a:p>
        </p:txBody>
      </p:sp>
      <p:sp>
        <p:nvSpPr>
          <p:cNvPr id="6" name="Slide Number Placeholder 5"/>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2028" y="391804"/>
            <a:ext cx="6336507" cy="1630627"/>
          </a:xfrm>
          <a:prstGeom prst="rect">
            <a:avLst/>
          </a:prstGeom>
        </p:spPr>
        <p:txBody>
          <a:bodyPr lIns="96131" tIns="48065" rIns="96131" bIns="48065"/>
          <a:lstStyle/>
          <a:p>
            <a:r>
              <a:rPr lang="en-US" smtClean="0"/>
              <a:t>Click to edit Master title style</a:t>
            </a:r>
            <a:endParaRPr lang="en-US"/>
          </a:p>
        </p:txBody>
      </p:sp>
      <p:sp>
        <p:nvSpPr>
          <p:cNvPr id="3" name="Vertical Text Placeholder 2"/>
          <p:cNvSpPr>
            <a:spLocks noGrp="1"/>
          </p:cNvSpPr>
          <p:nvPr>
            <p:ph type="body" orient="vert" idx="1"/>
          </p:nvPr>
        </p:nvSpPr>
        <p:spPr>
          <a:xfrm>
            <a:off x="352028" y="2282880"/>
            <a:ext cx="6336507" cy="6456831"/>
          </a:xfrm>
          <a:prstGeom prst="rect">
            <a:avLst/>
          </a:prstGeom>
        </p:spPr>
        <p:txBody>
          <a:bodyPr vert="eaVert" lIns="96131" tIns="48065" rIns="96131" bIns="4806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65102-6C77-453F-BA0A-F62C43D1B33B}" type="datetime1">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28305" y="523161"/>
            <a:ext cx="1188096" cy="11129030"/>
          </a:xfrm>
          <a:prstGeom prst="rect">
            <a:avLst/>
          </a:prstGeom>
        </p:spPr>
        <p:txBody>
          <a:bodyPr vert="eaVert" lIns="96131" tIns="48065" rIns="96131" bIns="48065"/>
          <a:lstStyle/>
          <a:p>
            <a:r>
              <a:rPr lang="en-US" smtClean="0"/>
              <a:t>Click to edit Master title style</a:t>
            </a:r>
            <a:endParaRPr lang="en-US"/>
          </a:p>
        </p:txBody>
      </p:sp>
      <p:sp>
        <p:nvSpPr>
          <p:cNvPr id="3" name="Vertical Text Placeholder 2"/>
          <p:cNvSpPr>
            <a:spLocks noGrp="1"/>
          </p:cNvSpPr>
          <p:nvPr>
            <p:ph type="body" orient="vert" idx="1"/>
          </p:nvPr>
        </p:nvSpPr>
        <p:spPr>
          <a:xfrm>
            <a:off x="264022" y="523161"/>
            <a:ext cx="3446943" cy="11129030"/>
          </a:xfrm>
          <a:prstGeom prst="rect">
            <a:avLst/>
          </a:prstGeom>
        </p:spPr>
        <p:txBody>
          <a:bodyPr vert="eaVert" lIns="96131" tIns="48065" rIns="96131" bIns="4806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CD1E9-9D8E-48D2-B9D9-B8DB68DA42CA}" type="datetime1">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8043" y="3039308"/>
            <a:ext cx="5984478" cy="2097168"/>
          </a:xfrm>
          <a:prstGeom prst="rect">
            <a:avLst/>
          </a:prstGeom>
        </p:spPr>
        <p:txBody>
          <a:bodyPr lIns="87179" tIns="43589" rIns="87179" bIns="43589"/>
          <a:lstStyle/>
          <a:p>
            <a:r>
              <a:rPr lang="en-US" smtClean="0"/>
              <a:t>Click to edit Master title style</a:t>
            </a:r>
            <a:endParaRPr lang="en-US"/>
          </a:p>
        </p:txBody>
      </p:sp>
      <p:sp>
        <p:nvSpPr>
          <p:cNvPr id="3" name="Subtitle 2"/>
          <p:cNvSpPr>
            <a:spLocks noGrp="1"/>
          </p:cNvSpPr>
          <p:nvPr>
            <p:ph type="subTitle" idx="1"/>
          </p:nvPr>
        </p:nvSpPr>
        <p:spPr>
          <a:xfrm>
            <a:off x="1056084" y="5544132"/>
            <a:ext cx="4928395" cy="2500295"/>
          </a:xfrm>
          <a:prstGeom prst="rect">
            <a:avLst/>
          </a:prstGeom>
        </p:spPr>
        <p:txBody>
          <a:bodyPr lIns="87179" tIns="43589" rIns="87179" bIns="43589"/>
          <a:lstStyle>
            <a:lvl1pPr marL="0" indent="0" algn="ctr">
              <a:buNone/>
              <a:defRPr>
                <a:solidFill>
                  <a:schemeClr val="tx1">
                    <a:tint val="75000"/>
                  </a:schemeClr>
                </a:solidFill>
              </a:defRPr>
            </a:lvl1pPr>
            <a:lvl2pPr marL="435894" indent="0" algn="ctr">
              <a:buNone/>
              <a:defRPr>
                <a:solidFill>
                  <a:schemeClr val="tx1">
                    <a:tint val="75000"/>
                  </a:schemeClr>
                </a:solidFill>
              </a:defRPr>
            </a:lvl2pPr>
            <a:lvl3pPr marL="871789" indent="0" algn="ctr">
              <a:buNone/>
              <a:defRPr>
                <a:solidFill>
                  <a:schemeClr val="tx1">
                    <a:tint val="75000"/>
                  </a:schemeClr>
                </a:solidFill>
              </a:defRPr>
            </a:lvl3pPr>
            <a:lvl4pPr marL="1307683" indent="0" algn="ctr">
              <a:buNone/>
              <a:defRPr>
                <a:solidFill>
                  <a:schemeClr val="tx1">
                    <a:tint val="75000"/>
                  </a:schemeClr>
                </a:solidFill>
              </a:defRPr>
            </a:lvl4pPr>
            <a:lvl5pPr marL="1743578" indent="0" algn="ctr">
              <a:buNone/>
              <a:defRPr>
                <a:solidFill>
                  <a:schemeClr val="tx1">
                    <a:tint val="75000"/>
                  </a:schemeClr>
                </a:solidFill>
              </a:defRPr>
            </a:lvl5pPr>
            <a:lvl6pPr marL="2179472" indent="0" algn="ctr">
              <a:buNone/>
              <a:defRPr>
                <a:solidFill>
                  <a:schemeClr val="tx1">
                    <a:tint val="75000"/>
                  </a:schemeClr>
                </a:solidFill>
              </a:defRPr>
            </a:lvl6pPr>
            <a:lvl7pPr marL="2615367" indent="0" algn="ctr">
              <a:buNone/>
              <a:defRPr>
                <a:solidFill>
                  <a:schemeClr val="tx1">
                    <a:tint val="75000"/>
                  </a:schemeClr>
                </a:solidFill>
              </a:defRPr>
            </a:lvl7pPr>
            <a:lvl8pPr marL="3051261" indent="0" algn="ctr">
              <a:buNone/>
              <a:defRPr>
                <a:solidFill>
                  <a:schemeClr val="tx1">
                    <a:tint val="75000"/>
                  </a:schemeClr>
                </a:solidFill>
              </a:defRPr>
            </a:lvl8pPr>
            <a:lvl9pPr marL="34871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EBCAC-2595-4EE7-BF2B-26599345DB85}"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CBF857-1E51-462F-857D-01194281B93F}" type="slidenum">
              <a:rPr lang="en-US" smtClean="0"/>
              <a:t>‹#›</a:t>
            </a:fld>
            <a:endParaRPr lang="en-US"/>
          </a:p>
        </p:txBody>
      </p:sp>
    </p:spTree>
    <p:extLst>
      <p:ext uri="{BB962C8B-B14F-4D97-AF65-F5344CB8AC3E}">
        <p14:creationId xmlns:p14="http://schemas.microsoft.com/office/powerpoint/2010/main" val="121500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028" y="391804"/>
            <a:ext cx="6336507" cy="1630627"/>
          </a:xfrm>
          <a:prstGeom prst="rect">
            <a:avLst/>
          </a:prstGeom>
        </p:spPr>
        <p:txBody>
          <a:bodyPr lIns="96131" tIns="48065" rIns="96131" bIns="48065"/>
          <a:lstStyle/>
          <a:p>
            <a:r>
              <a:rPr lang="en-US" smtClean="0"/>
              <a:t>Click to edit Master title style</a:t>
            </a:r>
            <a:endParaRPr lang="en-US"/>
          </a:p>
        </p:txBody>
      </p:sp>
      <p:sp>
        <p:nvSpPr>
          <p:cNvPr id="3" name="Content Placeholder 2"/>
          <p:cNvSpPr>
            <a:spLocks noGrp="1"/>
          </p:cNvSpPr>
          <p:nvPr>
            <p:ph idx="1"/>
          </p:nvPr>
        </p:nvSpPr>
        <p:spPr>
          <a:xfrm>
            <a:off x="352028" y="2282880"/>
            <a:ext cx="6336507" cy="6456831"/>
          </a:xfrm>
          <a:prstGeom prst="rect">
            <a:avLst/>
          </a:prstGeom>
        </p:spPr>
        <p:txBody>
          <a:bodyPr lIns="96131" tIns="48065" rIns="96131" bIns="48065"/>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E9357-05B6-4E02-B234-B4E341402498}" type="datetime1">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6156" y="6286974"/>
            <a:ext cx="5984479" cy="1943164"/>
          </a:xfrm>
          <a:prstGeom prst="rect">
            <a:avLst/>
          </a:prstGeom>
        </p:spPr>
        <p:txBody>
          <a:bodyPr lIns="96131" tIns="48065" rIns="96131" bIns="48065"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56156" y="4146777"/>
            <a:ext cx="5984479" cy="2140197"/>
          </a:xfrm>
          <a:prstGeom prst="rect">
            <a:avLst/>
          </a:prstGeom>
        </p:spPr>
        <p:txBody>
          <a:bodyPr lIns="96131" tIns="48065" rIns="96131" bIns="48065" anchor="b"/>
          <a:lstStyle>
            <a:lvl1pPr marL="0" indent="0">
              <a:buNone/>
              <a:defRPr sz="2100">
                <a:solidFill>
                  <a:schemeClr val="tx1">
                    <a:tint val="75000"/>
                  </a:schemeClr>
                </a:solidFill>
              </a:defRPr>
            </a:lvl1pPr>
            <a:lvl2pPr marL="480654" indent="0">
              <a:buNone/>
              <a:defRPr sz="1900">
                <a:solidFill>
                  <a:schemeClr val="tx1">
                    <a:tint val="75000"/>
                  </a:schemeClr>
                </a:solidFill>
              </a:defRPr>
            </a:lvl2pPr>
            <a:lvl3pPr marL="961309" indent="0">
              <a:buNone/>
              <a:defRPr sz="1700">
                <a:solidFill>
                  <a:schemeClr val="tx1">
                    <a:tint val="75000"/>
                  </a:schemeClr>
                </a:solidFill>
              </a:defRPr>
            </a:lvl3pPr>
            <a:lvl4pPr marL="1441963" indent="0">
              <a:buNone/>
              <a:defRPr sz="1500">
                <a:solidFill>
                  <a:schemeClr val="tx1">
                    <a:tint val="75000"/>
                  </a:schemeClr>
                </a:solidFill>
              </a:defRPr>
            </a:lvl4pPr>
            <a:lvl5pPr marL="1922617" indent="0">
              <a:buNone/>
              <a:defRPr sz="1500">
                <a:solidFill>
                  <a:schemeClr val="tx1">
                    <a:tint val="75000"/>
                  </a:schemeClr>
                </a:solidFill>
              </a:defRPr>
            </a:lvl5pPr>
            <a:lvl6pPr marL="2403272" indent="0">
              <a:buNone/>
              <a:defRPr sz="1500">
                <a:solidFill>
                  <a:schemeClr val="tx1">
                    <a:tint val="75000"/>
                  </a:schemeClr>
                </a:solidFill>
              </a:defRPr>
            </a:lvl6pPr>
            <a:lvl7pPr marL="2883926" indent="0">
              <a:buNone/>
              <a:defRPr sz="1500">
                <a:solidFill>
                  <a:schemeClr val="tx1">
                    <a:tint val="75000"/>
                  </a:schemeClr>
                </a:solidFill>
              </a:defRPr>
            </a:lvl7pPr>
            <a:lvl8pPr marL="3364581" indent="0">
              <a:buNone/>
              <a:defRPr sz="1500">
                <a:solidFill>
                  <a:schemeClr val="tx1">
                    <a:tint val="75000"/>
                  </a:schemeClr>
                </a:solidFill>
              </a:defRPr>
            </a:lvl8pPr>
            <a:lvl9pPr marL="384523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5BCDE-CBDA-45D2-8ED8-09EA4C348C92}" type="datetime1">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028" y="391804"/>
            <a:ext cx="6336507" cy="1630627"/>
          </a:xfrm>
          <a:prstGeom prst="rect">
            <a:avLst/>
          </a:prstGeom>
        </p:spPr>
        <p:txBody>
          <a:bodyPr lIns="96131" tIns="48065" rIns="96131" bIns="48065"/>
          <a:lstStyle/>
          <a:p>
            <a:r>
              <a:rPr lang="en-US" smtClean="0"/>
              <a:t>Click to edit Master title style</a:t>
            </a:r>
            <a:endParaRPr lang="en-US"/>
          </a:p>
        </p:txBody>
      </p:sp>
      <p:sp>
        <p:nvSpPr>
          <p:cNvPr id="3" name="Content Placeholder 2"/>
          <p:cNvSpPr>
            <a:spLocks noGrp="1"/>
          </p:cNvSpPr>
          <p:nvPr>
            <p:ph sz="half" idx="1"/>
          </p:nvPr>
        </p:nvSpPr>
        <p:spPr>
          <a:xfrm>
            <a:off x="264021" y="3043838"/>
            <a:ext cx="2317519" cy="8608354"/>
          </a:xfrm>
          <a:prstGeom prst="rect">
            <a:avLst/>
          </a:prstGeom>
        </p:spPr>
        <p:txBody>
          <a:bodyPr lIns="96131" tIns="48065" rIns="96131" bIns="48065"/>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98883" y="3043838"/>
            <a:ext cx="2317519" cy="8608354"/>
          </a:xfrm>
          <a:prstGeom prst="rect">
            <a:avLst/>
          </a:prstGeom>
        </p:spPr>
        <p:txBody>
          <a:bodyPr lIns="96131" tIns="48065" rIns="96131" bIns="48065"/>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288BCF-F6D3-498C-ACF3-3C825CA3A161}" type="datetime1">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028" y="391804"/>
            <a:ext cx="6336507" cy="1630627"/>
          </a:xfrm>
          <a:prstGeom prst="rect">
            <a:avLst/>
          </a:prstGeom>
        </p:spPr>
        <p:txBody>
          <a:bodyPr lIns="96131" tIns="48065" rIns="96131" bIns="48065"/>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52029" y="2190023"/>
            <a:ext cx="3110805" cy="912698"/>
          </a:xfrm>
          <a:prstGeom prst="rect">
            <a:avLst/>
          </a:prstGeom>
        </p:spPr>
        <p:txBody>
          <a:bodyPr lIns="96131" tIns="48065" rIns="96131" bIns="48065" anchor="b"/>
          <a:lstStyle>
            <a:lvl1pPr marL="0" indent="0">
              <a:buNone/>
              <a:defRPr sz="2500" b="1"/>
            </a:lvl1pPr>
            <a:lvl2pPr marL="480654" indent="0">
              <a:buNone/>
              <a:defRPr sz="2100" b="1"/>
            </a:lvl2pPr>
            <a:lvl3pPr marL="961309" indent="0">
              <a:buNone/>
              <a:defRPr sz="1900" b="1"/>
            </a:lvl3pPr>
            <a:lvl4pPr marL="1441963" indent="0">
              <a:buNone/>
              <a:defRPr sz="1700" b="1"/>
            </a:lvl4pPr>
            <a:lvl5pPr marL="1922617" indent="0">
              <a:buNone/>
              <a:defRPr sz="1700" b="1"/>
            </a:lvl5pPr>
            <a:lvl6pPr marL="2403272" indent="0">
              <a:buNone/>
              <a:defRPr sz="1700" b="1"/>
            </a:lvl6pPr>
            <a:lvl7pPr marL="2883926" indent="0">
              <a:buNone/>
              <a:defRPr sz="1700" b="1"/>
            </a:lvl7pPr>
            <a:lvl8pPr marL="3364581" indent="0">
              <a:buNone/>
              <a:defRPr sz="1700" b="1"/>
            </a:lvl8pPr>
            <a:lvl9pPr marL="3845235"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52029" y="3102721"/>
            <a:ext cx="3110805" cy="5636988"/>
          </a:xfrm>
          <a:prstGeom prst="rect">
            <a:avLst/>
          </a:prstGeom>
        </p:spPr>
        <p:txBody>
          <a:bodyPr lIns="96131" tIns="48065" rIns="96131" bIns="48065"/>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576509" y="2190023"/>
            <a:ext cx="3112026" cy="912698"/>
          </a:xfrm>
          <a:prstGeom prst="rect">
            <a:avLst/>
          </a:prstGeom>
        </p:spPr>
        <p:txBody>
          <a:bodyPr lIns="96131" tIns="48065" rIns="96131" bIns="48065" anchor="b"/>
          <a:lstStyle>
            <a:lvl1pPr marL="0" indent="0">
              <a:buNone/>
              <a:defRPr sz="2500" b="1"/>
            </a:lvl1pPr>
            <a:lvl2pPr marL="480654" indent="0">
              <a:buNone/>
              <a:defRPr sz="2100" b="1"/>
            </a:lvl2pPr>
            <a:lvl3pPr marL="961309" indent="0">
              <a:buNone/>
              <a:defRPr sz="1900" b="1"/>
            </a:lvl3pPr>
            <a:lvl4pPr marL="1441963" indent="0">
              <a:buNone/>
              <a:defRPr sz="1700" b="1"/>
            </a:lvl4pPr>
            <a:lvl5pPr marL="1922617" indent="0">
              <a:buNone/>
              <a:defRPr sz="1700" b="1"/>
            </a:lvl5pPr>
            <a:lvl6pPr marL="2403272" indent="0">
              <a:buNone/>
              <a:defRPr sz="1700" b="1"/>
            </a:lvl6pPr>
            <a:lvl7pPr marL="2883926" indent="0">
              <a:buNone/>
              <a:defRPr sz="1700" b="1"/>
            </a:lvl7pPr>
            <a:lvl8pPr marL="3364581" indent="0">
              <a:buNone/>
              <a:defRPr sz="1700" b="1"/>
            </a:lvl8pPr>
            <a:lvl9pPr marL="3845235"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576509" y="3102721"/>
            <a:ext cx="3112026" cy="5636988"/>
          </a:xfrm>
          <a:prstGeom prst="rect">
            <a:avLst/>
          </a:prstGeom>
        </p:spPr>
        <p:txBody>
          <a:bodyPr lIns="96131" tIns="48065" rIns="96131" bIns="48065"/>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6BFF9-5CAE-4C2E-ABC6-55E9CCBF8F81}" type="datetime1">
              <a:rPr lang="en-US" smtClean="0"/>
              <a:pPr/>
              <a:t>9/15/2014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2028" y="391804"/>
            <a:ext cx="6336507" cy="1630627"/>
          </a:xfrm>
          <a:prstGeom prst="rect">
            <a:avLst/>
          </a:prstGeom>
        </p:spPr>
        <p:txBody>
          <a:bodyPr lIns="96131" tIns="48065" rIns="96131" bIns="48065"/>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33C77C-BEBD-4660-9F08-1594969EF4CE}" type="datetime1">
              <a:rPr lang="en-US" smtClean="0"/>
              <a:pPr/>
              <a:t>9/15/2014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3E795-4B43-4618-BAA7-B0A5164873DC}" type="datetime1">
              <a:rPr lang="en-US" smtClean="0"/>
              <a:pPr/>
              <a:t>9/15/2014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029" y="389539"/>
            <a:ext cx="2316297" cy="1657804"/>
          </a:xfrm>
          <a:prstGeom prst="rect">
            <a:avLst/>
          </a:prstGeom>
        </p:spPr>
        <p:txBody>
          <a:bodyPr lIns="96131" tIns="48065" rIns="96131" bIns="48065"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752664" y="389540"/>
            <a:ext cx="3935871" cy="8350171"/>
          </a:xfrm>
          <a:prstGeom prst="rect">
            <a:avLst/>
          </a:prstGeom>
        </p:spPr>
        <p:txBody>
          <a:bodyPr lIns="96131" tIns="48065" rIns="96131" bIns="48065"/>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2029" y="2047344"/>
            <a:ext cx="2316297" cy="6692367"/>
          </a:xfrm>
          <a:prstGeom prst="rect">
            <a:avLst/>
          </a:prstGeom>
        </p:spPr>
        <p:txBody>
          <a:bodyPr lIns="96131" tIns="48065" rIns="96131" bIns="48065"/>
          <a:lstStyle>
            <a:lvl1pPr marL="0" indent="0">
              <a:buNone/>
              <a:defRPr sz="1500"/>
            </a:lvl1pPr>
            <a:lvl2pPr marL="480654" indent="0">
              <a:buNone/>
              <a:defRPr sz="1300"/>
            </a:lvl2pPr>
            <a:lvl3pPr marL="961309" indent="0">
              <a:buNone/>
              <a:defRPr sz="1100"/>
            </a:lvl3pPr>
            <a:lvl4pPr marL="1441963" indent="0">
              <a:buNone/>
              <a:defRPr sz="900"/>
            </a:lvl4pPr>
            <a:lvl5pPr marL="1922617" indent="0">
              <a:buNone/>
              <a:defRPr sz="900"/>
            </a:lvl5pPr>
            <a:lvl6pPr marL="2403272" indent="0">
              <a:buNone/>
              <a:defRPr sz="900"/>
            </a:lvl6pPr>
            <a:lvl7pPr marL="2883926" indent="0">
              <a:buNone/>
              <a:defRPr sz="900"/>
            </a:lvl7pPr>
            <a:lvl8pPr marL="3364581" indent="0">
              <a:buNone/>
              <a:defRPr sz="900"/>
            </a:lvl8pPr>
            <a:lvl9pPr marL="3845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43390-469A-43DD-AE0E-8D6D18DFDEE9}" type="datetime1">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00" y="6848635"/>
            <a:ext cx="4224338" cy="808520"/>
          </a:xfrm>
          <a:prstGeom prst="rect">
            <a:avLst/>
          </a:prstGeom>
        </p:spPr>
        <p:txBody>
          <a:bodyPr lIns="96131" tIns="48065" rIns="96131" bIns="48065"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380000" y="874197"/>
            <a:ext cx="4224338" cy="5870258"/>
          </a:xfrm>
          <a:prstGeom prst="rect">
            <a:avLst/>
          </a:prstGeom>
        </p:spPr>
        <p:txBody>
          <a:bodyPr lIns="96131" tIns="48065" rIns="96131" bIns="48065"/>
          <a:lstStyle>
            <a:lvl1pPr marL="0" indent="0">
              <a:buNone/>
              <a:defRPr sz="3400"/>
            </a:lvl1pPr>
            <a:lvl2pPr marL="480654" indent="0">
              <a:buNone/>
              <a:defRPr sz="2900"/>
            </a:lvl2pPr>
            <a:lvl3pPr marL="961309" indent="0">
              <a:buNone/>
              <a:defRPr sz="2500"/>
            </a:lvl3pPr>
            <a:lvl4pPr marL="1441963" indent="0">
              <a:buNone/>
              <a:defRPr sz="2100"/>
            </a:lvl4pPr>
            <a:lvl5pPr marL="1922617" indent="0">
              <a:buNone/>
              <a:defRPr sz="2100"/>
            </a:lvl5pPr>
            <a:lvl6pPr marL="2403272" indent="0">
              <a:buNone/>
              <a:defRPr sz="2100"/>
            </a:lvl6pPr>
            <a:lvl7pPr marL="2883926" indent="0">
              <a:buNone/>
              <a:defRPr sz="2100"/>
            </a:lvl7pPr>
            <a:lvl8pPr marL="3364581" indent="0">
              <a:buNone/>
              <a:defRPr sz="2100"/>
            </a:lvl8pPr>
            <a:lvl9pPr marL="3845235" indent="0">
              <a:buNone/>
              <a:defRPr sz="2100"/>
            </a:lvl9pPr>
          </a:lstStyle>
          <a:p>
            <a:endParaRPr lang="en-US" dirty="0"/>
          </a:p>
        </p:txBody>
      </p:sp>
      <p:sp>
        <p:nvSpPr>
          <p:cNvPr id="4" name="Text Placeholder 3"/>
          <p:cNvSpPr>
            <a:spLocks noGrp="1"/>
          </p:cNvSpPr>
          <p:nvPr>
            <p:ph type="body" sz="half" idx="2"/>
          </p:nvPr>
        </p:nvSpPr>
        <p:spPr>
          <a:xfrm>
            <a:off x="1380000" y="7657155"/>
            <a:ext cx="4224338" cy="1148232"/>
          </a:xfrm>
          <a:prstGeom prst="rect">
            <a:avLst/>
          </a:prstGeom>
        </p:spPr>
        <p:txBody>
          <a:bodyPr lIns="96131" tIns="48065" rIns="96131" bIns="48065"/>
          <a:lstStyle>
            <a:lvl1pPr marL="0" indent="0">
              <a:buNone/>
              <a:defRPr sz="1500"/>
            </a:lvl1pPr>
            <a:lvl2pPr marL="480654" indent="0">
              <a:buNone/>
              <a:defRPr sz="1300"/>
            </a:lvl2pPr>
            <a:lvl3pPr marL="961309" indent="0">
              <a:buNone/>
              <a:defRPr sz="1100"/>
            </a:lvl3pPr>
            <a:lvl4pPr marL="1441963" indent="0">
              <a:buNone/>
              <a:defRPr sz="900"/>
            </a:lvl4pPr>
            <a:lvl5pPr marL="1922617" indent="0">
              <a:buNone/>
              <a:defRPr sz="900"/>
            </a:lvl5pPr>
            <a:lvl6pPr marL="2403272" indent="0">
              <a:buNone/>
              <a:defRPr sz="900"/>
            </a:lvl6pPr>
            <a:lvl7pPr marL="2883926" indent="0">
              <a:buNone/>
              <a:defRPr sz="900"/>
            </a:lvl7pPr>
            <a:lvl8pPr marL="3364581" indent="0">
              <a:buNone/>
              <a:defRPr sz="900"/>
            </a:lvl8pPr>
            <a:lvl9pPr marL="3845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AA5EB-74BB-41FB-B699-E99503B7EAD0}" type="datetime1">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5E9C3D-07D7-45D2-9B6A-FB5CA66A53E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234685" y="8805387"/>
            <a:ext cx="1642798" cy="520894"/>
          </a:xfrm>
          <a:prstGeom prst="rect">
            <a:avLst/>
          </a:prstGeom>
        </p:spPr>
        <p:txBody>
          <a:bodyPr vert="horz" lIns="96131" tIns="48065" rIns="96131" bIns="48065" rtlCol="0" anchor="ctr"/>
          <a:lstStyle>
            <a:lvl1pPr algn="l">
              <a:defRPr sz="1300">
                <a:solidFill>
                  <a:schemeClr val="tx1">
                    <a:tint val="75000"/>
                  </a:schemeClr>
                </a:solidFill>
              </a:defRPr>
            </a:lvl1pPr>
          </a:lstStyle>
          <a:p>
            <a:fld id="{44388A82-780A-428D-B39B-12078B6973CE}" type="datetime1">
              <a:rPr lang="en-US" smtClean="0"/>
              <a:pPr/>
              <a:t>9/15/2014</a:t>
            </a:fld>
            <a:endParaRPr lang="en-US" dirty="0"/>
          </a:p>
        </p:txBody>
      </p:sp>
      <p:sp>
        <p:nvSpPr>
          <p:cNvPr id="5" name="Footer Placeholder 4"/>
          <p:cNvSpPr>
            <a:spLocks noGrp="1"/>
          </p:cNvSpPr>
          <p:nvPr>
            <p:ph type="ftr" sz="quarter" idx="3"/>
          </p:nvPr>
        </p:nvSpPr>
        <p:spPr>
          <a:xfrm>
            <a:off x="2405526" y="9068100"/>
            <a:ext cx="2229512" cy="520894"/>
          </a:xfrm>
          <a:prstGeom prst="rect">
            <a:avLst/>
          </a:prstGeom>
        </p:spPr>
        <p:txBody>
          <a:bodyPr vert="horz" lIns="96131" tIns="48065" rIns="96131" bIns="48065"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045737" y="9068100"/>
            <a:ext cx="1642798" cy="520894"/>
          </a:xfrm>
          <a:prstGeom prst="rect">
            <a:avLst/>
          </a:prstGeom>
        </p:spPr>
        <p:txBody>
          <a:bodyPr vert="horz" lIns="96131" tIns="48065" rIns="96131" bIns="48065" rtlCol="0" anchor="ctr"/>
          <a:lstStyle>
            <a:lvl1pPr algn="r">
              <a:defRPr sz="1300">
                <a:solidFill>
                  <a:schemeClr val="tx1">
                    <a:tint val="75000"/>
                  </a:schemeClr>
                </a:solidFill>
              </a:defRPr>
            </a:lvl1pPr>
          </a:lstStyle>
          <a:p>
            <a:fld id="{2A5E9C3D-07D7-45D2-9B6A-FB5CA66A53EB}" type="slidenum">
              <a:rPr lang="en-US" smtClean="0"/>
              <a:pPr/>
              <a:t>‹#›</a:t>
            </a:fld>
            <a:endParaRPr lang="en-US" dirty="0"/>
          </a:p>
        </p:txBody>
      </p:sp>
      <p:sp>
        <p:nvSpPr>
          <p:cNvPr id="1660" name="Footer Placeholder 4"/>
          <p:cNvSpPr txBox="1">
            <a:spLocks/>
          </p:cNvSpPr>
          <p:nvPr userDrawn="1"/>
        </p:nvSpPr>
        <p:spPr>
          <a:xfrm>
            <a:off x="99307" y="9559282"/>
            <a:ext cx="3989652" cy="276300"/>
          </a:xfrm>
          <a:prstGeom prst="rect">
            <a:avLst/>
          </a:prstGeom>
        </p:spPr>
        <p:txBody>
          <a:bodyPr lIns="96131" tIns="48065" rIns="96131" bIns="48065"/>
          <a:lstStyle>
            <a:lvl1pPr algn="l">
              <a:defRPr sz="800"/>
            </a:lvl1pPr>
          </a:lstStyle>
          <a:p>
            <a:pPr marL="0" marR="0" lvl="0" indent="0" algn="l" defTabSz="96130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mn-lt"/>
                <a:ea typeface="+mn-ea"/>
                <a:cs typeface="+mn-cs"/>
              </a:rPr>
              <a:t>Rev. Control:  09/06/2014  HSD – OSP and Susan Richmond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61309" rtl="0" eaLnBrk="1" latinLnBrk="0" hangingPunct="1">
        <a:spcBef>
          <a:spcPct val="0"/>
        </a:spcBef>
        <a:buNone/>
        <a:defRPr sz="4600" kern="1200">
          <a:solidFill>
            <a:schemeClr val="tx1"/>
          </a:solidFill>
          <a:latin typeface="+mj-lt"/>
          <a:ea typeface="+mj-ea"/>
          <a:cs typeface="+mj-cs"/>
        </a:defRPr>
      </a:lvl1pPr>
    </p:titleStyle>
    <p:bodyStyle>
      <a:lvl1pPr marL="360491" indent="-360491" algn="l" defTabSz="961309"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1063" indent="-300409" algn="l" defTabSz="961309"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201636" indent="-240327" algn="l" defTabSz="961309"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82290"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62945"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43599"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24253"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04908"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85562" indent="-240327" algn="l" defTabSz="96130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lassroomclipart.com/clipart-view/Clipart/Numbers/number-block-four_jpg.ht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classroomclipart.com/clipart-view/Clipart/Numbers/number-block-four_jpg.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2A5E9C3D-07D7-45D2-9B6A-FB5CA66A53EB}" type="slidenum">
              <a:rPr lang="en-US" smtClean="0"/>
              <a:pPr/>
              <a:t>1</a:t>
            </a:fld>
            <a:endParaRPr lang="en-US" dirty="0"/>
          </a:p>
        </p:txBody>
      </p:sp>
      <p:grpSp>
        <p:nvGrpSpPr>
          <p:cNvPr id="2" name="Group 1"/>
          <p:cNvGrpSpPr/>
          <p:nvPr/>
        </p:nvGrpSpPr>
        <p:grpSpPr>
          <a:xfrm>
            <a:off x="396081" y="167482"/>
            <a:ext cx="6347866" cy="7429619"/>
            <a:chOff x="396081" y="167482"/>
            <a:chExt cx="6347866" cy="7429619"/>
          </a:xfrm>
        </p:grpSpPr>
        <p:sp>
          <p:nvSpPr>
            <p:cNvPr id="4" name="TextBox 3"/>
            <p:cNvSpPr txBox="1"/>
            <p:nvPr/>
          </p:nvSpPr>
          <p:spPr>
            <a:xfrm>
              <a:off x="396081" y="2086617"/>
              <a:ext cx="5710679" cy="1205064"/>
            </a:xfrm>
            <a:prstGeom prst="rect">
              <a:avLst/>
            </a:prstGeom>
            <a:noFill/>
          </p:spPr>
          <p:txBody>
            <a:bodyPr wrap="square" lIns="96131" tIns="48065" rIns="96131" bIns="48065" rtlCol="0">
              <a:spAutoFit/>
            </a:bodyPr>
            <a:lstStyle/>
            <a:p>
              <a:r>
                <a:rPr lang="en-US" sz="3600" b="1" dirty="0" smtClean="0">
                  <a:effectLst>
                    <a:outerShdw blurRad="38100" dist="38100" dir="2700000" algn="tl">
                      <a:srgbClr val="000000">
                        <a:alpha val="43137"/>
                      </a:srgbClr>
                    </a:outerShdw>
                  </a:effectLst>
                </a:rPr>
                <a:t>Opinion Writing…</a:t>
              </a:r>
            </a:p>
            <a:p>
              <a:r>
                <a:rPr lang="en-US" sz="36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Performance Task</a:t>
              </a:r>
              <a:endParaRPr lang="en-US" sz="2800" b="1" dirty="0">
                <a:effectLst>
                  <a:outerShdw blurRad="38100" dist="38100" dir="2700000" algn="tl">
                    <a:srgbClr val="000000">
                      <a:alpha val="43137"/>
                    </a:srgbClr>
                  </a:outerShdw>
                </a:effectLst>
              </a:endParaRPr>
            </a:p>
          </p:txBody>
        </p:sp>
        <p:pic>
          <p:nvPicPr>
            <p:cNvPr id="1026" name="Picture 2" descr="C:\Users\Rick Richmond\Desktop\WebHead3.jpg"/>
            <p:cNvPicPr>
              <a:picLocks noChangeAspect="1" noChangeArrowheads="1"/>
            </p:cNvPicPr>
            <p:nvPr/>
          </p:nvPicPr>
          <p:blipFill>
            <a:blip r:embed="rId2" cstate="print"/>
            <a:srcRect/>
            <a:stretch>
              <a:fillRect/>
            </a:stretch>
          </p:blipFill>
          <p:spPr bwMode="auto">
            <a:xfrm>
              <a:off x="3676739" y="244594"/>
              <a:ext cx="3067208" cy="667087"/>
            </a:xfrm>
            <a:prstGeom prst="rect">
              <a:avLst/>
            </a:prstGeom>
            <a:noFill/>
          </p:spPr>
        </p:pic>
        <p:sp>
          <p:nvSpPr>
            <p:cNvPr id="7" name="TextBox 6"/>
            <p:cNvSpPr txBox="1"/>
            <p:nvPr/>
          </p:nvSpPr>
          <p:spPr>
            <a:xfrm>
              <a:off x="396081" y="3211760"/>
              <a:ext cx="3581400" cy="384721"/>
            </a:xfrm>
            <a:prstGeom prst="rect">
              <a:avLst/>
            </a:prstGeom>
            <a:noFill/>
          </p:spPr>
          <p:txBody>
            <a:bodyPr wrap="square" rtlCol="0">
              <a:spAutoFit/>
            </a:bodyPr>
            <a:lstStyle/>
            <a:p>
              <a:pPr algn="ctr"/>
              <a:r>
                <a:rPr lang="en-US" b="1" dirty="0" smtClean="0"/>
                <a:t>Pre-Assessment</a:t>
              </a:r>
              <a:endParaRPr lang="en-US" b="1" dirty="0"/>
            </a:p>
          </p:txBody>
        </p:sp>
        <p:sp>
          <p:nvSpPr>
            <p:cNvPr id="13" name="TextBox 12"/>
            <p:cNvSpPr txBox="1"/>
            <p:nvPr/>
          </p:nvSpPr>
          <p:spPr>
            <a:xfrm>
              <a:off x="624681" y="7196991"/>
              <a:ext cx="5638800" cy="400110"/>
            </a:xfrm>
            <a:prstGeom prst="rect">
              <a:avLst/>
            </a:prstGeom>
            <a:noFill/>
          </p:spPr>
          <p:txBody>
            <a:bodyPr wrap="square" rtlCol="0">
              <a:spAutoFit/>
            </a:bodyPr>
            <a:lstStyle/>
            <a:p>
              <a:r>
                <a:rPr lang="en-US" sz="2000" b="1" dirty="0" smtClean="0">
                  <a:effectLst>
                    <a:outerShdw blurRad="38100" dist="38100" dir="2700000" algn="tl">
                      <a:srgbClr val="000000">
                        <a:alpha val="43137"/>
                      </a:srgbClr>
                    </a:outerShdw>
                  </a:effectLst>
                </a:rPr>
                <a:t>Teacher Directions</a:t>
              </a:r>
              <a:endParaRPr lang="en-US" sz="2000" b="1" dirty="0">
                <a:effectLst>
                  <a:outerShdw blurRad="38100" dist="38100" dir="2700000" algn="tl">
                    <a:srgbClr val="000000">
                      <a:alpha val="43137"/>
                    </a:srgbClr>
                  </a:outerShdw>
                </a:effectLst>
              </a:endParaRPr>
            </a:p>
          </p:txBody>
        </p:sp>
        <p:pic>
          <p:nvPicPr>
            <p:cNvPr id="10242" name="Picture 2" descr="Click to view">
              <a:hlinkClick r:id="rId3"/>
            </p:cNvPr>
            <p:cNvPicPr>
              <a:picLocks noChangeAspect="1" noChangeArrowheads="1"/>
            </p:cNvPicPr>
            <p:nvPr/>
          </p:nvPicPr>
          <p:blipFill>
            <a:blip r:embed="rId4" cstate="print"/>
            <a:srcRect/>
            <a:stretch>
              <a:fillRect/>
            </a:stretch>
          </p:blipFill>
          <p:spPr bwMode="auto">
            <a:xfrm>
              <a:off x="396081" y="167482"/>
              <a:ext cx="1447800" cy="1470422"/>
            </a:xfrm>
            <a:prstGeom prst="rect">
              <a:avLst/>
            </a:prstGeom>
            <a:noFill/>
          </p:spPr>
        </p:pic>
        <p:sp>
          <p:nvSpPr>
            <p:cNvPr id="11" name="Rectangle 10"/>
            <p:cNvSpPr/>
            <p:nvPr/>
          </p:nvSpPr>
          <p:spPr>
            <a:xfrm>
              <a:off x="853281" y="3632720"/>
              <a:ext cx="5029200" cy="33927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61309" rtl="0" eaLnBrk="1" latinLnBrk="0" hangingPunct="1">
                <a:defRPr sz="1900" kern="1200">
                  <a:solidFill>
                    <a:schemeClr val="lt1"/>
                  </a:solidFill>
                  <a:latin typeface="+mn-lt"/>
                  <a:ea typeface="+mn-ea"/>
                  <a:cs typeface="+mn-cs"/>
                </a:defRPr>
              </a:lvl1pPr>
              <a:lvl2pPr marL="480654" algn="l" defTabSz="961309" rtl="0" eaLnBrk="1" latinLnBrk="0" hangingPunct="1">
                <a:defRPr sz="1900" kern="1200">
                  <a:solidFill>
                    <a:schemeClr val="lt1"/>
                  </a:solidFill>
                  <a:latin typeface="+mn-lt"/>
                  <a:ea typeface="+mn-ea"/>
                  <a:cs typeface="+mn-cs"/>
                </a:defRPr>
              </a:lvl2pPr>
              <a:lvl3pPr marL="961309" algn="l" defTabSz="961309" rtl="0" eaLnBrk="1" latinLnBrk="0" hangingPunct="1">
                <a:defRPr sz="1900" kern="1200">
                  <a:solidFill>
                    <a:schemeClr val="lt1"/>
                  </a:solidFill>
                  <a:latin typeface="+mn-lt"/>
                  <a:ea typeface="+mn-ea"/>
                  <a:cs typeface="+mn-cs"/>
                </a:defRPr>
              </a:lvl3pPr>
              <a:lvl4pPr marL="1441963" algn="l" defTabSz="961309" rtl="0" eaLnBrk="1" latinLnBrk="0" hangingPunct="1">
                <a:defRPr sz="1900" kern="1200">
                  <a:solidFill>
                    <a:schemeClr val="lt1"/>
                  </a:solidFill>
                  <a:latin typeface="+mn-lt"/>
                  <a:ea typeface="+mn-ea"/>
                  <a:cs typeface="+mn-cs"/>
                </a:defRPr>
              </a:lvl4pPr>
              <a:lvl5pPr marL="1922617" algn="l" defTabSz="961309" rtl="0" eaLnBrk="1" latinLnBrk="0" hangingPunct="1">
                <a:defRPr sz="1900" kern="1200">
                  <a:solidFill>
                    <a:schemeClr val="lt1"/>
                  </a:solidFill>
                  <a:latin typeface="+mn-lt"/>
                  <a:ea typeface="+mn-ea"/>
                  <a:cs typeface="+mn-cs"/>
                </a:defRPr>
              </a:lvl5pPr>
              <a:lvl6pPr marL="2403272" algn="l" defTabSz="961309" rtl="0" eaLnBrk="1" latinLnBrk="0" hangingPunct="1">
                <a:defRPr sz="1900" kern="1200">
                  <a:solidFill>
                    <a:schemeClr val="lt1"/>
                  </a:solidFill>
                  <a:latin typeface="+mn-lt"/>
                  <a:ea typeface="+mn-ea"/>
                  <a:cs typeface="+mn-cs"/>
                </a:defRPr>
              </a:lvl6pPr>
              <a:lvl7pPr marL="2883926" algn="l" defTabSz="961309" rtl="0" eaLnBrk="1" latinLnBrk="0" hangingPunct="1">
                <a:defRPr sz="1900" kern="1200">
                  <a:solidFill>
                    <a:schemeClr val="lt1"/>
                  </a:solidFill>
                  <a:latin typeface="+mn-lt"/>
                  <a:ea typeface="+mn-ea"/>
                  <a:cs typeface="+mn-cs"/>
                </a:defRPr>
              </a:lvl7pPr>
              <a:lvl8pPr marL="3364581" algn="l" defTabSz="961309" rtl="0" eaLnBrk="1" latinLnBrk="0" hangingPunct="1">
                <a:defRPr sz="1900" kern="1200">
                  <a:solidFill>
                    <a:schemeClr val="lt1"/>
                  </a:solidFill>
                  <a:latin typeface="+mn-lt"/>
                  <a:ea typeface="+mn-ea"/>
                  <a:cs typeface="+mn-cs"/>
                </a:defRPr>
              </a:lvl8pPr>
              <a:lvl9pPr marL="3845235" algn="l" defTabSz="961309" rtl="0" eaLnBrk="1" latinLnBrk="0" hangingPunct="1">
                <a:defRPr sz="1900" kern="1200">
                  <a:solidFill>
                    <a:schemeClr val="lt1"/>
                  </a:solidFill>
                  <a:latin typeface="+mn-lt"/>
                  <a:ea typeface="+mn-ea"/>
                  <a:cs typeface="+mn-cs"/>
                </a:defRPr>
              </a:lvl9pPr>
            </a:lstStyle>
            <a:p>
              <a:pPr algn="ctr"/>
              <a:endParaRPr lang="en-US"/>
            </a:p>
          </p:txBody>
        </p:sp>
        <p:pic>
          <p:nvPicPr>
            <p:cNvPr id="12" name="Picture 11" descr="http://www.edutopia.org/sites/default/files/styles/feature_image_breakpoints_theme_edutopia_desktop_1x/public/slates/larmer-pbl-ccss-part1-Thinkstock.jpg?itok=idxUZT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3571" y="3845680"/>
              <a:ext cx="3955786" cy="2966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853281" y="6809765"/>
              <a:ext cx="1196161" cy="215444"/>
            </a:xfrm>
            <a:prstGeom prst="rect">
              <a:avLst/>
            </a:prstGeom>
          </p:spPr>
          <p:txBody>
            <a:bodyPr wrap="none">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r>
                <a:rPr lang="en-US" sz="800" dirty="0">
                  <a:solidFill>
                    <a:schemeClr val="bg1"/>
                  </a:solidFill>
                </a:rPr>
                <a:t>Photo credit: Thinkstock</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A5E9C3D-07D7-45D2-9B6A-FB5CA66A53EB}" type="slidenum">
              <a:rPr lang="en-US" smtClean="0"/>
              <a:pPr/>
              <a:t>10</a:t>
            </a:fld>
            <a:endParaRPr lang="en-US" dirty="0"/>
          </a:p>
        </p:txBody>
      </p:sp>
      <p:sp>
        <p:nvSpPr>
          <p:cNvPr id="4098" name="Rectangle 2"/>
          <p:cNvSpPr>
            <a:spLocks noChangeArrowheads="1"/>
          </p:cNvSpPr>
          <p:nvPr/>
        </p:nvSpPr>
        <p:spPr bwMode="auto">
          <a:xfrm>
            <a:off x="396081" y="618728"/>
            <a:ext cx="31242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ea typeface="Times New Roman" pitchFamily="18" charset="0"/>
                <a:cs typeface="Times New Roman" pitchFamily="18" charset="0"/>
              </a:rPr>
              <a:t>Types of Deserts</a:t>
            </a:r>
            <a:r>
              <a:rPr kumimoji="0" lang="en-US" sz="1600" b="0" i="0" u="sng" strike="noStrike" cap="none" normalizeH="0" baseline="0" dirty="0" smtClean="0">
                <a:ln>
                  <a:noFill/>
                </a:ln>
                <a:solidFill>
                  <a:schemeClr val="tx1"/>
                </a:solidFill>
                <a:effectLst/>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i="1" dirty="0" smtClean="0">
                <a:ea typeface="Times New Roman" pitchFamily="18" charset="0"/>
                <a:cs typeface="Times New Roman" pitchFamily="18" charset="0"/>
              </a:rPr>
              <a:t>Source Three</a:t>
            </a:r>
            <a:endParaRPr kumimoji="0" lang="en-US" sz="1200" b="0" i="1"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ea typeface="Times New Roman" pitchFamily="18" charset="0"/>
                <a:cs typeface="Times New Roman" pitchFamily="18" charset="0"/>
              </a:rPr>
              <a:t>B</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elieve it or not,</a:t>
            </a:r>
            <a:r>
              <a:rPr kumimoji="0" lang="en-US" sz="1200" b="0" i="0" u="none" strike="noStrike" cap="none" normalizeH="0" dirty="0" smtClean="0">
                <a:ln>
                  <a:noFill/>
                </a:ln>
                <a:solidFill>
                  <a:schemeClr val="tx1"/>
                </a:solidFill>
                <a:effectLst/>
                <a:ea typeface="Times New Roman" pitchFamily="18" charset="0"/>
                <a:cs typeface="Times New Roman" pitchFamily="18" charset="0"/>
              </a:rPr>
              <a:t> there are many kinds of deserts</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 The two major kinds are hot and cold. The information in this article is about hot deserts</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ea typeface="Times New Roman" pitchFamily="18" charset="0"/>
                <a:cs typeface="Times New Roman" pitchFamily="18" charset="0"/>
              </a:rPr>
              <a:t>What is a Desert Like?</a:t>
            </a:r>
            <a:r>
              <a:rPr kumimoji="0" lang="en-US" sz="1200" b="0" i="0" u="sng" strike="noStrike" cap="none" normalizeH="0" baseline="0" dirty="0" smtClean="0">
                <a:ln>
                  <a:noFill/>
                </a:ln>
                <a:solidFill>
                  <a:schemeClr val="tx1"/>
                </a:solidFill>
                <a:effectLst/>
                <a:ea typeface="Times New Roman" pitchFamily="18"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ea typeface="Times New Roman" pitchFamily="18" charset="0"/>
                <a:cs typeface="Times New Roman" pitchFamily="18" charset="0"/>
              </a:rPr>
              <a:t>T</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he hot desert is a land of extremes: extreme heat and extreme dryness; sudden flash floods and cold nights. Because deserts are such a harsh environment, deserts often have names likes "Death Valley," and "the place from where there is no return." </a:t>
            </a:r>
            <a:endParaRPr kumimoji="0" lang="en-US" sz="1200" b="0" i="0" u="none" strike="noStrike" cap="none" normalizeH="0" baseline="0" dirty="0" smtClean="0">
              <a:ln>
                <a:noFill/>
              </a:ln>
              <a:solidFill>
                <a:schemeClr val="tx1"/>
              </a:solidFill>
              <a:effectLst/>
              <a:cs typeface="Arial" pitchFamily="34" charset="0"/>
            </a:endParaRPr>
          </a:p>
        </p:txBody>
      </p:sp>
      <p:pic>
        <p:nvPicPr>
          <p:cNvPr id="4097" name="Picture 2" descr="Graph of Biome Precipitation"/>
          <p:cNvPicPr>
            <a:picLocks noChangeAspect="1" noChangeArrowheads="1"/>
          </p:cNvPicPr>
          <p:nvPr/>
        </p:nvPicPr>
        <p:blipFill>
          <a:blip r:embed="rId2" cstate="print"/>
          <a:srcRect/>
          <a:stretch>
            <a:fillRect/>
          </a:stretch>
        </p:blipFill>
        <p:spPr bwMode="auto">
          <a:xfrm>
            <a:off x="3672681" y="1158081"/>
            <a:ext cx="3103685" cy="2057400"/>
          </a:xfrm>
          <a:prstGeom prst="rect">
            <a:avLst/>
          </a:prstGeom>
          <a:noFill/>
        </p:spPr>
      </p:pic>
      <p:sp>
        <p:nvSpPr>
          <p:cNvPr id="4099" name="Rectangle 3"/>
          <p:cNvSpPr>
            <a:spLocks noChangeArrowheads="1"/>
          </p:cNvSpPr>
          <p:nvPr/>
        </p:nvSpPr>
        <p:spPr bwMode="auto">
          <a:xfrm>
            <a:off x="418657" y="3444081"/>
            <a:ext cx="60198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1200" b="1" u="sng" dirty="0" smtClean="0">
                <a:ea typeface="Times New Roman" pitchFamily="18" charset="0"/>
                <a:cs typeface="Times New Roman" pitchFamily="18" charset="0"/>
              </a:rPr>
              <a:t>Dryness</a:t>
            </a:r>
            <a:endParaRPr kumimoji="0" lang="en-US" sz="12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ea typeface="Times New Roman" pitchFamily="18" charset="0"/>
                <a:cs typeface="Times New Roman" pitchFamily="18" charset="0"/>
              </a:rPr>
              <a:t>D</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eserts are usually very, very dry. Even the wettest deserts get less than ten inches of rain a year. </a:t>
            </a:r>
            <a:r>
              <a:rPr lang="en-US" sz="1200" dirty="0">
                <a:cs typeface="Arial" pitchFamily="34" charset="0"/>
              </a:rPr>
              <a:t> </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In most places, rain falls all year. But in the desert, it</a:t>
            </a:r>
            <a:r>
              <a:rPr kumimoji="0" lang="en-US" sz="1200" b="0" i="0" u="none" strike="noStrike" cap="none" normalizeH="0" dirty="0" smtClean="0">
                <a:ln>
                  <a:noFill/>
                </a:ln>
                <a:solidFill>
                  <a:schemeClr val="tx1"/>
                </a:solidFill>
                <a:effectLst/>
                <a:ea typeface="Times New Roman" pitchFamily="18" charset="0"/>
                <a:cs typeface="Times New Roman" pitchFamily="18" charset="0"/>
              </a:rPr>
              <a:t> rarely rains at all</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 When it does rain, there may be quite a downpour!</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ea typeface="Times New Roman" pitchFamily="18" charset="0"/>
                <a:cs typeface="Times New Roman" pitchFamily="18" charset="0"/>
              </a:rPr>
              <a:t>Hot During the Day, Cool at Night</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 </a:t>
            </a:r>
            <a:b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br>
            <a:r>
              <a:rPr kumimoji="0" lang="en-US" sz="1200" i="0" u="none" strike="noStrike" cap="none" normalizeH="0" baseline="0" dirty="0" smtClean="0">
                <a:ln>
                  <a:noFill/>
                </a:ln>
                <a:solidFill>
                  <a:schemeClr val="tx1"/>
                </a:solidFill>
                <a:effectLst/>
                <a:ea typeface="Times New Roman" pitchFamily="18" charset="0"/>
                <a:cs typeface="Times New Roman" pitchFamily="18" charset="0"/>
              </a:rPr>
              <a:t>E</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veryone knows that during the day many deserts are hot, very hot. Temperatures reach over 100 degrees. Yet at night, the same deserts can be very cold.</a:t>
            </a:r>
            <a:r>
              <a:rPr lang="en-US" sz="1200" dirty="0">
                <a:cs typeface="Arial" pitchFamily="34" charset="0"/>
              </a:rPr>
              <a:t> </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Deserts have very little water in the air. Water traps heat. There is not enough water to trap the heat</a:t>
            </a:r>
            <a:r>
              <a:rPr kumimoji="0" lang="en-US" sz="1200" b="0" i="0" u="none" strike="noStrike" cap="none" normalizeH="0" dirty="0" smtClean="0">
                <a:ln>
                  <a:noFill/>
                </a:ln>
                <a:solidFill>
                  <a:schemeClr val="tx1"/>
                </a:solidFill>
                <a:effectLst/>
                <a:ea typeface="Times New Roman" pitchFamily="18" charset="0"/>
                <a:cs typeface="Times New Roman" pitchFamily="18" charset="0"/>
              </a:rPr>
              <a:t> and there </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are few trees to keep the heat in.  It cools down fast when the sun sets and heats up quickly after the sun rises. </a:t>
            </a:r>
            <a:r>
              <a:rPr lang="en-US" sz="1200" dirty="0" smtClean="0">
                <a:ea typeface="Times New Roman" pitchFamily="18" charset="0"/>
                <a:cs typeface="Times New Roman" pitchFamily="18" charset="0"/>
              </a:rPr>
              <a:t> </a:t>
            </a:r>
            <a:endParaRPr lang="en-US" sz="1200"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ea typeface="Times New Roman" pitchFamily="18" charset="0"/>
                <a:cs typeface="Times New Roman" pitchFamily="18" charset="0"/>
              </a:rPr>
              <a:t>Desert Plants and Animals </a:t>
            </a:r>
            <a:endParaRPr kumimoji="0" lang="en-US" sz="1200" b="0" i="0" u="sng"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ea typeface="Times New Roman" pitchFamily="18" charset="0"/>
                <a:cs typeface="Times New Roman" pitchFamily="18" charset="0"/>
              </a:rPr>
              <a:t>D</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eserts are the home to many living things. In fact, deserts have almost as many different kinds of plants and animals as tropical rainforests.</a:t>
            </a:r>
            <a:r>
              <a:rPr lang="en-US" sz="1200" dirty="0">
                <a:cs typeface="Arial" pitchFamily="34" charset="0"/>
              </a:rPr>
              <a:t> </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How do you think plants grow in a place that is very, very dry?  Desert plants can collect and store water.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Desert plants often look different than plants in any other places. </a:t>
            </a:r>
            <a:r>
              <a:rPr kumimoji="0" lang="en-US" sz="1200" i="0" u="none" strike="noStrike" cap="none" normalizeH="0" baseline="0" dirty="0" smtClean="0">
                <a:ln>
                  <a:noFill/>
                </a:ln>
                <a:solidFill>
                  <a:schemeClr val="tx1"/>
                </a:solidFill>
                <a:effectLst/>
                <a:ea typeface="Times New Roman" pitchFamily="18" charset="0"/>
                <a:cs typeface="Times New Roman" pitchFamily="18" charset="0"/>
              </a:rPr>
              <a:t>A</a:t>
            </a: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nimals in the desert must survive in a harsh environment. Intense heat, searing sun, and lack of water are just a few of the challenges facing desert animals.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ea typeface="Times New Roman" pitchFamily="18" charset="0"/>
                <a:cs typeface="Times New Roman" pitchFamily="18" charset="0"/>
              </a:rPr>
              <a:t>Animals that live in the hot desert have many adaptations. Some animals never drink, but get their water from seeds and plants. Many animals are nocturnal, sleeping during the hot day and only coming out at night to eat and hunt. Some animals rarely spend any time above ground!  </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999999"/>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smtClean="0">
              <a:solidFill>
                <a:srgbClr val="999999"/>
              </a:solidFill>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999999"/>
              </a:solidFill>
              <a:effectLst/>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999999"/>
                </a:solidFill>
                <a:effectLst/>
                <a:ea typeface="Calibri" pitchFamily="34" charset="0"/>
                <a:cs typeface="Times New Roman" pitchFamily="18" charset="0"/>
              </a:rPr>
              <a:t>Copyright © 2004 Missouri Botanical Garden</a:t>
            </a:r>
            <a:endParaRPr kumimoji="0" lang="en-US" sz="800" b="0" i="0" u="none" strike="noStrike" cap="none" normalizeH="0" baseline="0" dirty="0" smtClean="0">
              <a:ln>
                <a:noFill/>
              </a:ln>
              <a:solidFill>
                <a:schemeClr val="tx1"/>
              </a:solidFill>
              <a:effectLs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90774031"/>
              </p:ext>
            </p:extLst>
          </p:nvPr>
        </p:nvGraphicFramePr>
        <p:xfrm>
          <a:off x="5196681" y="167481"/>
          <a:ext cx="1676400" cy="731520"/>
        </p:xfrm>
        <a:graphic>
          <a:graphicData uri="http://schemas.openxmlformats.org/drawingml/2006/table">
            <a:tbl>
              <a:tblPr firstRow="1" bandRow="1">
                <a:tableStyleId>{5C22544A-7EE6-4342-B048-85BDC9FD1C3A}</a:tableStyleId>
              </a:tblPr>
              <a:tblGrid>
                <a:gridCol w="1295400"/>
                <a:gridCol w="381000"/>
              </a:tblGrid>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dirty="0" smtClean="0">
                          <a:solidFill>
                            <a:sysClr val="windowText" lastClr="000000"/>
                          </a:solidFill>
                        </a:rPr>
                        <a:t>Grade Equivalent</a:t>
                      </a:r>
                      <a:endParaRPr lang="en-US" sz="800" b="1" dirty="0" smtClean="0">
                        <a:solidFill>
                          <a:sysClr val="windowText" lastClr="000000"/>
                        </a:solidFill>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4.9</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Lexile Measure</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810L</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Mean Sentence Length	 </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11.57</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kern="1200" dirty="0" smtClean="0">
                          <a:solidFill>
                            <a:schemeClr val="dk1"/>
                          </a:solidFill>
                          <a:latin typeface="+mn-lt"/>
                          <a:ea typeface="+mn-ea"/>
                          <a:cs typeface="+mn-cs"/>
                        </a:rPr>
                        <a:t>Mean Log Word Frequency</a:t>
                      </a:r>
                      <a:endParaRPr lang="en-US" sz="800" kern="1200" dirty="0" smtClean="0">
                        <a:solidFill>
                          <a:schemeClr val="dk1"/>
                        </a:solidFill>
                        <a:latin typeface="+mn-lt"/>
                        <a:ea typeface="+mn-ea"/>
                        <a:cs typeface="+mn-cs"/>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3.46</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Word Count</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405</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9371" y="244594"/>
            <a:ext cx="5945364" cy="1236559"/>
            <a:chOff x="469371" y="244594"/>
            <a:chExt cx="5945364" cy="1236559"/>
          </a:xfrm>
        </p:grpSpPr>
        <p:sp>
          <p:nvSpPr>
            <p:cNvPr id="4" name="TextBox 3"/>
            <p:cNvSpPr txBox="1"/>
            <p:nvPr/>
          </p:nvSpPr>
          <p:spPr>
            <a:xfrm>
              <a:off x="469371" y="815314"/>
              <a:ext cx="5945364" cy="604900"/>
            </a:xfrm>
            <a:prstGeom prst="rect">
              <a:avLst/>
            </a:prstGeom>
            <a:noFill/>
          </p:spPr>
          <p:txBody>
            <a:bodyPr wrap="square" lIns="96131" tIns="48065" rIns="96131" bIns="48065" rtlCol="0">
              <a:spAutoFit/>
            </a:bodyPr>
            <a:lstStyle/>
            <a:p>
              <a:pPr algn="ctr"/>
              <a:r>
                <a:rPr lang="en-US" b="1" dirty="0" smtClean="0"/>
                <a:t>Think About It</a:t>
              </a:r>
              <a:r>
                <a:rPr lang="en-US" dirty="0" smtClean="0"/>
                <a:t>.</a:t>
              </a:r>
            </a:p>
            <a:p>
              <a:pPr algn="ctr"/>
              <a:r>
                <a:rPr lang="en-US" sz="1400" dirty="0" smtClean="0"/>
                <a:t>Then, answer each question.</a:t>
              </a:r>
              <a:endParaRPr lang="en-US" sz="1400" dirty="0"/>
            </a:p>
          </p:txBody>
        </p:sp>
        <p:pic>
          <p:nvPicPr>
            <p:cNvPr id="2050" name="Picture 2" descr="C:\Users\Rick Richmond\AppData\Local\Microsoft\Windows\Temporary Internet Files\Content.IE5\XAC4DB9W\MC900286456[1].wmf"/>
            <p:cNvPicPr>
              <a:picLocks noChangeAspect="1" noChangeArrowheads="1"/>
            </p:cNvPicPr>
            <p:nvPr/>
          </p:nvPicPr>
          <p:blipFill>
            <a:blip r:embed="rId2" cstate="print"/>
            <a:srcRect/>
            <a:stretch>
              <a:fillRect/>
            </a:stretch>
          </p:blipFill>
          <p:spPr bwMode="auto">
            <a:xfrm>
              <a:off x="5475994" y="244594"/>
              <a:ext cx="933772" cy="1236559"/>
            </a:xfrm>
            <a:prstGeom prst="rect">
              <a:avLst/>
            </a:prstGeom>
            <a:ln>
              <a:noFill/>
            </a:ln>
            <a:effectLst>
              <a:outerShdw blurRad="292100" dist="139700" dir="2700000" algn="tl" rotWithShape="0">
                <a:srgbClr val="333333">
                  <a:alpha val="65000"/>
                </a:srgbClr>
              </a:outerShdw>
            </a:effectLst>
          </p:spPr>
        </p:pic>
      </p:grpSp>
      <p:sp>
        <p:nvSpPr>
          <p:cNvPr id="5" name="Slide Number Placeholder 4"/>
          <p:cNvSpPr>
            <a:spLocks noGrp="1"/>
          </p:cNvSpPr>
          <p:nvPr>
            <p:ph type="sldNum" sz="quarter" idx="12"/>
          </p:nvPr>
        </p:nvSpPr>
        <p:spPr/>
        <p:txBody>
          <a:bodyPr/>
          <a:lstStyle/>
          <a:p>
            <a:fld id="{2A5E9C3D-07D7-45D2-9B6A-FB5CA66A53EB}" type="slidenum">
              <a:rPr lang="en-US" smtClean="0"/>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17895160"/>
              </p:ext>
            </p:extLst>
          </p:nvPr>
        </p:nvGraphicFramePr>
        <p:xfrm>
          <a:off x="570966" y="6568281"/>
          <a:ext cx="5638800" cy="2011680"/>
        </p:xfrm>
        <a:graphic>
          <a:graphicData uri="http://schemas.openxmlformats.org/drawingml/2006/table">
            <a:tbl>
              <a:tblPr firstRow="1" bandRow="1">
                <a:tableStyleId>{5C22544A-7EE6-4342-B048-85BDC9FD1C3A}</a:tableStyleId>
              </a:tblPr>
              <a:tblGrid>
                <a:gridCol w="5638800"/>
              </a:tblGrid>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rPr>
                        <a:t>Use Evidence Research Target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371600">
                <a:tc>
                  <a:txBody>
                    <a:bodyPr/>
                    <a:lstStyle/>
                    <a:p>
                      <a:pPr marL="228600" indent="-228600">
                        <a:buAutoNum type="arabicPeriod" startAt="3"/>
                      </a:pPr>
                      <a:r>
                        <a:rPr lang="en-US" sz="1200" dirty="0" smtClean="0">
                          <a:solidFill>
                            <a:schemeClr val="tx1"/>
                          </a:solidFill>
                          <a:latin typeface="+mn-lt"/>
                        </a:rPr>
                        <a:t>What information from each article, would be most helpful about deciding where to</a:t>
                      </a:r>
                    </a:p>
                    <a:p>
                      <a:pPr marL="0" indent="0">
                        <a:buNone/>
                      </a:pPr>
                      <a:r>
                        <a:rPr lang="en-US" sz="1200" dirty="0" smtClean="0">
                          <a:solidFill>
                            <a:schemeClr val="tx1"/>
                          </a:solidFill>
                          <a:latin typeface="+mn-lt"/>
                        </a:rPr>
                        <a:t>       build a home? </a:t>
                      </a: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02189639"/>
              </p:ext>
            </p:extLst>
          </p:nvPr>
        </p:nvGraphicFramePr>
        <p:xfrm>
          <a:off x="586557" y="4098651"/>
          <a:ext cx="5638800" cy="2377440"/>
        </p:xfrm>
        <a:graphic>
          <a:graphicData uri="http://schemas.openxmlformats.org/drawingml/2006/table">
            <a:tbl>
              <a:tblPr firstRow="1" bandRow="1">
                <a:tableStyleId>{5C22544A-7EE6-4342-B048-85BDC9FD1C3A}</a:tableStyleId>
              </a:tblPr>
              <a:tblGrid>
                <a:gridCol w="5638800"/>
              </a:tblGrid>
              <a:tr h="152400">
                <a:tc>
                  <a:txBody>
                    <a:bodyPr/>
                    <a:lstStyle/>
                    <a:p>
                      <a:r>
                        <a:rPr lang="en-US" sz="1200" dirty="0" smtClean="0">
                          <a:solidFill>
                            <a:schemeClr val="tx1"/>
                          </a:solidFill>
                          <a:latin typeface="+mn-lt"/>
                        </a:rPr>
                        <a:t>Evaluate Information Sources Research Target 3</a:t>
                      </a: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371600">
                <a:tc>
                  <a:txBody>
                    <a:bodyPr/>
                    <a:lstStyle/>
                    <a:p>
                      <a:pPr marL="284163" indent="-284163">
                        <a:buAutoNum type="arabicPeriod" startAt="2"/>
                      </a:pPr>
                      <a:r>
                        <a:rPr lang="en-US" sz="1200" dirty="0" smtClean="0">
                          <a:solidFill>
                            <a:schemeClr val="tx1"/>
                          </a:solidFill>
                          <a:latin typeface="+mn-lt"/>
                        </a:rPr>
                        <a:t>How</a:t>
                      </a:r>
                      <a:r>
                        <a:rPr lang="en-US" sz="1200" baseline="0" dirty="0" smtClean="0">
                          <a:solidFill>
                            <a:schemeClr val="tx1"/>
                          </a:solidFill>
                          <a:latin typeface="+mn-lt"/>
                        </a:rPr>
                        <a:t> could climate affect where a person lives?  Use details from the articles to show advantages and disadvantages to living in two different climates.  Explain what the two climates are.</a:t>
                      </a:r>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16428403"/>
              </p:ext>
            </p:extLst>
          </p:nvPr>
        </p:nvGraphicFramePr>
        <p:xfrm>
          <a:off x="600617" y="1843881"/>
          <a:ext cx="5638800" cy="2194560"/>
        </p:xfrm>
        <a:graphic>
          <a:graphicData uri="http://schemas.openxmlformats.org/drawingml/2006/table">
            <a:tbl>
              <a:tblPr firstRow="1" bandRow="1">
                <a:tableStyleId>{5C22544A-7EE6-4342-B048-85BDC9FD1C3A}</a:tableStyleId>
              </a:tblPr>
              <a:tblGrid>
                <a:gridCol w="5638800"/>
              </a:tblGrid>
              <a:tr h="152400">
                <a:tc>
                  <a:txBody>
                    <a:bodyPr/>
                    <a:lstStyle/>
                    <a:p>
                      <a:r>
                        <a:rPr lang="en-US" sz="1200" dirty="0" smtClean="0">
                          <a:solidFill>
                            <a:schemeClr val="tx1"/>
                          </a:solidFill>
                          <a:latin typeface="+mn-lt"/>
                        </a:rPr>
                        <a:t>Interpret and Integrate Information Research Target 2</a:t>
                      </a:r>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371600">
                <a:tc>
                  <a:txBody>
                    <a:bodyPr/>
                    <a:lstStyle/>
                    <a:p>
                      <a:pPr marL="228600" indent="-228600">
                        <a:buAutoNum type="arabicPeriod"/>
                      </a:pPr>
                      <a:r>
                        <a:rPr lang="en-US" sz="1200" dirty="0" smtClean="0">
                          <a:solidFill>
                            <a:schemeClr val="tx1"/>
                          </a:solidFill>
                          <a:latin typeface="+mn-lt"/>
                        </a:rPr>
                        <a:t>Using details from at least two of the articles, explain why plants that survive in</a:t>
                      </a:r>
                    </a:p>
                    <a:p>
                      <a:pPr marL="0" indent="0">
                        <a:buNone/>
                      </a:pPr>
                      <a:r>
                        <a:rPr lang="en-US" sz="1200" dirty="0" smtClean="0">
                          <a:solidFill>
                            <a:schemeClr val="tx1"/>
                          </a:solidFill>
                          <a:latin typeface="+mn-lt"/>
                        </a:rPr>
                        <a:t>       one environment can’t survive in another environment.</a:t>
                      </a: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smtClean="0">
                        <a:solidFill>
                          <a:schemeClr val="tx1"/>
                        </a:solidFill>
                        <a:latin typeface="+mn-lt"/>
                      </a:endParaRPr>
                    </a:p>
                    <a:p>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673881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2" name="TextBox 1"/>
          <p:cNvSpPr txBox="1"/>
          <p:nvPr/>
        </p:nvSpPr>
        <p:spPr>
          <a:xfrm>
            <a:off x="596566" y="6367212"/>
            <a:ext cx="5793797" cy="956568"/>
          </a:xfrm>
          <a:prstGeom prst="rect">
            <a:avLst/>
          </a:prstGeom>
          <a:noFill/>
        </p:spPr>
        <p:txBody>
          <a:bodyPr wrap="square" lIns="90930" tIns="45466" rIns="90930" bIns="45466" rtlCol="0">
            <a:spAutoFit/>
          </a:bodyPr>
          <a:lstStyle/>
          <a:p>
            <a:pPr algn="ctr"/>
            <a:r>
              <a:rPr lang="en-US" sz="36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544" y="1397681"/>
            <a:ext cx="4249841" cy="44259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1460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5E9C3D-07D7-45D2-9B6A-FB5CA66A53EB}" type="slidenum">
              <a:rPr lang="en-US" smtClean="0"/>
              <a:pPr/>
              <a:t>13</a:t>
            </a:fld>
            <a:endParaRPr lang="en-US" dirty="0"/>
          </a:p>
        </p:txBody>
      </p:sp>
      <p:grpSp>
        <p:nvGrpSpPr>
          <p:cNvPr id="7" name="Group 6"/>
          <p:cNvGrpSpPr/>
          <p:nvPr/>
        </p:nvGrpSpPr>
        <p:grpSpPr>
          <a:xfrm>
            <a:off x="396082" y="244594"/>
            <a:ext cx="6400799" cy="8314531"/>
            <a:chOff x="396082" y="244594"/>
            <a:chExt cx="6400799" cy="8314531"/>
          </a:xfrm>
        </p:grpSpPr>
        <p:grpSp>
          <p:nvGrpSpPr>
            <p:cNvPr id="3" name="Group 2"/>
            <p:cNvGrpSpPr/>
            <p:nvPr/>
          </p:nvGrpSpPr>
          <p:grpSpPr>
            <a:xfrm>
              <a:off x="396082" y="244594"/>
              <a:ext cx="6400799" cy="2373193"/>
              <a:chOff x="234686" y="244594"/>
              <a:chExt cx="6400799" cy="2373193"/>
            </a:xfrm>
          </p:grpSpPr>
          <p:sp>
            <p:nvSpPr>
              <p:cNvPr id="4" name="TextBox 3"/>
              <p:cNvSpPr txBox="1"/>
              <p:nvPr/>
            </p:nvSpPr>
            <p:spPr>
              <a:xfrm>
                <a:off x="1539081" y="926377"/>
                <a:ext cx="4067881" cy="389457"/>
              </a:xfrm>
              <a:prstGeom prst="rect">
                <a:avLst/>
              </a:prstGeom>
              <a:noFill/>
            </p:spPr>
            <p:txBody>
              <a:bodyPr wrap="square" lIns="96131" tIns="48065" rIns="96131" bIns="48065" rtlCol="0">
                <a:spAutoFit/>
              </a:bodyPr>
              <a:lstStyle/>
              <a:p>
                <a:pPr algn="ctr"/>
                <a:r>
                  <a:rPr lang="en-US" b="1" dirty="0" smtClean="0"/>
                  <a:t>Your Performance Task</a:t>
                </a:r>
                <a:endParaRPr lang="en-US" b="1" dirty="0"/>
              </a:p>
            </p:txBody>
          </p:sp>
          <p:pic>
            <p:nvPicPr>
              <p:cNvPr id="3075" name="Picture 3" descr="C:\Users\Rick Richmond\AppData\Local\Microsoft\Windows\Temporary Internet Files\Content.IE5\7O4IAL9B\MC900234134[1].wmf"/>
              <p:cNvPicPr>
                <a:picLocks noChangeAspect="1" noChangeArrowheads="1"/>
              </p:cNvPicPr>
              <p:nvPr/>
            </p:nvPicPr>
            <p:blipFill>
              <a:blip r:embed="rId2" cstate="print"/>
              <a:srcRect/>
              <a:stretch>
                <a:fillRect/>
              </a:stretch>
            </p:blipFill>
            <p:spPr bwMode="auto">
              <a:xfrm>
                <a:off x="234686" y="244594"/>
                <a:ext cx="1058880" cy="1059908"/>
              </a:xfrm>
              <a:prstGeom prst="rect">
                <a:avLst/>
              </a:prstGeom>
              <a:noFill/>
            </p:spPr>
          </p:pic>
          <p:sp>
            <p:nvSpPr>
              <p:cNvPr id="2" name="Rectangle 1"/>
              <p:cNvSpPr/>
              <p:nvPr/>
            </p:nvSpPr>
            <p:spPr>
              <a:xfrm>
                <a:off x="234686" y="1386681"/>
                <a:ext cx="6400799" cy="1231106"/>
              </a:xfrm>
              <a:prstGeom prst="rect">
                <a:avLst/>
              </a:prstGeom>
            </p:spPr>
            <p:txBody>
              <a:bodyPr wrap="square">
                <a:spAutoFit/>
              </a:bodyPr>
              <a:lstStyle/>
              <a:p>
                <a:r>
                  <a:rPr lang="en-US" sz="1400" b="1" u="sng" dirty="0"/>
                  <a:t>Your assignment</a:t>
                </a:r>
                <a:r>
                  <a:rPr lang="en-US" sz="1400" b="1" dirty="0"/>
                  <a:t>: </a:t>
                </a:r>
                <a:endParaRPr lang="en-US" sz="1400" dirty="0"/>
              </a:p>
              <a:p>
                <a:pPr marL="58738" indent="-58738"/>
                <a:r>
                  <a:rPr lang="en-US" sz="1200" dirty="0" smtClean="0"/>
                  <a:t>  You </a:t>
                </a:r>
                <a:r>
                  <a:rPr lang="en-US" sz="1200" dirty="0"/>
                  <a:t>will read three  informational articles about different environments. Write an opinion essay about which type of environment you think is the best environment to live in.   Explain your reasons using examples and details from all three sources.</a:t>
                </a:r>
              </a:p>
              <a:p>
                <a:pPr marL="58738" indent="-58738"/>
                <a:endParaRPr lang="en-US" sz="1200" dirty="0"/>
              </a:p>
              <a:p>
                <a:pPr marL="58738" indent="-58738"/>
                <a:r>
                  <a:rPr lang="en-US" sz="1200" dirty="0"/>
                  <a:t>You may use your notes, your 3 answered questions and refer to the passages as much as you’d like.</a:t>
                </a:r>
              </a:p>
            </p:txBody>
          </p:sp>
        </p:grpSp>
        <p:sp>
          <p:nvSpPr>
            <p:cNvPr id="6" name="Rectangle 5"/>
            <p:cNvSpPr/>
            <p:nvPr/>
          </p:nvSpPr>
          <p:spPr>
            <a:xfrm>
              <a:off x="411163" y="2834481"/>
              <a:ext cx="5638800" cy="5724644"/>
            </a:xfrm>
            <a:prstGeom prst="rect">
              <a:avLst/>
            </a:prstGeom>
          </p:spPr>
          <p:txBody>
            <a:bodyPr wrap="square">
              <a:spAutoFit/>
            </a:bodyPr>
            <a:lstStyle/>
            <a:p>
              <a:r>
                <a:rPr lang="en-US" sz="1200" b="1" dirty="0"/>
                <a:t>REMEMBER: A well-written opinion article: </a:t>
              </a:r>
              <a:endParaRPr lang="en-US" sz="1200" b="1" dirty="0" smtClean="0"/>
            </a:p>
            <a:p>
              <a:endParaRPr lang="en-US" sz="1200" dirty="0"/>
            </a:p>
            <a:p>
              <a:pPr marL="171450" indent="-171450">
                <a:buFont typeface="Arial" panose="020B0604020202020204" pitchFamily="34" charset="0"/>
                <a:buChar char="•"/>
              </a:pPr>
              <a:r>
                <a:rPr lang="en-US" sz="1200" dirty="0" smtClean="0"/>
                <a:t>has </a:t>
              </a:r>
              <a:r>
                <a:rPr lang="en-US" sz="1200" dirty="0"/>
                <a:t>a clear opinion </a:t>
              </a:r>
            </a:p>
            <a:p>
              <a:pPr marL="171450" indent="-171450">
                <a:buFont typeface="Arial" panose="020B0604020202020204" pitchFamily="34" charset="0"/>
                <a:buChar char="•"/>
              </a:pPr>
              <a:r>
                <a:rPr lang="en-US" sz="1200" dirty="0" smtClean="0"/>
                <a:t>is </a:t>
              </a:r>
              <a:r>
                <a:rPr lang="en-US" sz="1200" dirty="0"/>
                <a:t>well-organized and stays on the topic </a:t>
              </a:r>
            </a:p>
            <a:p>
              <a:pPr marL="171450" indent="-171450">
                <a:buFont typeface="Arial" panose="020B0604020202020204" pitchFamily="34" charset="0"/>
                <a:buChar char="•"/>
              </a:pPr>
              <a:r>
                <a:rPr lang="en-US" sz="1200" dirty="0" smtClean="0"/>
                <a:t>has </a:t>
              </a:r>
              <a:r>
                <a:rPr lang="en-US" sz="1200" dirty="0"/>
                <a:t>an introduction and a conclusion </a:t>
              </a:r>
            </a:p>
            <a:p>
              <a:pPr marL="171450" indent="-171450">
                <a:buFont typeface="Arial" panose="020B0604020202020204" pitchFamily="34" charset="0"/>
                <a:buChar char="•"/>
              </a:pPr>
              <a:r>
                <a:rPr lang="en-US" sz="1200" dirty="0" smtClean="0"/>
                <a:t>uses </a:t>
              </a:r>
              <a:r>
                <a:rPr lang="en-US" sz="1200" dirty="0"/>
                <a:t>transitions </a:t>
              </a:r>
            </a:p>
            <a:p>
              <a:pPr marL="171450" indent="-171450">
                <a:buFont typeface="Arial" panose="020B0604020202020204" pitchFamily="34" charset="0"/>
                <a:buChar char="•"/>
              </a:pPr>
              <a:r>
                <a:rPr lang="en-US" sz="1200" dirty="0" smtClean="0"/>
                <a:t>uses </a:t>
              </a:r>
              <a:r>
                <a:rPr lang="en-US" sz="1200" dirty="0"/>
                <a:t>details from the sources to support your opinion </a:t>
              </a:r>
            </a:p>
            <a:p>
              <a:pPr marL="171450" indent="-171450">
                <a:buFont typeface="Arial" panose="020B0604020202020204" pitchFamily="34" charset="0"/>
                <a:buChar char="•"/>
              </a:pPr>
              <a:r>
                <a:rPr lang="en-US" sz="1200" dirty="0" smtClean="0"/>
                <a:t>develops </a:t>
              </a:r>
              <a:r>
                <a:rPr lang="en-US" sz="1200" dirty="0"/>
                <a:t>ideas clearly </a:t>
              </a:r>
            </a:p>
            <a:p>
              <a:pPr marL="171450" indent="-171450">
                <a:buFont typeface="Arial" panose="020B0604020202020204" pitchFamily="34" charset="0"/>
                <a:buChar char="•"/>
              </a:pPr>
              <a:r>
                <a:rPr lang="en-US" sz="1200" dirty="0" smtClean="0"/>
                <a:t>uses </a:t>
              </a:r>
              <a:r>
                <a:rPr lang="en-US" sz="1200" dirty="0"/>
                <a:t>clear language </a:t>
              </a:r>
            </a:p>
            <a:p>
              <a:pPr marL="171450" indent="-171450">
                <a:buFont typeface="Arial" panose="020B0604020202020204" pitchFamily="34" charset="0"/>
                <a:buChar char="•"/>
              </a:pPr>
              <a:r>
                <a:rPr lang="en-US" sz="1200" dirty="0" smtClean="0"/>
                <a:t>follows </a:t>
              </a:r>
              <a:r>
                <a:rPr lang="en-US" sz="1200" dirty="0"/>
                <a:t>rules of writing (spelling, punctuation, and grammar) </a:t>
              </a:r>
              <a:endParaRPr lang="en-US" sz="1200" dirty="0" smtClean="0"/>
            </a:p>
            <a:p>
              <a:pPr marL="171450" indent="-171450">
                <a:buFont typeface="Arial" panose="020B0604020202020204" pitchFamily="34" charset="0"/>
                <a:buChar char="•"/>
              </a:pPr>
              <a:endParaRPr lang="en-US" sz="1200" dirty="0"/>
            </a:p>
            <a:p>
              <a:r>
                <a:rPr lang="en-US" sz="1200" dirty="0" smtClean="0"/>
                <a:t>You will receive three scores for your essay:</a:t>
              </a:r>
            </a:p>
            <a:p>
              <a:r>
                <a:rPr lang="en-US" sz="1200" b="1" dirty="0" smtClean="0"/>
                <a:t>1. Organization </a:t>
              </a:r>
              <a:r>
                <a:rPr lang="en-US" sz="1200" b="1" dirty="0"/>
                <a:t>and </a:t>
              </a:r>
              <a:r>
                <a:rPr lang="en-US" sz="1200" b="1" dirty="0" smtClean="0"/>
                <a:t>Purpose</a:t>
              </a:r>
              <a:endParaRPr lang="en-US" sz="1200" b="1" i="1" dirty="0" smtClean="0"/>
            </a:p>
            <a:p>
              <a:pPr marL="171450" indent="-171450">
                <a:buFont typeface="Wingdings" panose="05000000000000000000" pitchFamily="2" charset="2"/>
                <a:buChar char="ü"/>
              </a:pPr>
              <a:r>
                <a:rPr lang="en-US" sz="1000" b="1" i="1" dirty="0" smtClean="0"/>
                <a:t>Statement </a:t>
              </a:r>
              <a:r>
                <a:rPr lang="en-US" sz="1000" b="1" i="1" dirty="0"/>
                <a:t>of purpose/focus </a:t>
              </a:r>
              <a:r>
                <a:rPr lang="en-US" sz="1000" i="1" dirty="0"/>
                <a:t>– </a:t>
              </a:r>
              <a:r>
                <a:rPr lang="en-US" sz="1000" dirty="0"/>
                <a:t>how well you clearly </a:t>
              </a:r>
              <a:r>
                <a:rPr lang="en-US" sz="1000" dirty="0" smtClean="0"/>
                <a:t>state your </a:t>
              </a:r>
              <a:r>
                <a:rPr lang="en-US" sz="1000" dirty="0"/>
                <a:t>opinions on the topic and maintain your </a:t>
              </a:r>
              <a:r>
                <a:rPr lang="en-US" sz="1000" dirty="0" smtClean="0"/>
                <a:t>focus</a:t>
              </a:r>
              <a:endParaRPr lang="en-US" sz="1000" b="1" i="1" dirty="0" smtClean="0"/>
            </a:p>
            <a:p>
              <a:pPr marL="171450" indent="-171450">
                <a:buFont typeface="Wingdings" panose="05000000000000000000" pitchFamily="2" charset="2"/>
                <a:buChar char="ü"/>
              </a:pPr>
              <a:r>
                <a:rPr lang="en-US" sz="1000" b="1" i="1" dirty="0" smtClean="0"/>
                <a:t>Organization </a:t>
              </a:r>
              <a:r>
                <a:rPr lang="en-US" sz="1000" dirty="0"/>
                <a:t>– how well your ideas logically flow from </a:t>
              </a:r>
              <a:r>
                <a:rPr lang="en-US" sz="1000" dirty="0" smtClean="0"/>
                <a:t>the introduction </a:t>
              </a:r>
              <a:r>
                <a:rPr lang="en-US" sz="1000" dirty="0"/>
                <a:t>to conclusion using effective transitions </a:t>
              </a:r>
              <a:r>
                <a:rPr lang="en-US" sz="1000" dirty="0" smtClean="0"/>
                <a:t>and how </a:t>
              </a:r>
              <a:r>
                <a:rPr lang="en-US" sz="1000" dirty="0"/>
                <a:t>well you stay on topic throughout the </a:t>
              </a:r>
              <a:r>
                <a:rPr lang="en-US" sz="1000" dirty="0" smtClean="0"/>
                <a:t>essay.</a:t>
              </a:r>
              <a:endParaRPr lang="en-US" sz="1200" dirty="0"/>
            </a:p>
            <a:p>
              <a:pPr marL="228600" indent="-228600">
                <a:buAutoNum type="arabicPeriod" startAt="2"/>
              </a:pPr>
              <a:r>
                <a:rPr lang="en-US" sz="1200" b="1" dirty="0" smtClean="0"/>
                <a:t>Evidence </a:t>
              </a:r>
              <a:r>
                <a:rPr lang="en-US" sz="1200" b="1" dirty="0"/>
                <a:t>and </a:t>
              </a:r>
              <a:r>
                <a:rPr lang="en-US" sz="1200" b="1" dirty="0" smtClean="0"/>
                <a:t>Elaboration</a:t>
              </a:r>
            </a:p>
            <a:p>
              <a:pPr marL="171450" indent="-171450">
                <a:buFont typeface="Wingdings" panose="05000000000000000000" pitchFamily="2" charset="2"/>
                <a:buChar char="ü"/>
              </a:pPr>
              <a:r>
                <a:rPr lang="en-US" sz="1000" b="1" i="1" dirty="0" smtClean="0"/>
                <a:t>Elaboration </a:t>
              </a:r>
              <a:r>
                <a:rPr lang="en-US" sz="1000" b="1" i="1" dirty="0"/>
                <a:t>of evidence </a:t>
              </a:r>
              <a:r>
                <a:rPr lang="en-US" sz="1000" dirty="0"/>
                <a:t>– how well you provide </a:t>
              </a:r>
              <a:r>
                <a:rPr lang="en-US" sz="1000" dirty="0" smtClean="0"/>
                <a:t>evidence from </a:t>
              </a:r>
              <a:r>
                <a:rPr lang="en-US" sz="1000" dirty="0"/>
                <a:t>sources about your opinions and elaborate </a:t>
              </a:r>
              <a:r>
                <a:rPr lang="en-US" sz="1000" dirty="0" smtClean="0"/>
                <a:t>with specific </a:t>
              </a:r>
              <a:r>
                <a:rPr lang="en-US" sz="1000" dirty="0"/>
                <a:t>information</a:t>
              </a:r>
            </a:p>
            <a:p>
              <a:pPr marL="171450" indent="-171450">
                <a:buFont typeface="Wingdings" panose="05000000000000000000" pitchFamily="2" charset="2"/>
                <a:buChar char="ü"/>
              </a:pPr>
              <a:r>
                <a:rPr lang="en-US" sz="1000" b="1" i="1" dirty="0" smtClean="0"/>
                <a:t>Language </a:t>
              </a:r>
              <a:r>
                <a:rPr lang="en-US" sz="1000" b="1" i="1" dirty="0"/>
                <a:t>and Vocabulary </a:t>
              </a:r>
              <a:r>
                <a:rPr lang="en-US" sz="1000" dirty="0"/>
                <a:t>– how well you </a:t>
              </a:r>
              <a:r>
                <a:rPr lang="en-US" sz="1000" dirty="0" smtClean="0"/>
                <a:t>effectively express </a:t>
              </a:r>
              <a:r>
                <a:rPr lang="en-US" sz="1000" dirty="0"/>
                <a:t>ideas using precise language that is appropriate </a:t>
              </a:r>
              <a:r>
                <a:rPr lang="en-US" sz="1000" dirty="0" smtClean="0"/>
                <a:t>for your </a:t>
              </a:r>
              <a:r>
                <a:rPr lang="en-US" sz="1000" dirty="0"/>
                <a:t>audience and </a:t>
              </a:r>
              <a:r>
                <a:rPr lang="en-US" sz="1000" dirty="0" smtClean="0"/>
                <a:t>purpose</a:t>
              </a:r>
              <a:endParaRPr lang="en-US" sz="1200" b="1" dirty="0"/>
            </a:p>
            <a:p>
              <a:r>
                <a:rPr lang="en-US" sz="1200" b="1" dirty="0" smtClean="0"/>
                <a:t>3.  Conventions</a:t>
              </a:r>
              <a:endParaRPr lang="en-US" sz="1200" b="1" dirty="0"/>
            </a:p>
            <a:p>
              <a:pPr marL="171450" indent="-171450">
                <a:buFont typeface="Wingdings" panose="05000000000000000000" pitchFamily="2" charset="2"/>
                <a:buChar char="ü"/>
              </a:pPr>
              <a:r>
                <a:rPr lang="en-US" sz="1000" b="1" i="1" dirty="0" smtClean="0"/>
                <a:t>Conventions </a:t>
              </a:r>
              <a:r>
                <a:rPr lang="en-US" sz="1000" dirty="0"/>
                <a:t>– how well you follow the rules of </a:t>
              </a:r>
              <a:r>
                <a:rPr lang="en-US" sz="1000" dirty="0" smtClean="0"/>
                <a:t>usage, punctuation</a:t>
              </a:r>
              <a:r>
                <a:rPr lang="en-US" sz="1000" dirty="0"/>
                <a:t>, capitalization, and spelling</a:t>
              </a:r>
            </a:p>
            <a:p>
              <a:endParaRPr lang="en-US" sz="1200" dirty="0"/>
            </a:p>
            <a:p>
              <a:endParaRPr lang="en-US" sz="1200" dirty="0"/>
            </a:p>
            <a:p>
              <a:r>
                <a:rPr lang="en-US" sz="1200" b="1" dirty="0"/>
                <a:t>Now begin work on your opinion article. </a:t>
              </a:r>
              <a:r>
                <a:rPr lang="en-US" sz="1200" dirty="0"/>
                <a:t>Manage your time carefully so that you </a:t>
              </a:r>
              <a:r>
                <a:rPr lang="en-US" sz="1200"/>
                <a:t>can </a:t>
              </a:r>
              <a:r>
                <a:rPr lang="en-US" sz="1200" smtClean="0"/>
                <a:t>…</a:t>
              </a:r>
              <a:endParaRPr lang="en-US" sz="1200" dirty="0"/>
            </a:p>
            <a:p>
              <a:r>
                <a:rPr lang="en-US" sz="1200" dirty="0"/>
                <a:t>1. plan your article </a:t>
              </a:r>
            </a:p>
            <a:p>
              <a:r>
                <a:rPr lang="en-US" sz="1200" dirty="0"/>
                <a:t>2. write your article </a:t>
              </a:r>
            </a:p>
            <a:p>
              <a:r>
                <a:rPr lang="en-US" sz="1200" dirty="0"/>
                <a:t>3. revise and edit the final draft of your </a:t>
              </a:r>
              <a:r>
                <a:rPr lang="en-US" sz="1200" dirty="0" smtClean="0"/>
                <a:t>article</a:t>
              </a:r>
            </a:p>
            <a:p>
              <a:endParaRPr lang="en-US" sz="1200" dirty="0"/>
            </a:p>
            <a:p>
              <a:r>
                <a:rPr lang="en-US" sz="1200" dirty="0"/>
                <a:t>Word-processing tools and spell check are available to </a:t>
              </a:r>
              <a:r>
                <a:rPr lang="en-US" sz="1200" dirty="0" smtClean="0"/>
                <a:t>you</a:t>
              </a:r>
            </a:p>
          </p:txBody>
        </p:sp>
      </p:grpSp>
    </p:spTree>
    <p:extLst>
      <p:ext uri="{BB962C8B-B14F-4D97-AF65-F5344CB8AC3E}">
        <p14:creationId xmlns:p14="http://schemas.microsoft.com/office/powerpoint/2010/main" val="335518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5E9C3D-07D7-45D2-9B6A-FB5CA66A53EB}"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9842295"/>
              </p:ext>
            </p:extLst>
          </p:nvPr>
        </p:nvGraphicFramePr>
        <p:xfrm>
          <a:off x="396081" y="548481"/>
          <a:ext cx="6248400" cy="8371840"/>
        </p:xfrm>
        <a:graphic>
          <a:graphicData uri="http://schemas.openxmlformats.org/drawingml/2006/table">
            <a:tbl>
              <a:tblPr firstRow="1" bandRow="1">
                <a:tableStyleId>{5C22544A-7EE6-4342-B048-85BDC9FD1C3A}</a:tableStyleId>
              </a:tblPr>
              <a:tblGrid>
                <a:gridCol w="6248400"/>
              </a:tblGrid>
              <a:tr h="370840">
                <a:tc>
                  <a:txBody>
                    <a:bodyPr/>
                    <a:lstStyle/>
                    <a:p>
                      <a:r>
                        <a:rPr lang="en-US" dirty="0" smtClean="0">
                          <a:solidFill>
                            <a:schemeClr val="tx1"/>
                          </a:solidFill>
                        </a:rPr>
                        <a:t>Name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97529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5E9C3D-07D7-45D2-9B6A-FB5CA66A53EB}"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2815614"/>
              </p:ext>
            </p:extLst>
          </p:nvPr>
        </p:nvGraphicFramePr>
        <p:xfrm>
          <a:off x="396081" y="548481"/>
          <a:ext cx="6248400" cy="8371840"/>
        </p:xfrm>
        <a:graphic>
          <a:graphicData uri="http://schemas.openxmlformats.org/drawingml/2006/table">
            <a:tbl>
              <a:tblPr firstRow="1" bandRow="1">
                <a:tableStyleId>{5C22544A-7EE6-4342-B048-85BDC9FD1C3A}</a:tableStyleId>
              </a:tblPr>
              <a:tblGrid>
                <a:gridCol w="6248400"/>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1378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A5E9C3D-07D7-45D2-9B6A-FB5CA66A53EB}" type="slidenum">
              <a:rPr lang="en-US" smtClean="0"/>
              <a:pPr/>
              <a:t>16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9485143"/>
              </p:ext>
            </p:extLst>
          </p:nvPr>
        </p:nvGraphicFramePr>
        <p:xfrm>
          <a:off x="396081" y="548481"/>
          <a:ext cx="6248400" cy="8371840"/>
        </p:xfrm>
        <a:graphic>
          <a:graphicData uri="http://schemas.openxmlformats.org/drawingml/2006/table">
            <a:tbl>
              <a:tblPr firstRow="1" bandRow="1">
                <a:tableStyleId>{5C22544A-7EE6-4342-B048-85BDC9FD1C3A}</a:tableStyleId>
              </a:tblPr>
              <a:tblGrid>
                <a:gridCol w="6248400"/>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1464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371" y="815314"/>
            <a:ext cx="5945364" cy="8283925"/>
          </a:xfrm>
          <a:prstGeom prst="rect">
            <a:avLst/>
          </a:prstGeom>
          <a:noFill/>
        </p:spPr>
        <p:txBody>
          <a:bodyPr wrap="square" lIns="96131" tIns="48065" rIns="96131" bIns="48065" rtlCol="0">
            <a:spAutoFit/>
          </a:bodyPr>
          <a:lstStyle/>
          <a:p>
            <a:r>
              <a:rPr lang="en-US" sz="1600" u="sng" dirty="0" smtClean="0"/>
              <a:t>Background</a:t>
            </a:r>
          </a:p>
          <a:p>
            <a:endParaRPr lang="en-US" sz="1200" dirty="0"/>
          </a:p>
          <a:p>
            <a:r>
              <a:rPr lang="en-US" sz="1200" dirty="0" smtClean="0"/>
              <a:t>This is a pre-assessment to measure the task of writing an opinion essay.  Full compositions or essays are always part of a Performance Task.   A complete performance task would have:</a:t>
            </a:r>
          </a:p>
          <a:p>
            <a:endParaRPr lang="en-US" sz="1200" dirty="0"/>
          </a:p>
          <a:p>
            <a:r>
              <a:rPr lang="en-US" sz="1200" b="1" i="1" dirty="0" smtClean="0"/>
              <a:t>Part 1</a:t>
            </a:r>
          </a:p>
          <a:p>
            <a:pPr marL="171450" indent="-171450">
              <a:buFont typeface="Arial" panose="020B0604020202020204" pitchFamily="34" charset="0"/>
              <a:buChar char="•"/>
            </a:pPr>
            <a:r>
              <a:rPr lang="en-US" sz="1200" dirty="0" smtClean="0"/>
              <a:t>A Classroom Activity (30 Minutes)</a:t>
            </a:r>
          </a:p>
          <a:p>
            <a:r>
              <a:rPr lang="en-US" sz="1200" dirty="0"/>
              <a:t> </a:t>
            </a:r>
            <a:r>
              <a:rPr lang="en-US" sz="1200" dirty="0" smtClean="0"/>
              <a:t>    (35 minutes)</a:t>
            </a:r>
          </a:p>
          <a:p>
            <a:pPr marL="171450" indent="-171450">
              <a:buFont typeface="Arial" panose="020B0604020202020204" pitchFamily="34" charset="0"/>
              <a:buChar char="•"/>
            </a:pPr>
            <a:r>
              <a:rPr lang="en-US" sz="1200" dirty="0" smtClean="0"/>
              <a:t>Passages to Read (2 – 4 depending on the grade)</a:t>
            </a:r>
          </a:p>
          <a:p>
            <a:pPr marL="171450" indent="-171450">
              <a:buFont typeface="Arial" panose="020B0604020202020204" pitchFamily="34" charset="0"/>
              <a:buChar char="•"/>
            </a:pPr>
            <a:r>
              <a:rPr lang="en-US" sz="1200" dirty="0" smtClean="0"/>
              <a:t>3 Research Questions </a:t>
            </a:r>
          </a:p>
          <a:p>
            <a:r>
              <a:rPr lang="en-US" sz="1200" b="1" i="1" dirty="0" smtClean="0"/>
              <a:t>Part 2</a:t>
            </a:r>
          </a:p>
          <a:p>
            <a:pPr marL="171450" indent="-171450">
              <a:buFont typeface="Arial" panose="020B0604020202020204" pitchFamily="34" charset="0"/>
              <a:buChar char="•"/>
            </a:pPr>
            <a:r>
              <a:rPr lang="en-US" sz="1200" dirty="0" smtClean="0"/>
              <a:t>A Full-Composition (70 Minutes)</a:t>
            </a:r>
          </a:p>
          <a:p>
            <a:pPr marL="171450" indent="-171450">
              <a:buFont typeface="Arial" panose="020B0604020202020204" pitchFamily="34" charset="0"/>
              <a:buChar char="•"/>
            </a:pPr>
            <a:endParaRPr lang="en-US" sz="1200" dirty="0"/>
          </a:p>
          <a:p>
            <a:r>
              <a:rPr lang="en-US" sz="1200" dirty="0" smtClean="0"/>
              <a:t>This assessment is an abbreviated Performance Task (PT).  SBAC PT’s are normally completed in two days.  The time-schedule below is the “norm,” for a PT.  Students should have access to spell-check resources but no grammar-check resources.  Students can refer back to their passages, notes and 3 research questions as often they’d like.</a:t>
            </a:r>
          </a:p>
          <a:p>
            <a:endParaRPr lang="en-US" sz="1200" dirty="0"/>
          </a:p>
          <a:p>
            <a:r>
              <a:rPr lang="en-US" sz="1600" u="sng" dirty="0" smtClean="0"/>
              <a:t>Directions</a:t>
            </a:r>
          </a:p>
          <a:p>
            <a:r>
              <a:rPr lang="en-US" sz="1100" b="1" dirty="0" smtClean="0"/>
              <a:t>30 minutes</a:t>
            </a:r>
            <a:endParaRPr lang="en-US" sz="1100" b="1" dirty="0"/>
          </a:p>
          <a:p>
            <a:pPr marL="228600" indent="-228600">
              <a:buAutoNum type="arabicPeriod"/>
            </a:pPr>
            <a:r>
              <a:rPr lang="en-US" sz="1200" dirty="0" smtClean="0"/>
              <a:t>You may wish to have a 30 minute classroom activity.  The purpose of a PT activity is to </a:t>
            </a:r>
          </a:p>
          <a:p>
            <a:r>
              <a:rPr lang="en-US" sz="1200"/>
              <a:t> </a:t>
            </a:r>
            <a:r>
              <a:rPr lang="en-US" sz="1200" smtClean="0"/>
              <a:t>      </a:t>
            </a:r>
            <a:r>
              <a:rPr lang="en-US" sz="1200" smtClean="0"/>
              <a:t>insure that </a:t>
            </a:r>
            <a:r>
              <a:rPr lang="en-US" sz="1200" dirty="0" smtClean="0"/>
              <a:t>all students are familiar with the concepts of the topic and know and </a:t>
            </a:r>
          </a:p>
          <a:p>
            <a:r>
              <a:rPr lang="en-US" sz="1200" dirty="0"/>
              <a:t> </a:t>
            </a:r>
            <a:r>
              <a:rPr lang="en-US" sz="1200" dirty="0" smtClean="0"/>
              <a:t>      understand key terms (vocabulary) that are at the upper end of their grade level (words</a:t>
            </a:r>
          </a:p>
          <a:p>
            <a:r>
              <a:rPr lang="en-US" sz="1200" dirty="0"/>
              <a:t> </a:t>
            </a:r>
            <a:r>
              <a:rPr lang="en-US" sz="1200" dirty="0" smtClean="0"/>
              <a:t>      they would not normally know or are unfamiliar to their background or culture).</a:t>
            </a:r>
          </a:p>
          <a:p>
            <a:r>
              <a:rPr lang="en-US" sz="1200" dirty="0"/>
              <a:t> </a:t>
            </a:r>
            <a:r>
              <a:rPr lang="en-US" sz="1200" dirty="0" smtClean="0"/>
              <a:t>      The classroom activity </a:t>
            </a:r>
            <a:r>
              <a:rPr lang="en-US" sz="1200" b="1" dirty="0" smtClean="0"/>
              <a:t>DOES NOT </a:t>
            </a:r>
            <a:r>
              <a:rPr lang="en-US" sz="1200" dirty="0" smtClean="0"/>
              <a:t>pre-teach any of the content that will be assessed!</a:t>
            </a:r>
          </a:p>
          <a:p>
            <a:r>
              <a:rPr lang="en-US" sz="1100" b="1" dirty="0" smtClean="0"/>
              <a:t>35 minutes</a:t>
            </a:r>
            <a:endParaRPr lang="en-US" sz="1100" b="1" dirty="0"/>
          </a:p>
          <a:p>
            <a:pPr marL="228600" indent="-228600">
              <a:buAutoNum type="arabicPeriod" startAt="2"/>
            </a:pPr>
            <a:r>
              <a:rPr lang="en-US" sz="1200" dirty="0" smtClean="0"/>
              <a:t>Students read the passages independently.  If you have students who can not read</a:t>
            </a:r>
          </a:p>
          <a:p>
            <a:r>
              <a:rPr lang="en-US" sz="1200" dirty="0" smtClean="0"/>
              <a:t>       the passages you may read them to those students but please make note of the</a:t>
            </a:r>
          </a:p>
          <a:p>
            <a:pPr marL="231775"/>
            <a:r>
              <a:rPr lang="en-US" sz="1200" dirty="0" smtClean="0"/>
              <a:t>accommodation.   Remind students to take notes as they read.  During an actual SBAC   assessment students are allowed to keep their notes as a reference.</a:t>
            </a:r>
          </a:p>
          <a:p>
            <a:pPr marL="231775" indent="-231775">
              <a:buFont typeface="+mj-lt"/>
              <a:buAutoNum type="arabicPeriod" startAt="3"/>
            </a:pPr>
            <a:r>
              <a:rPr lang="en-US" sz="1200" dirty="0" smtClean="0"/>
              <a:t>Students answer the 3 research questions.  During an actual SBAC assessment these</a:t>
            </a:r>
          </a:p>
          <a:p>
            <a:r>
              <a:rPr lang="en-US" sz="1200" dirty="0"/>
              <a:t> </a:t>
            </a:r>
            <a:r>
              <a:rPr lang="en-US" sz="1200" dirty="0" smtClean="0"/>
              <a:t>      questions would be scored.  For this abbreviated PT they will not be.  Students should</a:t>
            </a:r>
          </a:p>
          <a:p>
            <a:r>
              <a:rPr lang="en-US" sz="1200" dirty="0"/>
              <a:t> </a:t>
            </a:r>
            <a:r>
              <a:rPr lang="en-US" sz="1200" dirty="0" smtClean="0"/>
              <a:t>      also refer to their answers when writing their full opinion piece.</a:t>
            </a:r>
          </a:p>
          <a:p>
            <a:r>
              <a:rPr lang="en-US" sz="1100" b="1" dirty="0" smtClean="0"/>
              <a:t>15 minute break</a:t>
            </a:r>
          </a:p>
          <a:p>
            <a:r>
              <a:rPr lang="en-US" sz="1100" b="1" dirty="0" smtClean="0"/>
              <a:t>70 Minutes</a:t>
            </a:r>
          </a:p>
          <a:p>
            <a:r>
              <a:rPr lang="en-US" sz="1200" dirty="0" smtClean="0"/>
              <a:t>4.     Students write their full composition (opinion piece).</a:t>
            </a:r>
          </a:p>
          <a:p>
            <a:endParaRPr lang="en-US" sz="1200" dirty="0" smtClean="0"/>
          </a:p>
          <a:p>
            <a:r>
              <a:rPr lang="en-US" sz="1200" b="1" u="sng" dirty="0" smtClean="0"/>
              <a:t>SCORING</a:t>
            </a:r>
          </a:p>
          <a:p>
            <a:r>
              <a:rPr lang="en-US" sz="1200" dirty="0" smtClean="0"/>
              <a:t>An Opinion Rubric is provided.  Students receive three scores:</a:t>
            </a:r>
          </a:p>
          <a:p>
            <a:endParaRPr lang="en-US" sz="1200" dirty="0" smtClean="0"/>
          </a:p>
          <a:p>
            <a:pPr marL="228600" indent="-228600">
              <a:buAutoNum type="arabicPeriod"/>
            </a:pPr>
            <a:r>
              <a:rPr lang="en-US" sz="1200" dirty="0" smtClean="0"/>
              <a:t>Organization and Purpose</a:t>
            </a:r>
          </a:p>
          <a:p>
            <a:pPr marL="228600" indent="-228600">
              <a:buAutoNum type="arabicPeriod"/>
            </a:pPr>
            <a:r>
              <a:rPr lang="en-US" sz="1200" dirty="0" smtClean="0"/>
              <a:t>Evidence and Elaboration</a:t>
            </a:r>
          </a:p>
          <a:p>
            <a:pPr marL="228600" indent="-228600">
              <a:buAutoNum type="arabicPeriod"/>
            </a:pPr>
            <a:r>
              <a:rPr lang="en-US" sz="1200" dirty="0" smtClean="0"/>
              <a:t>Conventions</a:t>
            </a:r>
          </a:p>
          <a:p>
            <a:endParaRPr lang="en-US" sz="12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2</a:t>
            </a:fld>
            <a:endParaRPr lang="en-US" dirty="0"/>
          </a:p>
        </p:txBody>
      </p:sp>
    </p:spTree>
    <p:extLst>
      <p:ext uri="{BB962C8B-B14F-4D97-AF65-F5344CB8AC3E}">
        <p14:creationId xmlns:p14="http://schemas.microsoft.com/office/powerpoint/2010/main" val="3554534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5201185"/>
              </p:ext>
            </p:extLst>
          </p:nvPr>
        </p:nvGraphicFramePr>
        <p:xfrm>
          <a:off x="78228" y="396081"/>
          <a:ext cx="6805880" cy="8458200"/>
        </p:xfrm>
        <a:graphic>
          <a:graphicData uri="http://schemas.openxmlformats.org/drawingml/2006/table">
            <a:tbl>
              <a:tblPr/>
              <a:tblGrid>
                <a:gridCol w="391142"/>
                <a:gridCol w="1298311"/>
                <a:gridCol w="1371600"/>
                <a:gridCol w="1447800"/>
                <a:gridCol w="1143000"/>
                <a:gridCol w="1154027"/>
              </a:tblGrid>
              <a:tr h="337540">
                <a:tc rowSpan="2">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Score</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gridSpan="2">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Statement of Purpose/Focus and Organization</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1849B"/>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Development: Language and Elaboration of Evidence</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Conventions</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AC090"/>
                    </a:solidFill>
                  </a:tcPr>
                </a:tc>
              </a:tr>
              <a:tr h="337540">
                <a:tc vMerge="1">
                  <a:txBody>
                    <a:bodyPr/>
                    <a:lstStyle/>
                    <a:p>
                      <a:endParaRPr lang="en-US"/>
                    </a:p>
                  </a:txBody>
                  <a:tcPr/>
                </a:tc>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Statement of Purpose/Focus   </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Organization</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93CDDD"/>
                    </a:solidFill>
                  </a:tcPr>
                </a:tc>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Elaboration of Evidence</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FA71"/>
                    </a:solidFill>
                  </a:tcPr>
                </a:tc>
                <a:tc>
                  <a:txBody>
                    <a:bodyPr/>
                    <a:lstStyle/>
                    <a:p>
                      <a:pPr marL="0" marR="0" algn="ctr">
                        <a:lnSpc>
                          <a:spcPct val="115000"/>
                        </a:lnSpc>
                        <a:spcBef>
                          <a:spcPts val="0"/>
                        </a:spcBef>
                        <a:spcAft>
                          <a:spcPts val="0"/>
                        </a:spcAft>
                      </a:pPr>
                      <a:r>
                        <a:rPr lang="en-US" sz="900" b="1" dirty="0">
                          <a:solidFill>
                            <a:srgbClr val="000000"/>
                          </a:solidFill>
                          <a:latin typeface="Calibri"/>
                          <a:ea typeface="Times New Roman"/>
                          <a:cs typeface="Times New Roman"/>
                        </a:rPr>
                        <a:t>Language and Vocabulary</a:t>
                      </a:r>
                      <a:endParaRPr lang="en-US" sz="9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FA71"/>
                    </a:solidFill>
                  </a:tcPr>
                </a:tc>
                <a:tc vMerge="1">
                  <a:txBody>
                    <a:bodyPr/>
                    <a:lstStyle/>
                    <a:p>
                      <a:endParaRPr lang="en-US"/>
                    </a:p>
                  </a:txBody>
                  <a:tcPr/>
                </a:tc>
              </a:tr>
              <a:tr h="1610920">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4</a:t>
                      </a:r>
                      <a:endParaRPr lang="en-US" sz="11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kern="1200" baseline="0" dirty="0" smtClean="0">
                          <a:solidFill>
                            <a:schemeClr val="tx1"/>
                          </a:solidFill>
                          <a:latin typeface="+mn-lt"/>
                          <a:ea typeface="+mn-ea"/>
                          <a:cs typeface="+mn-cs"/>
                        </a:rPr>
                        <a:t>The response is fully sustained and consistently and purposefully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clearly stated, focused, and strongly maintained </a:t>
                      </a:r>
                    </a:p>
                    <a:p>
                      <a:pPr marL="119063" indent="-119063">
                        <a:buFont typeface="Arial" pitchFamily="34" charset="0"/>
                        <a:buChar char="•"/>
                      </a:pPr>
                      <a:r>
                        <a:rPr lang="en-US" sz="900" kern="1200" baseline="0" dirty="0" smtClean="0">
                          <a:solidFill>
                            <a:schemeClr val="tx1"/>
                          </a:solidFill>
                          <a:latin typeface="+mn-lt"/>
                          <a:ea typeface="+mn-ea"/>
                          <a:cs typeface="+mn-cs"/>
                        </a:rPr>
                        <a:t>opinion is communicated clearly within the context </a:t>
                      </a:r>
                    </a:p>
                  </a:txBody>
                  <a:tcPr marL="25956" marR="2595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has a clear and effective organizational structure creating unity and completeness: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a:t>
                      </a:r>
                      <a:r>
                        <a:rPr lang="en-US" sz="900" b="0" i="0" u="none" strike="noStrike" dirty="0">
                          <a:solidFill>
                            <a:srgbClr val="000000"/>
                          </a:solidFill>
                          <a:latin typeface="+mn-lt"/>
                        </a:rPr>
                        <a:t>, consistent use of a variety of transitional strategies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logical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introduction and conclusion for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provides thorough and convincing support/evidence for the writer’s opinion that includes the effective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smoothly integrated, comprehensive, and relevant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effective </a:t>
                      </a:r>
                      <a:r>
                        <a:rPr lang="en-US" sz="900" b="0" i="0" u="none" strike="noStrike" dirty="0">
                          <a:solidFill>
                            <a:srgbClr val="000000"/>
                          </a:solidFill>
                          <a:latin typeface="+mn-lt"/>
                        </a:rPr>
                        <a:t>use of a variety of elaborative techniques</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clearly and effectively expresses ideas, using precise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1000" b="0" i="0" u="none" strike="noStrike" dirty="0" smtClean="0">
                          <a:solidFill>
                            <a:srgbClr val="000000"/>
                          </a:solidFill>
                          <a:latin typeface="+mn-lt"/>
                        </a:rPr>
                        <a:t>use </a:t>
                      </a:r>
                      <a:r>
                        <a:rPr lang="en-US" sz="1000" b="0" i="0" u="none" strike="noStrike" dirty="0">
                          <a:solidFill>
                            <a:srgbClr val="000000"/>
                          </a:solidFill>
                          <a:latin typeface="+mn-lt"/>
                        </a:rPr>
                        <a:t>of academic and domain-specific vocabulary is clearly appropriate for the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buFont typeface="Arial" pitchFamily="34" charset="0"/>
                        <a:buNone/>
                      </a:pPr>
                      <a:r>
                        <a:rPr lang="en-US" sz="1000" b="0" i="0" u="none" strike="noStrike" dirty="0">
                          <a:solidFill>
                            <a:srgbClr val="000000"/>
                          </a:solidFill>
                          <a:latin typeface="+mn-lt"/>
                        </a:rPr>
                        <a:t>The response demonstrates a strong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a:t>
                      </a:r>
                      <a:r>
                        <a:rPr lang="en-US" sz="900" b="0" i="0" u="none" strike="noStrike" dirty="0">
                          <a:solidFill>
                            <a:srgbClr val="000000"/>
                          </a:solidFill>
                          <a:latin typeface="+mn-lt"/>
                        </a:rPr>
                        <a:t>, if any, errors in usage and sentence formation </a:t>
                      </a:r>
                      <a:r>
                        <a:rPr lang="en-US" sz="900" b="0" i="0" u="none" strike="noStrike" dirty="0" smtClean="0">
                          <a:solidFill>
                            <a:srgbClr val="000000"/>
                          </a:solidFill>
                          <a:latin typeface="+mn-lt"/>
                        </a:rPr>
                        <a:t>e</a:t>
                      </a:r>
                    </a:p>
                    <a:p>
                      <a:pPr marL="117475" indent="-117475" algn="l" fontAlgn="t">
                        <a:buFont typeface="Arial" pitchFamily="34" charset="0"/>
                        <a:buChar char="•"/>
                      </a:pPr>
                      <a:r>
                        <a:rPr lang="en-US" sz="900" b="0" i="0" u="none" strike="noStrike" dirty="0" err="1" smtClean="0">
                          <a:solidFill>
                            <a:srgbClr val="000000"/>
                          </a:solidFill>
                          <a:latin typeface="+mn-lt"/>
                        </a:rPr>
                        <a:t>ffective</a:t>
                      </a:r>
                      <a:r>
                        <a:rPr lang="en-US" sz="900" b="0" i="0" u="none" strike="noStrike" dirty="0" smtClean="0">
                          <a:solidFill>
                            <a:srgbClr val="000000"/>
                          </a:solidFill>
                          <a:latin typeface="+mn-lt"/>
                        </a:rPr>
                        <a:t> </a:t>
                      </a:r>
                      <a:r>
                        <a:rPr lang="en-US" sz="900" b="0" i="0" u="none" strike="noStrike" dirty="0">
                          <a:solidFill>
                            <a:srgbClr val="000000"/>
                          </a:solidFill>
                          <a:latin typeface="+mn-lt"/>
                        </a:rPr>
                        <a:t>and consistent use of punctuation, capitalization, and spelling</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676400">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3</a:t>
                      </a:r>
                      <a:endParaRPr lang="en-US" sz="11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kern="1200" baseline="0" dirty="0" smtClean="0">
                          <a:solidFill>
                            <a:schemeClr val="tx1"/>
                          </a:solidFill>
                          <a:latin typeface="+mn-lt"/>
                          <a:ea typeface="+mn-ea"/>
                          <a:cs typeface="+mn-cs"/>
                        </a:rPr>
                        <a:t>The response is adequately sustained and generally focused: </a:t>
                      </a:r>
                    </a:p>
                    <a:p>
                      <a:pPr marL="119063" indent="-119063">
                        <a:buFont typeface="Arial" pitchFamily="34" charset="0"/>
                        <a:buChar char="•"/>
                      </a:pPr>
                      <a:r>
                        <a:rPr lang="en-US" sz="900" kern="1200" baseline="0" dirty="0" smtClean="0">
                          <a:solidFill>
                            <a:schemeClr val="tx1"/>
                          </a:solidFill>
                          <a:latin typeface="+mn-lt"/>
                          <a:ea typeface="+mn-ea"/>
                          <a:cs typeface="+mn-cs"/>
                        </a:rPr>
                        <a:t>opinion is clear and for the most part maintained, though some loosely related material may be present </a:t>
                      </a:r>
                    </a:p>
                    <a:p>
                      <a:pPr marL="119063" indent="-119063">
                        <a:buFont typeface="Arial" pitchFamily="34" charset="0"/>
                        <a:buChar char="•"/>
                      </a:pPr>
                      <a:r>
                        <a:rPr lang="en-US" sz="900" kern="1200" baseline="0" dirty="0" smtClean="0">
                          <a:solidFill>
                            <a:schemeClr val="tx1"/>
                          </a:solidFill>
                          <a:latin typeface="+mn-lt"/>
                          <a:ea typeface="+mn-ea"/>
                          <a:cs typeface="+mn-cs"/>
                        </a:rPr>
                        <a:t>context provided for the claim is adequate </a:t>
                      </a:r>
                    </a:p>
                  </a:txBody>
                  <a:tcPr marL="25956" marR="2595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has an recognizable organizational structure, though there may be minor flaws and some ideas may be loosely connected: </a:t>
                      </a:r>
                      <a:endParaRPr lang="en-US" sz="1000" b="0" i="0" u="none" strike="noStrike" dirty="0" smtClean="0">
                        <a:solidFill>
                          <a:srgbClr val="000000"/>
                        </a:solidFill>
                        <a:latin typeface="+mn-lt"/>
                      </a:endParaRPr>
                    </a:p>
                    <a:p>
                      <a:pPr marL="119063" indent="-119063"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transitional strategies with some </a:t>
                      </a:r>
                      <a:r>
                        <a:rPr lang="en-US" sz="900" b="0" i="0" u="none" strike="noStrike" dirty="0" smtClean="0">
                          <a:solidFill>
                            <a:srgbClr val="000000"/>
                          </a:solidFill>
                          <a:latin typeface="+mn-lt"/>
                        </a:rPr>
                        <a:t>variety</a:t>
                      </a:r>
                    </a:p>
                    <a:p>
                      <a:pPr marL="119063" indent="-119063" algn="l" fontAlgn="t">
                        <a:buFont typeface="Arial" pitchFamily="34" charset="0"/>
                        <a:buChar char="•"/>
                      </a:pPr>
                      <a:r>
                        <a:rPr lang="en-US" sz="900" b="0" i="0" u="none" strike="noStrike" dirty="0" smtClean="0">
                          <a:solidFill>
                            <a:srgbClr val="000000"/>
                          </a:solidFill>
                          <a:latin typeface="+mn-lt"/>
                        </a:rPr>
                        <a:t> </a:t>
                      </a:r>
                      <a:r>
                        <a:rPr lang="en-US" sz="900" b="0" i="0" u="none" strike="noStrike" dirty="0">
                          <a:solidFill>
                            <a:srgbClr val="000000"/>
                          </a:solidFill>
                          <a:latin typeface="+mn-lt"/>
                        </a:rPr>
                        <a:t>adequate progression of ideas from beginning to </a:t>
                      </a:r>
                      <a:r>
                        <a:rPr lang="en-US" sz="900" b="0" i="0" u="none" strike="noStrike" dirty="0" smtClean="0">
                          <a:solidFill>
                            <a:srgbClr val="000000"/>
                          </a:solidFill>
                          <a:latin typeface="+mn-lt"/>
                        </a:rPr>
                        <a:t>end</a:t>
                      </a:r>
                    </a:p>
                    <a:p>
                      <a:pPr marL="119063" indent="-119063" algn="l" fontAlgn="t">
                        <a:buFont typeface="Arial" pitchFamily="34" charset="0"/>
                        <a:buChar char="•"/>
                      </a:pPr>
                      <a:r>
                        <a:rPr lang="en-US" sz="900" b="0" i="0" u="none" strike="noStrike" dirty="0" smtClean="0">
                          <a:solidFill>
                            <a:srgbClr val="000000"/>
                          </a:solidFill>
                          <a:latin typeface="+mn-lt"/>
                        </a:rPr>
                        <a:t> </a:t>
                      </a:r>
                      <a:r>
                        <a:rPr lang="en-US" sz="900" b="0" i="0" u="none" strike="noStrike" dirty="0">
                          <a:solidFill>
                            <a:srgbClr val="000000"/>
                          </a:solidFill>
                          <a:latin typeface="+mn-lt"/>
                        </a:rPr>
                        <a:t>adequate introduction and conclusion</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provides adequate support/evidence for the writer’s opinion that includes the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some </a:t>
                      </a:r>
                      <a:r>
                        <a:rPr lang="en-US" sz="900" b="0" i="0" u="none" strike="noStrike" dirty="0">
                          <a:solidFill>
                            <a:srgbClr val="000000"/>
                          </a:solidFill>
                          <a:latin typeface="+mn-lt"/>
                        </a:rPr>
                        <a:t>evidence from sources is integrated, though citations may be general or imprecise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some elaborative techniques</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adequately expresses ideas, employing a mix of precise with more general </a:t>
                      </a:r>
                      <a:r>
                        <a:rPr lang="en-US" sz="1000" b="0" i="0" u="none" strike="noStrike" dirty="0" smtClean="0">
                          <a:solidFill>
                            <a:srgbClr val="000000"/>
                          </a:solidFill>
                          <a:latin typeface="+mn-lt"/>
                        </a:rPr>
                        <a:t>language: </a:t>
                      </a: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is generally appropriate for the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demonstrates an adequate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some </a:t>
                      </a:r>
                      <a:r>
                        <a:rPr lang="en-US" sz="900" b="0" i="0" u="none" strike="noStrike" dirty="0">
                          <a:solidFill>
                            <a:srgbClr val="000000"/>
                          </a:solidFill>
                          <a:latin typeface="+mn-lt"/>
                        </a:rPr>
                        <a:t>errors in usage and sentence formation are present, but no systematic pattern of errors is displayed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adequate </a:t>
                      </a:r>
                      <a:r>
                        <a:rPr lang="en-US" sz="900" b="0" i="0" u="none" strike="noStrike" dirty="0">
                          <a:solidFill>
                            <a:srgbClr val="000000"/>
                          </a:solidFill>
                          <a:latin typeface="+mn-lt"/>
                        </a:rPr>
                        <a:t>use of punctuation, capitalization, and spelling</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600200">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2</a:t>
                      </a:r>
                      <a:endParaRPr lang="en-US" sz="11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kern="1200" baseline="0" dirty="0" smtClean="0">
                          <a:solidFill>
                            <a:schemeClr val="tx1"/>
                          </a:solidFill>
                          <a:latin typeface="+mn-lt"/>
                          <a:ea typeface="+mn-ea"/>
                          <a:cs typeface="+mn-cs"/>
                        </a:rPr>
                        <a:t>The response is somewhat sustained with some extraneous material or a minor drift in focus: </a:t>
                      </a:r>
                    </a:p>
                    <a:p>
                      <a:pPr marL="119063" indent="-119063">
                        <a:buFont typeface="Arial" pitchFamily="34" charset="0"/>
                        <a:buChar char="•"/>
                      </a:pPr>
                      <a:r>
                        <a:rPr lang="en-US" sz="900" kern="1200" baseline="0" dirty="0" smtClean="0">
                          <a:solidFill>
                            <a:schemeClr val="tx1"/>
                          </a:solidFill>
                          <a:latin typeface="+mn-lt"/>
                          <a:ea typeface="+mn-ea"/>
                          <a:cs typeface="+mn-cs"/>
                        </a:rPr>
                        <a:t>may be clearly focused on the opinion but is insufficiently sustained </a:t>
                      </a:r>
                    </a:p>
                    <a:p>
                      <a:pPr marL="119063" indent="-119063">
                        <a:buFont typeface="Arial" pitchFamily="34" charset="0"/>
                        <a:buChar char="•"/>
                      </a:pPr>
                      <a:r>
                        <a:rPr lang="en-US" sz="900" kern="1200" baseline="0" dirty="0" smtClean="0">
                          <a:solidFill>
                            <a:schemeClr val="tx1"/>
                          </a:solidFill>
                          <a:latin typeface="+mn-lt"/>
                          <a:ea typeface="+mn-ea"/>
                          <a:cs typeface="+mn-cs"/>
                        </a:rPr>
                        <a:t>opinion on the issue may be unclear and unfocused </a:t>
                      </a:r>
                    </a:p>
                  </a:txBody>
                  <a:tcPr marL="25956" marR="2595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has an inconsistent organizational structure, and flaws are evident: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inconsistent </a:t>
                      </a:r>
                      <a:r>
                        <a:rPr lang="en-US" sz="900" b="0" i="0" u="none" strike="noStrike" dirty="0">
                          <a:solidFill>
                            <a:srgbClr val="000000"/>
                          </a:solidFill>
                          <a:latin typeface="+mn-lt"/>
                        </a:rPr>
                        <a:t>use of transitional strategies with little variety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uneven </a:t>
                      </a:r>
                      <a:r>
                        <a:rPr lang="en-US" sz="900" b="0" i="0" u="none" strike="noStrike" dirty="0">
                          <a:solidFill>
                            <a:srgbClr val="000000"/>
                          </a:solidFill>
                          <a:latin typeface="+mn-lt"/>
                        </a:rPr>
                        <a:t>progression of ideas from beginning to end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conclusion </a:t>
                      </a:r>
                      <a:r>
                        <a:rPr lang="en-US" sz="900" b="0" i="0" u="none" strike="noStrike" dirty="0">
                          <a:solidFill>
                            <a:srgbClr val="000000"/>
                          </a:solidFill>
                          <a:latin typeface="+mn-lt"/>
                        </a:rPr>
                        <a:t>and introduction, if present, are weak</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provides uneven, cursory support/evidence for the writer’s opinion that includes partial or uneven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evidence </a:t>
                      </a:r>
                      <a:r>
                        <a:rPr lang="en-US" sz="900" b="0" i="0" u="none" strike="noStrike" dirty="0">
                          <a:solidFill>
                            <a:srgbClr val="000000"/>
                          </a:solidFill>
                          <a:latin typeface="+mn-lt"/>
                        </a:rPr>
                        <a:t>from sources is weakly integrated, and citations, if present, are uneven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weak </a:t>
                      </a:r>
                      <a:r>
                        <a:rPr lang="en-US" sz="900" b="0" i="0" u="none" strike="noStrike" dirty="0">
                          <a:solidFill>
                            <a:srgbClr val="000000"/>
                          </a:solidFill>
                          <a:latin typeface="+mn-lt"/>
                        </a:rPr>
                        <a:t>or uneven use of elaborative techniques</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buFont typeface="Arial" pitchFamily="34" charset="0"/>
                        <a:buNone/>
                      </a:pPr>
                      <a:r>
                        <a:rPr lang="en-US" sz="1000" b="0" i="0" u="none" strike="noStrike" dirty="0">
                          <a:solidFill>
                            <a:srgbClr val="000000"/>
                          </a:solidFill>
                          <a:latin typeface="+mn-lt"/>
                        </a:rPr>
                        <a:t>The response expresses ideas unevenly, using simplistic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that may at times be inappropriate for the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expresses ideas unevenly, using simplistic language: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domain-specific vocabulary that may at times be inappropriate for the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1462673">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1</a:t>
                      </a:r>
                      <a:endParaRPr lang="en-US" sz="11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00" kern="1200" baseline="0" dirty="0" smtClean="0">
                          <a:solidFill>
                            <a:schemeClr val="tx1"/>
                          </a:solidFill>
                          <a:latin typeface="+mn-lt"/>
                          <a:ea typeface="+mn-ea"/>
                          <a:cs typeface="+mn-cs"/>
                        </a:rPr>
                        <a:t>The response may be related to the purpose but may offer little or no focus: </a:t>
                      </a:r>
                    </a:p>
                    <a:p>
                      <a:pPr marL="119063" indent="-119063">
                        <a:buFont typeface="Arial" pitchFamily="34" charset="0"/>
                        <a:buChar char="•"/>
                      </a:pPr>
                      <a:r>
                        <a:rPr lang="en-US" sz="900" kern="1200" baseline="0" dirty="0" smtClean="0">
                          <a:solidFill>
                            <a:schemeClr val="tx1"/>
                          </a:solidFill>
                          <a:latin typeface="+mn-lt"/>
                          <a:ea typeface="+mn-ea"/>
                          <a:cs typeface="+mn-cs"/>
                        </a:rPr>
                        <a:t>may be very brief </a:t>
                      </a:r>
                    </a:p>
                    <a:p>
                      <a:pPr marL="119063" indent="-119063">
                        <a:buFont typeface="Arial" pitchFamily="34" charset="0"/>
                        <a:buChar char="•"/>
                      </a:pPr>
                      <a:r>
                        <a:rPr lang="en-US" sz="900" kern="1200" baseline="0" dirty="0" smtClean="0">
                          <a:solidFill>
                            <a:schemeClr val="tx1"/>
                          </a:solidFill>
                          <a:latin typeface="+mn-lt"/>
                          <a:ea typeface="+mn-ea"/>
                          <a:cs typeface="+mn-cs"/>
                        </a:rPr>
                        <a:t>may have a major drift </a:t>
                      </a:r>
                    </a:p>
                    <a:p>
                      <a:pPr marL="119063" indent="-119063">
                        <a:buFont typeface="Arial" pitchFamily="34" charset="0"/>
                        <a:buChar char="•"/>
                      </a:pPr>
                      <a:r>
                        <a:rPr lang="en-US" sz="900" kern="1200" baseline="0" dirty="0" smtClean="0">
                          <a:solidFill>
                            <a:schemeClr val="tx1"/>
                          </a:solidFill>
                          <a:latin typeface="+mn-lt"/>
                          <a:ea typeface="+mn-ea"/>
                          <a:cs typeface="+mn-cs"/>
                        </a:rPr>
                        <a:t>opinion may be confusing or ambiguous </a:t>
                      </a:r>
                    </a:p>
                  </a:txBody>
                  <a:tcPr marL="25956" marR="25956"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has little or no discernible organizational structure: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few </a:t>
                      </a:r>
                      <a:r>
                        <a:rPr lang="en-US" sz="900" b="0" i="0" u="none" strike="noStrike" dirty="0">
                          <a:solidFill>
                            <a:srgbClr val="000000"/>
                          </a:solidFill>
                          <a:latin typeface="+mn-lt"/>
                        </a:rPr>
                        <a:t>or no transitional strategies are evident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frequent </a:t>
                      </a:r>
                      <a:r>
                        <a:rPr lang="en-US" sz="900" b="0" i="0" u="none" strike="noStrike" dirty="0">
                          <a:solidFill>
                            <a:srgbClr val="000000"/>
                          </a:solidFill>
                          <a:latin typeface="+mn-lt"/>
                        </a:rPr>
                        <a:t>extraneous ideas may intrude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provides minimal support/evidence for the writer’s opinion that includes little or no use of sources, facts, and details: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 </a:t>
                      </a:r>
                      <a:r>
                        <a:rPr lang="en-US" sz="900" b="0" i="0" u="none" strike="noStrike" dirty="0">
                          <a:solidFill>
                            <a:srgbClr val="000000"/>
                          </a:solidFill>
                          <a:latin typeface="+mn-lt"/>
                        </a:rPr>
                        <a:t>of evidence from sources is minimal, absent, in error, or irrelevant</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expression of ideas is vague, lacks clarity, or is confusing: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uses </a:t>
                      </a:r>
                      <a:r>
                        <a:rPr lang="en-US" sz="900" b="0" i="0" u="none" strike="noStrike" dirty="0">
                          <a:solidFill>
                            <a:srgbClr val="000000"/>
                          </a:solidFill>
                          <a:latin typeface="+mn-lt"/>
                        </a:rPr>
                        <a:t>limited language or domain-specific vocabulary </a:t>
                      </a:r>
                      <a:endParaRPr lang="en-US" sz="9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may </a:t>
                      </a:r>
                      <a:r>
                        <a:rPr lang="en-US" sz="900" b="0" i="0" u="none" strike="noStrike" dirty="0">
                          <a:solidFill>
                            <a:srgbClr val="000000"/>
                          </a:solidFill>
                          <a:latin typeface="+mn-lt"/>
                        </a:rPr>
                        <a:t>have little sense of audience and purpose</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1000" b="0" i="0" u="none" strike="noStrike" dirty="0">
                          <a:solidFill>
                            <a:srgbClr val="000000"/>
                          </a:solidFill>
                          <a:latin typeface="+mn-lt"/>
                        </a:rPr>
                        <a:t>The response demonstrates a lack of command of conventions: </a:t>
                      </a:r>
                      <a:endParaRPr lang="en-US" sz="1000" b="0" i="0" u="none" strike="noStrike" dirty="0" smtClean="0">
                        <a:solidFill>
                          <a:srgbClr val="000000"/>
                        </a:solidFill>
                        <a:latin typeface="+mn-lt"/>
                      </a:endParaRPr>
                    </a:p>
                    <a:p>
                      <a:pPr marL="117475" indent="-117475" algn="l" fontAlgn="t">
                        <a:buFont typeface="Arial" pitchFamily="34" charset="0"/>
                        <a:buChar char="•"/>
                      </a:pPr>
                      <a:r>
                        <a:rPr lang="en-US" sz="900" b="0" i="0" u="none" strike="noStrike" dirty="0" smtClean="0">
                          <a:solidFill>
                            <a:srgbClr val="000000"/>
                          </a:solidFill>
                          <a:latin typeface="+mn-lt"/>
                        </a:rPr>
                        <a:t>errors </a:t>
                      </a:r>
                      <a:r>
                        <a:rPr lang="en-US" sz="900" b="0" i="0" u="none" strike="noStrike" dirty="0">
                          <a:solidFill>
                            <a:srgbClr val="000000"/>
                          </a:solidFill>
                          <a:latin typeface="+mn-lt"/>
                        </a:rPr>
                        <a:t>are frequent and severe and meaning is often obscured</a:t>
                      </a:r>
                    </a:p>
                  </a:txBody>
                  <a:tcPr marL="9525" marR="9525" marT="952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r>
              <a:tr h="241592">
                <a:tc>
                  <a:txBody>
                    <a:bodyPr/>
                    <a:lstStyle/>
                    <a:p>
                      <a:pPr marL="0" marR="0" algn="ctr">
                        <a:lnSpc>
                          <a:spcPct val="115000"/>
                        </a:lnSpc>
                        <a:spcBef>
                          <a:spcPts val="0"/>
                        </a:spcBef>
                        <a:spcAft>
                          <a:spcPts val="0"/>
                        </a:spcAft>
                      </a:pPr>
                      <a:r>
                        <a:rPr lang="en-US" sz="1100" b="1" dirty="0">
                          <a:solidFill>
                            <a:srgbClr val="000000"/>
                          </a:solidFill>
                          <a:latin typeface="Calibri"/>
                          <a:ea typeface="Times New Roman"/>
                          <a:cs typeface="Times New Roman"/>
                        </a:rPr>
                        <a:t>0</a:t>
                      </a:r>
                      <a:endParaRPr lang="en-US" sz="1100" dirty="0">
                        <a:latin typeface="Calibri"/>
                        <a:ea typeface="Calibri"/>
                        <a:cs typeface="Times New Roman"/>
                      </a:endParaRPr>
                    </a:p>
                  </a:txBody>
                  <a:tcPr marL="25956" marR="259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t"/>
                      <a:endParaRPr lang="en-US" sz="900" b="0" i="0" u="none" strike="noStrike" dirty="0">
                        <a:solidFill>
                          <a:srgbClr val="000000"/>
                        </a:solidFill>
                        <a:latin typeface="Calibri"/>
                      </a:endParaRPr>
                    </a:p>
                  </a:txBody>
                  <a:tcPr marL="9525" marR="9525" marT="9525" marB="0"/>
                </a:tc>
              </a:tr>
            </a:tbl>
          </a:graphicData>
        </a:graphic>
      </p:graphicFrame>
      <p:sp>
        <p:nvSpPr>
          <p:cNvPr id="5" name="Rectangle 4"/>
          <p:cNvSpPr/>
          <p:nvPr/>
        </p:nvSpPr>
        <p:spPr>
          <a:xfrm>
            <a:off x="133350" y="80982"/>
            <a:ext cx="6907213" cy="276999"/>
          </a:xfrm>
          <a:prstGeom prst="rect">
            <a:avLst/>
          </a:prstGeom>
        </p:spPr>
        <p:txBody>
          <a:bodyPr wrap="square">
            <a:spAutoFit/>
          </a:bodyPr>
          <a:lstStyle/>
          <a:p>
            <a:r>
              <a:rPr lang="en-US" sz="1200" b="1" dirty="0" smtClean="0">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rPr>
              <a:t>Grades 3-5: Generic 4-Point Opinion Writing Rubric </a:t>
            </a:r>
            <a:r>
              <a:rPr lang="en-US" sz="1200" b="1" dirty="0" smtClean="0">
                <a:effectLst>
                  <a:outerShdw blurRad="38100" dist="38100" dir="2700000" algn="tl">
                    <a:srgbClr val="000000">
                      <a:alpha val="43137"/>
                    </a:srgbClr>
                  </a:outerShdw>
                </a:effectLst>
              </a:rPr>
              <a:t>   </a:t>
            </a:r>
            <a:r>
              <a:rPr lang="en-US" sz="900" dirty="0" smtClean="0">
                <a:effectLst>
                  <a:outerShdw blurRad="38100" dist="38100" dir="2700000" algn="tl">
                    <a:srgbClr val="000000">
                      <a:alpha val="43137"/>
                    </a:srgbClr>
                  </a:outerShdw>
                </a:effectLst>
              </a:rPr>
              <a:t>[</a:t>
            </a:r>
            <a:r>
              <a:rPr lang="en-US" sz="900" dirty="0" smtClean="0"/>
              <a:t>Smarter Balanced CCSS ELA Writing Rubrics (Adapted)]</a:t>
            </a:r>
            <a:r>
              <a:rPr lang="en-US" sz="900" dirty="0" smtClean="0">
                <a:effectLst>
                  <a:outerShdw blurRad="38100" dist="38100" dir="2700000" algn="tl">
                    <a:srgbClr val="000000">
                      <a:alpha val="43137"/>
                    </a:srgbClr>
                  </a:outerShdw>
                </a:effectLst>
              </a:rPr>
              <a:t> </a:t>
            </a:r>
            <a:endParaRPr lang="en-US" sz="900" b="1" dirty="0">
              <a:effectLst>
                <a:outerShdw blurRad="38100" dist="38100" dir="2700000" algn="tl">
                  <a:srgbClr val="000000">
                    <a:alpha val="43137"/>
                  </a:srgbClr>
                </a:outerShdw>
              </a:effectLst>
            </a:endParaRPr>
          </a:p>
        </p:txBody>
      </p:sp>
      <p:sp>
        <p:nvSpPr>
          <p:cNvPr id="7" name="Slide Number Placeholder 6"/>
          <p:cNvSpPr>
            <a:spLocks noGrp="1"/>
          </p:cNvSpPr>
          <p:nvPr>
            <p:ph type="sldNum" sz="quarter" idx="12"/>
          </p:nvPr>
        </p:nvSpPr>
        <p:spPr/>
        <p:txBody>
          <a:bodyPr/>
          <a:lstStyle/>
          <a:p>
            <a:fld id="{2A5E9C3D-07D7-45D2-9B6A-FB5CA66A53EB}"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97058001"/>
              </p:ext>
            </p:extLst>
          </p:nvPr>
        </p:nvGraphicFramePr>
        <p:xfrm>
          <a:off x="167355" y="482861"/>
          <a:ext cx="6705853" cy="5675114"/>
        </p:xfrm>
        <a:graphic>
          <a:graphicData uri="http://schemas.openxmlformats.org/drawingml/2006/table">
            <a:tbl>
              <a:tblPr/>
              <a:tblGrid>
                <a:gridCol w="1827471"/>
                <a:gridCol w="704057"/>
                <a:gridCol w="410700"/>
                <a:gridCol w="410700"/>
                <a:gridCol w="304798"/>
                <a:gridCol w="3048127"/>
              </a:tblGrid>
              <a:tr h="632237">
                <a:tc rowSpan="2">
                  <a:txBody>
                    <a:bodyPr/>
                    <a:lstStyle/>
                    <a:p>
                      <a:pPr marL="0" marR="0">
                        <a:lnSpc>
                          <a:spcPct val="115000"/>
                        </a:lnSpc>
                        <a:spcBef>
                          <a:spcPts val="0"/>
                        </a:spcBef>
                        <a:spcAft>
                          <a:spcPts val="0"/>
                        </a:spcAft>
                      </a:pPr>
                      <a:r>
                        <a:rPr lang="en-US" sz="1000" b="1" kern="1200" dirty="0">
                          <a:solidFill>
                            <a:srgbClr val="7F7F7F"/>
                          </a:solidFill>
                          <a:effectLst/>
                          <a:latin typeface="Calibri"/>
                          <a:ea typeface="Calibri"/>
                          <a:cs typeface="Times New Roman"/>
                        </a:rPr>
                        <a:t>Receptive modalities*:</a:t>
                      </a:r>
                      <a:r>
                        <a:rPr lang="en-US" sz="1000" kern="1200" dirty="0">
                          <a:solidFill>
                            <a:srgbClr val="7F7F7F"/>
                          </a:solidFill>
                          <a:effectLst/>
                          <a:latin typeface="Calibri"/>
                          <a:ea typeface="Calibri"/>
                          <a:cs typeface="Times New Roman"/>
                        </a:rPr>
                        <a:t>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15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000" kern="1200" dirty="0">
                          <a:solidFill>
                            <a:srgbClr val="7F7F7F"/>
                          </a:solidFill>
                          <a:effectLst/>
                          <a:latin typeface="Calibri"/>
                          <a:ea typeface="Calibri"/>
                          <a:cs typeface="Times New Roman"/>
                        </a:rPr>
                        <a:t>Listening </a:t>
                      </a:r>
                      <a:br>
                        <a:rPr lang="en-US" sz="1000" kern="1200" dirty="0">
                          <a:solidFill>
                            <a:srgbClr val="7F7F7F"/>
                          </a:solidFill>
                          <a:effectLst/>
                          <a:latin typeface="Calibri"/>
                          <a:ea typeface="Calibri"/>
                          <a:cs typeface="Times New Roman"/>
                        </a:rPr>
                      </a:br>
                      <a:r>
                        <a:rPr lang="en-US" sz="1000" kern="1200" dirty="0">
                          <a:solidFill>
                            <a:srgbClr val="7F7F7F"/>
                          </a:solidFill>
                          <a:effectLst/>
                          <a:latin typeface="Calibri"/>
                          <a:ea typeface="Calibri"/>
                          <a:cs typeface="Times New Roman"/>
                        </a:rPr>
                        <a:t>&amp; reading</a:t>
                      </a:r>
                      <a:endParaRPr lang="en-US" sz="15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Times New Roman"/>
                          <a:cs typeface="Times New Roman"/>
                        </a:rPr>
                        <a:t>1</a:t>
                      </a:r>
                      <a:endParaRPr lang="en-US" sz="150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a:solidFill>
                            <a:srgbClr val="7F7F7F"/>
                          </a:solidFill>
                          <a:effectLst/>
                          <a:latin typeface="Calibri"/>
                          <a:ea typeface="Calibri"/>
                          <a:cs typeface="GillSansMT"/>
                        </a:rPr>
                        <a:t>construct meaning </a:t>
                      </a:r>
                      <a:r>
                        <a:rPr lang="en-US" sz="1000" kern="1200">
                          <a:solidFill>
                            <a:srgbClr val="7F7F7F"/>
                          </a:solidFill>
                          <a:effectLst/>
                          <a:latin typeface="Calibri"/>
                          <a:ea typeface="Calibri"/>
                          <a:cs typeface="GillSansMT"/>
                        </a:rPr>
                        <a:t>from oral presentations and literary and informational text through grade-appropriate listening, reading, and viewing</a:t>
                      </a:r>
                      <a:endParaRPr lang="en-US" sz="150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0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1000" b="1" kern="1200">
                          <a:solidFill>
                            <a:srgbClr val="7F7F7F"/>
                          </a:solidFill>
                          <a:effectLst/>
                          <a:latin typeface="Calibri"/>
                          <a:ea typeface="Calibri"/>
                          <a:cs typeface="Times New Roman"/>
                        </a:rPr>
                        <a:t>8</a:t>
                      </a:r>
                      <a:endParaRPr lang="en-US" sz="150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1" kern="1200">
                          <a:solidFill>
                            <a:srgbClr val="7F7F7F"/>
                          </a:solidFill>
                          <a:effectLst/>
                          <a:latin typeface="Calibri"/>
                          <a:ea typeface="Calibri"/>
                          <a:cs typeface="GillSansMT"/>
                        </a:rPr>
                        <a:t>determine the meaning</a:t>
                      </a:r>
                      <a:r>
                        <a:rPr lang="en-US" sz="1000" kern="1200">
                          <a:solidFill>
                            <a:srgbClr val="7F7F7F"/>
                          </a:solidFill>
                          <a:effectLst/>
                          <a:latin typeface="Calibri"/>
                          <a:ea typeface="Calibri"/>
                          <a:cs typeface="GillSansMT"/>
                        </a:rPr>
                        <a:t> of words and phrases in oral presentations and literary and informational text</a:t>
                      </a:r>
                      <a:endParaRPr lang="en-US" sz="150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82819">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a:effectLst/>
                          <a:latin typeface="Calibri"/>
                          <a:ea typeface="Times New Roman"/>
                          <a:cs typeface="GillSansMT"/>
                        </a:rPr>
                        <a:t>3</a:t>
                      </a:r>
                      <a:endParaRPr lang="en-US" sz="150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892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796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a:effectLst/>
                          <a:latin typeface="Calibri"/>
                          <a:ea typeface="Calibri"/>
                          <a:cs typeface="GillSansMT"/>
                        </a:rPr>
                        <a:t>adapt language choices to purpose, task, and audience when speaking and writing</a:t>
                      </a:r>
                      <a:endParaRPr lang="en-US" sz="150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27974">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1059" marR="31059" marT="1182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a:solidFill>
                            <a:srgbClr val="7F7F7F"/>
                          </a:solidFill>
                          <a:effectLst/>
                          <a:latin typeface="Calibri"/>
                          <a:ea typeface="Calibri"/>
                          <a:cs typeface="GillSansMT"/>
                        </a:rPr>
                        <a:t>participate in grade-appropriate oral and written exchanges</a:t>
                      </a:r>
                      <a:r>
                        <a:rPr lang="en-US" sz="900" kern="1200">
                          <a:solidFill>
                            <a:srgbClr val="7F7F7F"/>
                          </a:solidFill>
                          <a:effectLst/>
                          <a:latin typeface="Calibri"/>
                          <a:ea typeface="Calibri"/>
                          <a:cs typeface="GillSansMT"/>
                        </a:rPr>
                        <a:t> of information, ideas, and analyses, responding to peer, audience, or reader comments and questions</a:t>
                      </a:r>
                      <a:endParaRPr lang="en-US" sz="90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9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4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1059" marR="31059" marT="11825"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1059" marR="31059" marT="118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19575694"/>
              </p:ext>
            </p:extLst>
          </p:nvPr>
        </p:nvGraphicFramePr>
        <p:xfrm>
          <a:off x="167355" y="6111081"/>
          <a:ext cx="6705853" cy="2516064"/>
        </p:xfrm>
        <a:graphic>
          <a:graphicData uri="http://schemas.openxmlformats.org/drawingml/2006/table">
            <a:tbl>
              <a:tblPr firstRow="1" firstCol="1" bandRow="1"/>
              <a:tblGrid>
                <a:gridCol w="838232"/>
                <a:gridCol w="900322"/>
                <a:gridCol w="807185"/>
                <a:gridCol w="796281"/>
                <a:gridCol w="988845"/>
                <a:gridCol w="1117642"/>
                <a:gridCol w="1257346"/>
              </a:tblGrid>
              <a:tr h="584969">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grades 4-5 can . . . </a:t>
                      </a:r>
                      <a:endParaRPr lang="en-US" sz="17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255">
                <a:tc rowSpan="2">
                  <a:txBody>
                    <a:bodyPr/>
                    <a:lstStyle/>
                    <a:p>
                      <a:pPr marL="0" marR="0" algn="ctr">
                        <a:lnSpc>
                          <a:spcPct val="115000"/>
                        </a:lnSpc>
                        <a:spcBef>
                          <a:spcPts val="0"/>
                        </a:spcBef>
                        <a:spcAft>
                          <a:spcPts val="0"/>
                        </a:spcAft>
                      </a:pPr>
                      <a:r>
                        <a:rPr lang="en-US" sz="31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5800" marR="458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725" marR="5725" marT="10607" marB="106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725" marR="5725" marT="10607" marB="106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725" marR="5725" marT="10607" marB="106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725" marR="5725" marT="10607" marB="1060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54844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5800" marR="45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a:solidFill>
                            <a:srgbClr val="000000"/>
                          </a:solidFill>
                          <a:effectLst/>
                          <a:latin typeface="Calibri"/>
                          <a:ea typeface="Times New Roman"/>
                          <a:cs typeface="Times New Roman"/>
                        </a:rPr>
                        <a:t>…construct a simple claim about a familiar topic, and give a reason to support the claim. </a:t>
                      </a:r>
                      <a:endParaRPr lang="en-US" sz="900" dirty="0">
                        <a:effectLst/>
                        <a:latin typeface="Calibri"/>
                        <a:ea typeface="Calibri"/>
                        <a:cs typeface="Times New Roman"/>
                      </a:endParaRPr>
                    </a:p>
                  </a:txBody>
                  <a:tcPr marL="45800" marR="45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a:solidFill>
                            <a:srgbClr val="000000"/>
                          </a:solidFill>
                          <a:effectLst/>
                          <a:latin typeface="Calibri"/>
                          <a:ea typeface="Times New Roman"/>
                          <a:cs typeface="Times New Roman"/>
                        </a:rPr>
                        <a:t>…construct a claim about familiar topics, introducing the topic and providing a few reasons or facts to support the claim. </a:t>
                      </a:r>
                      <a:endParaRPr lang="en-US" sz="900" dirty="0">
                        <a:effectLst/>
                        <a:latin typeface="Calibri"/>
                        <a:ea typeface="Calibri"/>
                        <a:cs typeface="Times New Roman"/>
                      </a:endParaRPr>
                    </a:p>
                  </a:txBody>
                  <a:tcPr marL="45800" marR="45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several reasons or facts to support the claim, and provide a concluding statement. </a:t>
                      </a:r>
                      <a:endParaRPr lang="en-US" sz="900" dirty="0">
                        <a:effectLst/>
                        <a:latin typeface="Calibri"/>
                        <a:ea typeface="Calibri"/>
                        <a:cs typeface="Times New Roman"/>
                      </a:endParaRPr>
                    </a:p>
                  </a:txBody>
                  <a:tcPr marL="45800" marR="45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…construct a claim about a variety of topics: introduce the topic, provide logically ordered reasons or facts to support the claim, and provide a concluding statement. </a:t>
                      </a:r>
                      <a:endParaRPr lang="en-US" sz="900" dirty="0">
                        <a:effectLst/>
                        <a:latin typeface="Calibri"/>
                        <a:ea typeface="Calibri"/>
                        <a:cs typeface="Times New Roman"/>
                      </a:endParaRPr>
                    </a:p>
                  </a:txBody>
                  <a:tcPr marL="45800" marR="45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67355" y="8625681"/>
            <a:ext cx="6775705" cy="919026"/>
          </a:xfrm>
          <a:prstGeom prst="rect">
            <a:avLst/>
          </a:prstGeom>
          <a:solidFill>
            <a:schemeClr val="bg1"/>
          </a:solidFill>
        </p:spPr>
        <p:txBody>
          <a:bodyPr wrap="square" lIns="87179" tIns="43589" rIns="87179" bIns="43589">
            <a:spAutoFit/>
          </a:bodyPr>
          <a:lstStyle/>
          <a:p>
            <a:r>
              <a:rPr lang="en-US" sz="9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97502" y="29609"/>
            <a:ext cx="6705852" cy="380417"/>
          </a:xfrm>
          <a:prstGeom prst="rect">
            <a:avLst/>
          </a:prstGeom>
        </p:spPr>
        <p:txBody>
          <a:bodyPr wrap="square" lIns="87179" tIns="43589" rIns="87179" bIns="43589">
            <a:spAutoFit/>
          </a:bodyPr>
          <a:lstStyle/>
          <a:p>
            <a:pPr algn="ctr"/>
            <a:r>
              <a:rPr lang="en-US" b="1" i="1" dirty="0"/>
              <a:t>ELP </a:t>
            </a:r>
            <a:r>
              <a:rPr lang="en-US" b="1" i="1" dirty="0" smtClean="0"/>
              <a:t>4</a:t>
            </a:r>
            <a:r>
              <a:rPr lang="en-US" b="1" i="1" baseline="30000" dirty="0" smtClean="0"/>
              <a:t>th</a:t>
            </a:r>
            <a:r>
              <a:rPr lang="en-US" b="1" i="1" dirty="0" smtClean="0"/>
              <a:t> – 5</a:t>
            </a:r>
            <a:r>
              <a:rPr lang="en-US" b="1" i="1" baseline="30000" dirty="0" smtClean="0"/>
              <a:t>th</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3578121" y="9562979"/>
            <a:ext cx="3462442"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269143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7286862"/>
              </p:ext>
            </p:extLst>
          </p:nvPr>
        </p:nvGraphicFramePr>
        <p:xfrm>
          <a:off x="237206" y="88303"/>
          <a:ext cx="6636000" cy="9543411"/>
        </p:xfrm>
        <a:graphic>
          <a:graphicData uri="http://schemas.openxmlformats.org/drawingml/2006/table">
            <a:tbl>
              <a:tblPr/>
              <a:tblGrid>
                <a:gridCol w="349265"/>
                <a:gridCol w="438115"/>
                <a:gridCol w="2535622"/>
                <a:gridCol w="827416"/>
                <a:gridCol w="827416"/>
                <a:gridCol w="750679"/>
                <a:gridCol w="507125"/>
                <a:gridCol w="400362"/>
              </a:tblGrid>
              <a:tr h="233520">
                <a:tc gridSpan="8">
                  <a:txBody>
                    <a:bodyPr/>
                    <a:lstStyle/>
                    <a:p>
                      <a:pPr algn="l" fontAlgn="ctr"/>
                      <a:r>
                        <a:rPr lang="en-US" sz="1400" b="1" i="0" u="none" strike="noStrike" dirty="0">
                          <a:solidFill>
                            <a:srgbClr val="000000"/>
                          </a:solidFill>
                          <a:latin typeface="Calibri"/>
                        </a:rPr>
                        <a:t>Opinion Writing  </a:t>
                      </a:r>
                      <a:r>
                        <a:rPr lang="en-US" sz="1400" b="1" i="0" u="none" strike="noStrike" dirty="0" smtClean="0">
                          <a:solidFill>
                            <a:srgbClr val="000000"/>
                          </a:solidFill>
                          <a:latin typeface="Calibri"/>
                        </a:rPr>
                        <a:t>Pre-Assessment</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129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2014-15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38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8426">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3699">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8057">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3699">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4778">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Daffy Duck and Friends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err="1">
                          <a:solidFill>
                            <a:srgbClr val="000000"/>
                          </a:solidFill>
                          <a:latin typeface="Calibri"/>
                        </a:rPr>
                        <a:t>Micky</a:t>
                      </a:r>
                      <a:r>
                        <a:rPr lang="en-US" sz="1000" b="0" i="0" u="none" strike="noStrike" dirty="0">
                          <a:solidFill>
                            <a:srgbClr val="000000"/>
                          </a:solidFill>
                          <a:latin typeface="Calibri"/>
                        </a:rPr>
                        <a:t> Mouse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Minnie Mouse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kern="1200" dirty="0">
                          <a:solidFill>
                            <a:srgbClr val="000000"/>
                          </a:solidFill>
                          <a:latin typeface="Calibri"/>
                          <a:ea typeface="+mn-ea"/>
                          <a:cs typeface="+mn-cs"/>
                        </a:rPr>
                        <a:t>Road</a:t>
                      </a:r>
                      <a:r>
                        <a:rPr lang="en-US" sz="1000" b="0" i="0" u="none" strike="noStrike" dirty="0">
                          <a:solidFill>
                            <a:srgbClr val="000000"/>
                          </a:solidFill>
                          <a:latin typeface="Calibri"/>
                        </a:rPr>
                        <a:t> Runner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4778">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53699">
                <a:tc>
                  <a:txBody>
                    <a:bodyPr/>
                    <a:lstStyle/>
                    <a:p>
                      <a:pPr algn="ctr" fontAlgn="ctr"/>
                      <a:r>
                        <a:rPr lang="en-US" sz="1000" b="1" i="0" u="none" strike="noStrike" dirty="0">
                          <a:solidFill>
                            <a:srgbClr val="000000"/>
                          </a:solidFill>
                          <a:latin typeface="Calibri"/>
                        </a:rPr>
                        <a:t>4</a:t>
                      </a: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r>
                        <a:rPr lang="en-US" sz="1000" b="1" i="0" u="none" strike="noStrike" dirty="0">
                          <a:solidFill>
                            <a:srgbClr val="000000"/>
                          </a:solidFill>
                          <a:latin typeface="Calibri"/>
                        </a:rPr>
                        <a:t>Total Students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FFFFFF"/>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3699">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r" fontAlgn="ctr"/>
                      <a:r>
                        <a:rPr lang="en-US" sz="1000" b="0" i="0" u="none" strike="noStrike" dirty="0">
                          <a:solidFill>
                            <a:srgbClr val="000000"/>
                          </a:solidFill>
                          <a:latin typeface="Calibri"/>
                        </a:rPr>
                        <a:t>% Proficient</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3699">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r" fontAlgn="ctr"/>
                      <a:r>
                        <a:rPr lang="en-US" sz="1000" b="0" i="0" u="none" strike="noStrike" dirty="0">
                          <a:solidFill>
                            <a:srgbClr val="000000"/>
                          </a:solidFill>
                          <a:latin typeface="Calibri"/>
                        </a:rPr>
                        <a:t>% Exemplary</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r>
            </a:tbl>
          </a:graphicData>
        </a:graphic>
      </p:graphicFrame>
      <p:sp>
        <p:nvSpPr>
          <p:cNvPr id="5" name="TextBox 1"/>
          <p:cNvSpPr txBox="1"/>
          <p:nvPr/>
        </p:nvSpPr>
        <p:spPr>
          <a:xfrm>
            <a:off x="391960" y="689009"/>
            <a:ext cx="139701" cy="13464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390655" y="850306"/>
            <a:ext cx="148962" cy="135983"/>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391552" y="999196"/>
            <a:ext cx="144590" cy="12946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391726" y="1148804"/>
            <a:ext cx="144590" cy="1316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54246" y="711475"/>
            <a:ext cx="524204" cy="12666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54420" y="861083"/>
            <a:ext cx="524204" cy="12811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56500" y="1007995"/>
            <a:ext cx="524204" cy="126668"/>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61175" y="1157604"/>
            <a:ext cx="524204" cy="12388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76913" y="550903"/>
            <a:ext cx="547805" cy="1296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42751" y="694286"/>
            <a:ext cx="296375" cy="133757"/>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36564" y="855677"/>
            <a:ext cx="299397" cy="136234"/>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37461" y="1003416"/>
            <a:ext cx="296469" cy="139255"/>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37635" y="1154174"/>
            <a:ext cx="296469" cy="136234"/>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20011" y="553239"/>
            <a:ext cx="635121" cy="11719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
        <p:nvSpPr>
          <p:cNvPr id="19" name="TextBox 18"/>
          <p:cNvSpPr txBox="1"/>
          <p:nvPr/>
        </p:nvSpPr>
        <p:spPr>
          <a:xfrm>
            <a:off x="97502" y="9282030"/>
            <a:ext cx="2514695" cy="334251"/>
          </a:xfrm>
          <a:prstGeom prst="rect">
            <a:avLst/>
          </a:prstGeom>
          <a:noFill/>
        </p:spPr>
        <p:txBody>
          <a:bodyPr wrap="square" lIns="87179" tIns="43589" rIns="87179" bIns="43589" rtlCol="0">
            <a:spAutoFit/>
          </a:bodyPr>
          <a:lstStyle/>
          <a:p>
            <a:r>
              <a:rPr lang="en-US" sz="800" dirty="0"/>
              <a:t>To use the Excel Version of this Score sheet. </a:t>
            </a:r>
            <a:r>
              <a:rPr lang="en-US" sz="800" b="1" u="sng" dirty="0">
                <a:solidFill>
                  <a:srgbClr val="0000CC"/>
                </a:solidFill>
              </a:rPr>
              <a:t>http://sresource.homestead.com/index.html</a:t>
            </a:r>
          </a:p>
        </p:txBody>
      </p:sp>
    </p:spTree>
    <p:extLst>
      <p:ext uri="{BB962C8B-B14F-4D97-AF65-F5344CB8AC3E}">
        <p14:creationId xmlns:p14="http://schemas.microsoft.com/office/powerpoint/2010/main" val="414011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www.edutopia.org/sites/default/files/styles/feature_image_breakpoints_theme_edutopia_desktop_1x/public/slates/larmer-pbl-ccss-part1-Thinkstock.jpg?itok=idxUZT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481" y="3066803"/>
            <a:ext cx="3488982" cy="2616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081" y="5878760"/>
            <a:ext cx="6400800" cy="527956"/>
          </a:xfrm>
          <a:prstGeom prst="rect">
            <a:avLst/>
          </a:prstGeom>
          <a:noFill/>
        </p:spPr>
        <p:txBody>
          <a:bodyPr wrap="square" lIns="96131" tIns="48065" rIns="96131" bIns="48065" rtlCol="0">
            <a:spAutoFit/>
          </a:bodyPr>
          <a:lstStyle/>
          <a:p>
            <a:r>
              <a:rPr lang="en-US" sz="2800" b="1" dirty="0" smtClean="0">
                <a:effectLst>
                  <a:outerShdw blurRad="38100" dist="38100" dir="2700000" algn="tl">
                    <a:srgbClr val="000000">
                      <a:alpha val="43137"/>
                    </a:srgbClr>
                  </a:outerShdw>
                </a:effectLst>
              </a:rPr>
              <a:t>Student Name:______________________</a:t>
            </a:r>
            <a:endParaRPr lang="en-US" sz="2800" b="1" dirty="0">
              <a:effectLst>
                <a:outerShdw blurRad="38100" dist="38100" dir="2700000" algn="tl">
                  <a:srgbClr val="000000">
                    <a:alpha val="43137"/>
                  </a:srgbClr>
                </a:outerShdw>
              </a:effectLst>
            </a:endParaRPr>
          </a:p>
        </p:txBody>
      </p:sp>
      <p:pic>
        <p:nvPicPr>
          <p:cNvPr id="8" name="Picture 2" descr="C:\Users\Rick Richmond\Desktop\WebHead3.jpg"/>
          <p:cNvPicPr>
            <a:picLocks noChangeAspect="1" noChangeArrowheads="1"/>
          </p:cNvPicPr>
          <p:nvPr/>
        </p:nvPicPr>
        <p:blipFill>
          <a:blip r:embed="rId3" cstate="print"/>
          <a:srcRect/>
          <a:stretch>
            <a:fillRect/>
          </a:stretch>
        </p:blipFill>
        <p:spPr bwMode="auto">
          <a:xfrm>
            <a:off x="3444081" y="243681"/>
            <a:ext cx="3372008" cy="667087"/>
          </a:xfrm>
          <a:prstGeom prst="rect">
            <a:avLst/>
          </a:prstGeom>
          <a:noFill/>
        </p:spPr>
      </p:pic>
      <p:sp>
        <p:nvSpPr>
          <p:cNvPr id="9" name="TextBox 8"/>
          <p:cNvSpPr txBox="1"/>
          <p:nvPr/>
        </p:nvSpPr>
        <p:spPr>
          <a:xfrm>
            <a:off x="396081" y="6484639"/>
            <a:ext cx="4114800" cy="384721"/>
          </a:xfrm>
          <a:prstGeom prst="rect">
            <a:avLst/>
          </a:prstGeom>
          <a:noFill/>
        </p:spPr>
        <p:txBody>
          <a:bodyPr wrap="square" rtlCol="0">
            <a:spAutoFit/>
          </a:bodyPr>
          <a:lstStyle/>
          <a:p>
            <a:r>
              <a:rPr lang="en-US" b="1" dirty="0" smtClean="0"/>
              <a:t>Date: __________________</a:t>
            </a:r>
            <a:endParaRPr lang="en-US" b="1" dirty="0"/>
          </a:p>
        </p:txBody>
      </p:sp>
      <p:sp>
        <p:nvSpPr>
          <p:cNvPr id="10" name="TextBox 9"/>
          <p:cNvSpPr txBox="1"/>
          <p:nvPr/>
        </p:nvSpPr>
        <p:spPr>
          <a:xfrm>
            <a:off x="396081" y="1539081"/>
            <a:ext cx="5710679" cy="1205064"/>
          </a:xfrm>
          <a:prstGeom prst="rect">
            <a:avLst/>
          </a:prstGeom>
          <a:noFill/>
        </p:spPr>
        <p:txBody>
          <a:bodyPr wrap="square" lIns="96131" tIns="48065" rIns="96131" bIns="48065" rtlCol="0">
            <a:spAutoFit/>
          </a:bodyPr>
          <a:lstStyle/>
          <a:p>
            <a:r>
              <a:rPr lang="en-US" sz="3600" b="1" dirty="0" smtClean="0">
                <a:effectLst>
                  <a:outerShdw blurRad="38100" dist="38100" dir="2700000" algn="tl">
                    <a:srgbClr val="000000">
                      <a:alpha val="43137"/>
                    </a:srgbClr>
                  </a:outerShdw>
                </a:effectLst>
              </a:rPr>
              <a:t>Opinion Writing…</a:t>
            </a:r>
          </a:p>
          <a:p>
            <a:r>
              <a:rPr lang="en-US" sz="3600" b="1" dirty="0"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Performance Task</a:t>
            </a:r>
            <a:endParaRPr lang="en-US" sz="2800" b="1" dirty="0">
              <a:effectLst>
                <a:outerShdw blurRad="38100" dist="38100" dir="2700000" algn="tl">
                  <a:srgbClr val="000000">
                    <a:alpha val="43137"/>
                  </a:srgbClr>
                </a:outerShdw>
              </a:effectLst>
            </a:endParaRPr>
          </a:p>
        </p:txBody>
      </p:sp>
      <p:sp>
        <p:nvSpPr>
          <p:cNvPr id="11" name="TextBox 10"/>
          <p:cNvSpPr txBox="1"/>
          <p:nvPr/>
        </p:nvSpPr>
        <p:spPr>
          <a:xfrm>
            <a:off x="396081" y="2682082"/>
            <a:ext cx="3581400" cy="384721"/>
          </a:xfrm>
          <a:prstGeom prst="rect">
            <a:avLst/>
          </a:prstGeom>
          <a:noFill/>
        </p:spPr>
        <p:txBody>
          <a:bodyPr wrap="square" rtlCol="0">
            <a:spAutoFit/>
          </a:bodyPr>
          <a:lstStyle/>
          <a:p>
            <a:pPr algn="ctr"/>
            <a:r>
              <a:rPr lang="en-US" dirty="0" smtClean="0"/>
              <a:t>Pre-Assessment</a:t>
            </a:r>
            <a:endParaRPr lang="en-US" dirty="0"/>
          </a:p>
        </p:txBody>
      </p:sp>
      <p:sp>
        <p:nvSpPr>
          <p:cNvPr id="14" name="Slide Number Placeholder 13"/>
          <p:cNvSpPr>
            <a:spLocks noGrp="1"/>
          </p:cNvSpPr>
          <p:nvPr>
            <p:ph type="sldNum" sz="quarter" idx="12"/>
          </p:nvPr>
        </p:nvSpPr>
        <p:spPr/>
        <p:txBody>
          <a:bodyPr/>
          <a:lstStyle/>
          <a:p>
            <a:fld id="{2A5E9C3D-07D7-45D2-9B6A-FB5CA66A53EB}" type="slidenum">
              <a:rPr lang="en-US" smtClean="0"/>
              <a:pPr/>
              <a:t>6</a:t>
            </a:fld>
            <a:endParaRPr lang="en-US" dirty="0"/>
          </a:p>
        </p:txBody>
      </p:sp>
      <p:pic>
        <p:nvPicPr>
          <p:cNvPr id="13" name="Picture 2" descr="Click to view">
            <a:hlinkClick r:id="rId4"/>
          </p:cNvPr>
          <p:cNvPicPr>
            <a:picLocks noChangeAspect="1" noChangeArrowheads="1"/>
          </p:cNvPicPr>
          <p:nvPr/>
        </p:nvPicPr>
        <p:blipFill>
          <a:blip r:embed="rId5" cstate="print"/>
          <a:srcRect/>
          <a:stretch>
            <a:fillRect/>
          </a:stretch>
        </p:blipFill>
        <p:spPr bwMode="auto">
          <a:xfrm>
            <a:off x="396081" y="167482"/>
            <a:ext cx="1447800" cy="14704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5E9C3D-07D7-45D2-9B6A-FB5CA66A53EB}" type="slidenum">
              <a:rPr lang="en-US" smtClean="0"/>
              <a:pPr/>
              <a:t>7</a:t>
            </a:fld>
            <a:endParaRPr lang="en-US" dirty="0"/>
          </a:p>
        </p:txBody>
      </p:sp>
      <p:sp>
        <p:nvSpPr>
          <p:cNvPr id="5" name="TextBox 4"/>
          <p:cNvSpPr txBox="1"/>
          <p:nvPr/>
        </p:nvSpPr>
        <p:spPr>
          <a:xfrm>
            <a:off x="683674" y="1005681"/>
            <a:ext cx="5943600" cy="6217087"/>
          </a:xfrm>
          <a:prstGeom prst="rect">
            <a:avLst/>
          </a:prstGeom>
          <a:noFill/>
        </p:spPr>
        <p:txBody>
          <a:bodyPr wrap="square" rtlCol="0">
            <a:spAutoFit/>
          </a:bodyPr>
          <a:lstStyle/>
          <a:p>
            <a:r>
              <a:rPr lang="en-US" dirty="0" smtClean="0"/>
              <a:t>Directions:</a:t>
            </a:r>
          </a:p>
          <a:p>
            <a:r>
              <a:rPr lang="en-US" u="sng" dirty="0" smtClean="0"/>
              <a:t>35 Minutes</a:t>
            </a:r>
            <a:endParaRPr lang="en-US" u="sng" dirty="0"/>
          </a:p>
          <a:p>
            <a:pPr marL="457200" indent="-457200">
              <a:buFont typeface="+mj-lt"/>
              <a:buAutoNum type="arabicPeriod"/>
            </a:pPr>
            <a:r>
              <a:rPr lang="en-US" dirty="0" smtClean="0"/>
              <a:t>Read each article.</a:t>
            </a:r>
          </a:p>
          <a:p>
            <a:pPr marL="457200" indent="-457200">
              <a:buFont typeface="+mj-lt"/>
              <a:buAutoNum type="arabicPeriod"/>
            </a:pPr>
            <a:endParaRPr lang="en-US" dirty="0"/>
          </a:p>
          <a:p>
            <a:pPr marL="457200" indent="-457200">
              <a:buFont typeface="+mj-lt"/>
              <a:buAutoNum type="arabicPeriod"/>
            </a:pPr>
            <a:r>
              <a:rPr lang="en-US" dirty="0" smtClean="0"/>
              <a:t>Take notes as you read. You can use your notes to help you write your opinion essay.</a:t>
            </a:r>
          </a:p>
          <a:p>
            <a:pPr marL="457200" indent="-457200">
              <a:buFont typeface="+mj-lt"/>
              <a:buAutoNum type="arabicPeriod"/>
            </a:pPr>
            <a:endParaRPr lang="en-US" dirty="0"/>
          </a:p>
          <a:p>
            <a:pPr marL="457200" indent="-457200">
              <a:buFont typeface="+mj-lt"/>
              <a:buAutoNum type="arabicPeriod"/>
            </a:pPr>
            <a:r>
              <a:rPr lang="en-US" dirty="0" smtClean="0"/>
              <a:t>Answer the 3 questions when you are done reading.</a:t>
            </a:r>
          </a:p>
          <a:p>
            <a:pPr marL="457200"/>
            <a:r>
              <a:rPr lang="en-US" dirty="0" smtClean="0"/>
              <a:t>You may also use your answers to help you write your  opinion essay. </a:t>
            </a:r>
          </a:p>
          <a:p>
            <a:pPr marL="457200"/>
            <a:endParaRPr lang="en-US" dirty="0" smtClean="0"/>
          </a:p>
          <a:p>
            <a:pPr algn="ctr"/>
            <a:r>
              <a:rPr lang="en-US" b="1" dirty="0" smtClean="0"/>
              <a:t>STOP AND WAIT FOR YOUR TEACHER</a:t>
            </a:r>
          </a:p>
          <a:p>
            <a:r>
              <a:rPr lang="en-US" dirty="0"/>
              <a:t> </a:t>
            </a:r>
            <a:endParaRPr lang="en-US" dirty="0" smtClean="0"/>
          </a:p>
          <a:p>
            <a:r>
              <a:rPr lang="en-US" u="sng" dirty="0" smtClean="0"/>
              <a:t>70 Minutes</a:t>
            </a:r>
          </a:p>
          <a:p>
            <a:r>
              <a:rPr lang="en-US" dirty="0" smtClean="0"/>
              <a:t>4.  Write your opinion essay.</a:t>
            </a:r>
            <a:r>
              <a:rPr lang="en-US" sz="2400" b="1" u="sng" dirty="0"/>
              <a:t> </a:t>
            </a:r>
            <a:endParaRPr lang="en-US" sz="2400" b="1" u="sng" dirty="0" smtClean="0"/>
          </a:p>
          <a:p>
            <a:pPr marL="344488"/>
            <a:r>
              <a:rPr lang="en-US" sz="1200" b="1" u="sng" dirty="0" smtClean="0"/>
              <a:t>Your </a:t>
            </a:r>
            <a:r>
              <a:rPr lang="en-US" sz="1200" b="1" u="sng" dirty="0"/>
              <a:t>assignment</a:t>
            </a:r>
            <a:r>
              <a:rPr lang="en-US" sz="1200" b="1" dirty="0"/>
              <a:t>: </a:t>
            </a:r>
            <a:endParaRPr lang="en-US" sz="1200" dirty="0"/>
          </a:p>
          <a:p>
            <a:pPr marL="344488"/>
            <a:r>
              <a:rPr lang="en-US" sz="1200" dirty="0"/>
              <a:t>You </a:t>
            </a:r>
            <a:r>
              <a:rPr lang="en-US" sz="1200" dirty="0" smtClean="0"/>
              <a:t>will </a:t>
            </a:r>
            <a:r>
              <a:rPr lang="en-US" sz="1200" dirty="0"/>
              <a:t>read three  informational articles about different environments. Write an opinion essay about which type of environment </a:t>
            </a:r>
            <a:r>
              <a:rPr lang="en-US" sz="1200" dirty="0" smtClean="0"/>
              <a:t>you think is the best environment to live in</a:t>
            </a:r>
            <a:r>
              <a:rPr lang="en-US" sz="1200" dirty="0"/>
              <a:t>. </a:t>
            </a:r>
            <a:r>
              <a:rPr lang="en-US" sz="1200" dirty="0" smtClean="0"/>
              <a:t>  Explain your reasons using examples and details from all three sources.</a:t>
            </a:r>
          </a:p>
          <a:p>
            <a:pPr marL="344488"/>
            <a:endParaRPr lang="en-US" sz="1200" dirty="0"/>
          </a:p>
          <a:p>
            <a:pPr marL="344488"/>
            <a:r>
              <a:rPr lang="en-US" sz="1200" dirty="0" smtClean="0"/>
              <a:t>You </a:t>
            </a:r>
            <a:r>
              <a:rPr lang="en-US" sz="1200" dirty="0"/>
              <a:t>may use your notes, your 3 answered questions and refer to the passages as much as you’d like.</a:t>
            </a:r>
          </a:p>
          <a:p>
            <a:pPr marL="344488"/>
            <a:endParaRPr lang="en-US" sz="1200" dirty="0"/>
          </a:p>
          <a:p>
            <a:pPr marL="344488"/>
            <a:endParaRPr lang="en-US" sz="1200" dirty="0"/>
          </a:p>
        </p:txBody>
      </p:sp>
    </p:spTree>
    <p:extLst>
      <p:ext uri="{BB962C8B-B14F-4D97-AF65-F5344CB8AC3E}">
        <p14:creationId xmlns:p14="http://schemas.microsoft.com/office/powerpoint/2010/main" val="286408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70405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5" name="Rectangle 5"/>
          <p:cNvSpPr>
            <a:spLocks noChangeArrowheads="1"/>
          </p:cNvSpPr>
          <p:nvPr/>
        </p:nvSpPr>
        <p:spPr bwMode="auto">
          <a:xfrm>
            <a:off x="0" y="0"/>
            <a:ext cx="7040563"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Slide Number Placeholder 14"/>
          <p:cNvSpPr>
            <a:spLocks noGrp="1"/>
          </p:cNvSpPr>
          <p:nvPr>
            <p:ph type="sldNum" sz="quarter" idx="12"/>
          </p:nvPr>
        </p:nvSpPr>
        <p:spPr/>
        <p:txBody>
          <a:bodyPr/>
          <a:lstStyle/>
          <a:p>
            <a:fld id="{2A5E9C3D-07D7-45D2-9B6A-FB5CA66A53EB}" type="slidenum">
              <a:rPr lang="en-US" smtClean="0"/>
              <a:pPr/>
              <a:t>8</a:t>
            </a:fld>
            <a:endParaRPr lang="en-US" dirty="0"/>
          </a:p>
        </p:txBody>
      </p:sp>
      <p:sp>
        <p:nvSpPr>
          <p:cNvPr id="5121" name="Rectangle 1"/>
          <p:cNvSpPr>
            <a:spLocks noChangeArrowheads="1"/>
          </p:cNvSpPr>
          <p:nvPr/>
        </p:nvSpPr>
        <p:spPr bwMode="auto">
          <a:xfrm>
            <a:off x="243681" y="821759"/>
            <a:ext cx="6553200" cy="81560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r>
              <a:rPr lang="en-US" sz="1600" b="1" u="sng" dirty="0" smtClean="0"/>
              <a:t>Climates</a:t>
            </a:r>
          </a:p>
          <a:p>
            <a:pPr algn="ctr" fontAlgn="base"/>
            <a:r>
              <a:rPr lang="en-US" sz="1000" i="1" dirty="0" smtClean="0"/>
              <a:t>Read works Source One</a:t>
            </a:r>
            <a:endParaRPr lang="en-US" sz="1600" u="sng" dirty="0"/>
          </a:p>
          <a:p>
            <a:pPr eaLnBrk="0" fontAlgn="base" hangingPunct="0"/>
            <a:r>
              <a:rPr lang="en-US" sz="1200" b="1" dirty="0"/>
              <a:t>Climate Zones </a:t>
            </a:r>
            <a:endParaRPr lang="en-US" sz="1200" dirty="0"/>
          </a:p>
          <a:p>
            <a:pPr eaLnBrk="0" fontAlgn="base" hangingPunct="0"/>
            <a:r>
              <a:rPr lang="en-US" sz="1200" dirty="0"/>
              <a:t>The Earth’s surface is made up of many different climates. To help them organize it all, scientists have grouped climates that are similar. Each group has the same kinds of plant, temperature, and amount of rainfall.</a:t>
            </a:r>
            <a:r>
              <a:rPr lang="en-US" sz="1200" baseline="30000" dirty="0"/>
              <a:t>  </a:t>
            </a:r>
            <a:r>
              <a:rPr lang="en-US" sz="1200" dirty="0"/>
              <a:t>Here’s a look at some of the major groups. </a:t>
            </a:r>
            <a:endParaRPr lang="en-US" sz="1200" dirty="0" smtClean="0"/>
          </a:p>
          <a:p>
            <a:pPr eaLnBrk="0" fontAlgn="base" hangingPunct="0"/>
            <a:endParaRPr lang="en-US" sz="1200" dirty="0"/>
          </a:p>
          <a:p>
            <a:pPr eaLnBrk="0" fontAlgn="base" hangingPunct="0"/>
            <a:r>
              <a:rPr lang="en-US" sz="1200" b="1" u="sng" dirty="0"/>
              <a:t>Tropical Climates </a:t>
            </a:r>
            <a:endParaRPr lang="en-US" sz="1200" dirty="0"/>
          </a:p>
          <a:p>
            <a:pPr eaLnBrk="0" fontAlgn="base" hangingPunct="0"/>
            <a:r>
              <a:rPr lang="en-US" sz="1200" dirty="0"/>
              <a:t>Right around the equator is the tropical climate zone. Tropical climates receive a lot of sunlight and are very warm. Rainfall is heavy, so they are also very wet. This climate is perfect for rainforests, teeming with a huge amount of life and growth. It’s hot and muggy which provides a </a:t>
            </a:r>
            <a:r>
              <a:rPr lang="en-US" sz="1200" b="1" dirty="0"/>
              <a:t>habitat</a:t>
            </a:r>
            <a:r>
              <a:rPr lang="en-US" sz="1200" baseline="30000" dirty="0"/>
              <a:t>2 </a:t>
            </a:r>
            <a:r>
              <a:rPr lang="en-US" sz="1200" dirty="0"/>
              <a:t>for many different types of plant and animals</a:t>
            </a:r>
            <a:r>
              <a:rPr lang="en-US" sz="1200" dirty="0" smtClean="0"/>
              <a:t>.</a:t>
            </a:r>
          </a:p>
          <a:p>
            <a:pPr eaLnBrk="0" fontAlgn="base" hangingPunct="0"/>
            <a:endParaRPr lang="en-US" sz="1200" dirty="0"/>
          </a:p>
          <a:p>
            <a:pPr eaLnBrk="0" fontAlgn="base" hangingPunct="0"/>
            <a:r>
              <a:rPr lang="en-US" sz="1200" b="1" u="sng" dirty="0"/>
              <a:t>Desert Climates </a:t>
            </a:r>
            <a:endParaRPr lang="en-US" sz="1200" dirty="0"/>
          </a:p>
          <a:p>
            <a:pPr eaLnBrk="0" fontAlgn="base" hangingPunct="0"/>
            <a:r>
              <a:rPr lang="en-US" sz="1200" dirty="0"/>
              <a:t>Deserts receive very little rain, less than 10 inches a year! Some years it may not rain at all. Desert air is so hot that when rain does fall, it can evaporate even before it reaches the ground! Deserts often receive full sunlight because there are no clouds to </a:t>
            </a:r>
            <a:r>
              <a:rPr lang="en-US" sz="1200" b="1" dirty="0"/>
              <a:t>filter</a:t>
            </a:r>
            <a:r>
              <a:rPr lang="en-US" sz="1200" baseline="30000" dirty="0"/>
              <a:t>3 </a:t>
            </a:r>
            <a:r>
              <a:rPr lang="en-US" sz="1200" dirty="0"/>
              <a:t>the sun’s rays. At night deserts can be very cold. The soil in a desert is dry and often sandy. Very little life </a:t>
            </a:r>
            <a:r>
              <a:rPr lang="en-US" sz="1200" b="1" dirty="0"/>
              <a:t>thrives</a:t>
            </a:r>
            <a:r>
              <a:rPr lang="en-US" sz="1200" baseline="30000" dirty="0"/>
              <a:t>4 </a:t>
            </a:r>
            <a:r>
              <a:rPr lang="en-US" sz="1200" dirty="0"/>
              <a:t>in the desert, except for Cacti. The cactus plant stores water. The stem of the cactus is like a water bottle. It is full of water and allows very little to leave the plant. </a:t>
            </a:r>
            <a:endParaRPr lang="en-US" sz="1200" dirty="0" smtClean="0"/>
          </a:p>
          <a:p>
            <a:pPr eaLnBrk="0" fontAlgn="base" hangingPunct="0"/>
            <a:endParaRPr lang="en-US" sz="1200" dirty="0"/>
          </a:p>
          <a:p>
            <a:pPr eaLnBrk="0" fontAlgn="base" hangingPunct="0"/>
            <a:r>
              <a:rPr lang="en-US" sz="1200" b="1" u="sng" dirty="0"/>
              <a:t>Savannas</a:t>
            </a:r>
            <a:r>
              <a:rPr lang="en-US" sz="1200" b="1" dirty="0"/>
              <a:t> </a:t>
            </a:r>
            <a:endParaRPr lang="en-US" sz="1200" dirty="0"/>
          </a:p>
          <a:p>
            <a:pPr eaLnBrk="0" fontAlgn="base" hangingPunct="0"/>
            <a:r>
              <a:rPr lang="en-US" sz="1200" dirty="0"/>
              <a:t>Savannas are often found between tropical climates and subtropical deserts. Savannas have plants, but mostly scrub and brush. There is not enough water for many trees. The grasses grow during a very short rainy season. They then die in the dry winter months.</a:t>
            </a:r>
          </a:p>
          <a:p>
            <a:pPr eaLnBrk="0" fontAlgn="base" hangingPunct="0"/>
            <a:r>
              <a:rPr lang="en-US" sz="1200" dirty="0"/>
              <a:t> </a:t>
            </a:r>
          </a:p>
          <a:p>
            <a:pPr eaLnBrk="0" fontAlgn="base" hangingPunct="0"/>
            <a:r>
              <a:rPr lang="en-US" sz="1200" b="1" u="sng" dirty="0"/>
              <a:t>Temperate Climates </a:t>
            </a:r>
            <a:endParaRPr lang="en-US" sz="1200" dirty="0"/>
          </a:p>
          <a:p>
            <a:pPr eaLnBrk="0" fontAlgn="base" hangingPunct="0"/>
            <a:r>
              <a:rPr lang="en-US" sz="1200" dirty="0"/>
              <a:t>Temperate is a climate that is not too hot or too cold. It is a mild climate. The weather in mild climates is never too extreme. Summers are warm and wet. Winters are cool and dry. Neither season has very hot or very cold temperatures. Many plant and animal species thrive in these conditions. Most of the United States </a:t>
            </a:r>
            <a:r>
              <a:rPr lang="en-US" sz="1200" dirty="0" smtClean="0"/>
              <a:t>has </a:t>
            </a:r>
            <a:r>
              <a:rPr lang="en-US" sz="1200" dirty="0"/>
              <a:t>a mild climate. </a:t>
            </a:r>
            <a:endParaRPr lang="en-US" sz="1200" dirty="0" smtClean="0"/>
          </a:p>
          <a:p>
            <a:pPr eaLnBrk="0" fontAlgn="base" hangingPunct="0"/>
            <a:endParaRPr lang="en-US" sz="1200" dirty="0"/>
          </a:p>
          <a:p>
            <a:pPr eaLnBrk="0" fontAlgn="base" hangingPunct="0"/>
            <a:r>
              <a:rPr lang="en-US" sz="1200" b="1" u="sng" dirty="0"/>
              <a:t>Polar Climates </a:t>
            </a:r>
            <a:endParaRPr lang="en-US" sz="1200" dirty="0"/>
          </a:p>
          <a:p>
            <a:pPr eaLnBrk="0" fontAlgn="base" hangingPunct="0"/>
            <a:r>
              <a:rPr lang="en-US" sz="1200" dirty="0"/>
              <a:t>Have you ever heard of the polar ice caps? The ice caps are the regions at the North and South Poles. They are always covered in frozen water like snow or ice. They are the coldest climates on Earth. Polar regions get less of the sun’s direct rays because of the tilt of the Earth's axis. Temperatures are very, very cold. During winter </a:t>
            </a:r>
            <a:r>
              <a:rPr lang="en-US" sz="1200" dirty="0" smtClean="0"/>
              <a:t>it </a:t>
            </a:r>
            <a:r>
              <a:rPr lang="en-US" sz="1200" dirty="0"/>
              <a:t>is dark for six months straight!  Rain is rare and almost always in the form of snow.</a:t>
            </a:r>
          </a:p>
          <a:p>
            <a:pPr eaLnBrk="0" fontAlgn="base" hangingPunct="0"/>
            <a:r>
              <a:rPr lang="en-US" sz="1200" dirty="0"/>
              <a:t> </a:t>
            </a:r>
          </a:p>
          <a:p>
            <a:pPr eaLnBrk="0" fontAlgn="base" hangingPunct="0"/>
            <a:r>
              <a:rPr lang="en-US" sz="1200" dirty="0"/>
              <a:t>1 </a:t>
            </a:r>
            <a:r>
              <a:rPr lang="en-US" sz="1200" b="1" dirty="0"/>
              <a:t>habitat: </a:t>
            </a:r>
            <a:r>
              <a:rPr lang="en-US" sz="1200" dirty="0"/>
              <a:t>the place where an animal or plant grows </a:t>
            </a:r>
          </a:p>
          <a:p>
            <a:pPr eaLnBrk="0" fontAlgn="base" hangingPunct="0"/>
            <a:r>
              <a:rPr lang="en-US" sz="1200" dirty="0"/>
              <a:t>2 </a:t>
            </a:r>
            <a:r>
              <a:rPr lang="en-US" sz="1200" b="1" dirty="0"/>
              <a:t>filter: </a:t>
            </a:r>
            <a:r>
              <a:rPr lang="en-US" sz="1200" dirty="0"/>
              <a:t>to help the sun not shine so bright</a:t>
            </a:r>
          </a:p>
          <a:p>
            <a:pPr eaLnBrk="0" fontAlgn="base" hangingPunct="0"/>
            <a:r>
              <a:rPr lang="en-US" sz="1200" dirty="0"/>
              <a:t>3 t</a:t>
            </a:r>
            <a:r>
              <a:rPr lang="en-US" sz="1200" b="1" dirty="0"/>
              <a:t>hrive: </a:t>
            </a:r>
            <a:r>
              <a:rPr lang="en-US" sz="1200" dirty="0"/>
              <a:t>to grow well </a:t>
            </a:r>
          </a:p>
          <a:p>
            <a:pPr marR="0" lvl="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4054838"/>
              </p:ext>
            </p:extLst>
          </p:nvPr>
        </p:nvGraphicFramePr>
        <p:xfrm>
          <a:off x="5196681" y="167481"/>
          <a:ext cx="1676400" cy="731520"/>
        </p:xfrm>
        <a:graphic>
          <a:graphicData uri="http://schemas.openxmlformats.org/drawingml/2006/table">
            <a:tbl>
              <a:tblPr firstRow="1" bandRow="1">
                <a:tableStyleId>{5C22544A-7EE6-4342-B048-85BDC9FD1C3A}</a:tableStyleId>
              </a:tblPr>
              <a:tblGrid>
                <a:gridCol w="1295400"/>
                <a:gridCol w="381000"/>
              </a:tblGrid>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dirty="0" smtClean="0">
                          <a:solidFill>
                            <a:sysClr val="windowText" lastClr="000000"/>
                          </a:solidFill>
                        </a:rPr>
                        <a:t>Grade</a:t>
                      </a:r>
                      <a:r>
                        <a:rPr lang="en-US" sz="800" baseline="0" dirty="0" smtClean="0">
                          <a:solidFill>
                            <a:sysClr val="windowText" lastClr="000000"/>
                          </a:solidFill>
                        </a:rPr>
                        <a:t> Equivalent</a:t>
                      </a:r>
                      <a:endParaRPr lang="en-US" sz="800" b="1" dirty="0" smtClean="0">
                        <a:solidFill>
                          <a:sysClr val="windowText" lastClr="000000"/>
                        </a:solidFill>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4.8</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Lexile Measure</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760L</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Mean Sentence Length	 </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10c21</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kern="1200" dirty="0" smtClean="0">
                          <a:solidFill>
                            <a:schemeClr val="dk1"/>
                          </a:solidFill>
                          <a:latin typeface="+mn-lt"/>
                          <a:ea typeface="+mn-ea"/>
                          <a:cs typeface="+mn-cs"/>
                        </a:rPr>
                        <a:t>Mean Log Word Frequency</a:t>
                      </a:r>
                      <a:endParaRPr lang="en-US" sz="800" kern="1200" dirty="0" smtClean="0">
                        <a:solidFill>
                          <a:schemeClr val="dk1"/>
                        </a:solidFill>
                        <a:latin typeface="+mn-lt"/>
                        <a:ea typeface="+mn-ea"/>
                        <a:cs typeface="+mn-cs"/>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3.35</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Word Count</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439</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2A5E9C3D-07D7-45D2-9B6A-FB5CA66A53EB}" type="slidenum">
              <a:rPr lang="en-US" smtClean="0"/>
              <a:pPr/>
              <a:t>9</a:t>
            </a:fld>
            <a:endParaRPr lang="en-US" dirty="0"/>
          </a:p>
        </p:txBody>
      </p:sp>
      <p:pic>
        <p:nvPicPr>
          <p:cNvPr id="10" name="Picture 9"/>
          <p:cNvPicPr>
            <a:picLocks noChangeAspect="1"/>
          </p:cNvPicPr>
          <p:nvPr/>
        </p:nvPicPr>
        <p:blipFill>
          <a:blip r:embed="rId2" cstate="print"/>
          <a:srcRect/>
          <a:stretch>
            <a:fillRect/>
          </a:stretch>
        </p:blipFill>
        <p:spPr bwMode="auto">
          <a:xfrm>
            <a:off x="1005681" y="5691969"/>
            <a:ext cx="2087245" cy="156718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cstate="print"/>
          <a:srcRect/>
          <a:stretch>
            <a:fillRect/>
          </a:stretch>
        </p:blipFill>
        <p:spPr bwMode="auto">
          <a:xfrm>
            <a:off x="3825081" y="6475559"/>
            <a:ext cx="2082165" cy="1555750"/>
          </a:xfrm>
          <a:prstGeom prst="rect">
            <a:avLst/>
          </a:prstGeom>
          <a:ln>
            <a:noFill/>
          </a:ln>
          <a:effectLst>
            <a:outerShdw blurRad="292100" dist="139700" dir="2700000" algn="tl" rotWithShape="0">
              <a:srgbClr val="333333">
                <a:alpha val="65000"/>
              </a:srgbClr>
            </a:outerShdw>
          </a:effectLst>
        </p:spPr>
      </p:pic>
      <p:sp>
        <p:nvSpPr>
          <p:cNvPr id="7172" name="Rectangle 4"/>
          <p:cNvSpPr>
            <a:spLocks noChangeArrowheads="1"/>
          </p:cNvSpPr>
          <p:nvPr/>
        </p:nvSpPr>
        <p:spPr bwMode="auto">
          <a:xfrm>
            <a:off x="396081" y="974904"/>
            <a:ext cx="60198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r>
              <a:rPr lang="en-US" sz="1600" b="1" u="sng" dirty="0" smtClean="0"/>
              <a:t>All About Tropical Climates</a:t>
            </a:r>
          </a:p>
          <a:p>
            <a:pPr lvl="0" algn="ctr" fontAlgn="base"/>
            <a:r>
              <a:rPr lang="en-US" sz="1200" i="1" dirty="0" smtClean="0"/>
              <a:t>Source Two</a:t>
            </a:r>
          </a:p>
          <a:p>
            <a:pPr lvl="0" algn="ctr" fontAlgn="base"/>
            <a:endParaRPr lang="en-US" sz="1200" dirty="0" smtClean="0"/>
          </a:p>
          <a:p>
            <a:pPr lvl="0" fontAlgn="base"/>
            <a:r>
              <a:rPr lang="en-US" sz="1200" dirty="0" smtClean="0"/>
              <a:t>Tropical </a:t>
            </a:r>
            <a:r>
              <a:rPr lang="en-US" sz="1200" dirty="0"/>
              <a:t>climates are found in areas that lie close to the equator. Here the sun shines brightly. Within tropical climates, there are three groups</a:t>
            </a:r>
            <a:r>
              <a:rPr lang="en-US" sz="1200" b="1" dirty="0"/>
              <a:t>: </a:t>
            </a:r>
            <a:r>
              <a:rPr lang="en-US" sz="1200" b="1" u="sng" dirty="0"/>
              <a:t>tropical wet</a:t>
            </a:r>
            <a:r>
              <a:rPr lang="en-US" sz="1200" dirty="0"/>
              <a:t>; </a:t>
            </a:r>
            <a:r>
              <a:rPr lang="en-US" sz="1200" b="1" u="sng" dirty="0"/>
              <a:t>tropical wet and dry</a:t>
            </a:r>
            <a:r>
              <a:rPr lang="en-US" sz="1200" dirty="0"/>
              <a:t>; and </a:t>
            </a:r>
            <a:r>
              <a:rPr lang="en-US" sz="1200" b="1" u="sng" dirty="0"/>
              <a:t>tropical monsoon</a:t>
            </a:r>
            <a:r>
              <a:rPr lang="en-US" sz="1200" dirty="0"/>
              <a:t>. </a:t>
            </a:r>
          </a:p>
          <a:p>
            <a:pPr fontAlgn="base"/>
            <a:r>
              <a:rPr lang="en-US" sz="1200" dirty="0"/>
              <a:t> </a:t>
            </a:r>
          </a:p>
          <a:p>
            <a:pPr lvl="0" fontAlgn="base"/>
            <a:r>
              <a:rPr lang="en-US" sz="1200" b="1" u="sng" dirty="0"/>
              <a:t>Tropical wet regions</a:t>
            </a:r>
            <a:r>
              <a:rPr lang="en-US" sz="1200" dirty="0"/>
              <a:t>, also known as rain forest. Rainforest weather is easy to predict. Here, every day is pretty much the same. You can expect lots of rain, warm nights and hot days. The seasons change only slightly. The rain forest climate sounds ideal, but it is very humid here and there are lots of mosquitoes and bugs.</a:t>
            </a:r>
          </a:p>
          <a:p>
            <a:r>
              <a:rPr lang="en-US" sz="1200" dirty="0"/>
              <a:t> </a:t>
            </a:r>
          </a:p>
          <a:p>
            <a:pPr lvl="0" fontAlgn="base"/>
            <a:r>
              <a:rPr lang="en-US" sz="1200" b="1" u="sng" dirty="0"/>
              <a:t>Monsoon climates</a:t>
            </a:r>
            <a:r>
              <a:rPr lang="en-US" sz="1200" b="1" dirty="0"/>
              <a:t> </a:t>
            </a:r>
            <a:r>
              <a:rPr lang="en-US" sz="1200" dirty="0"/>
              <a:t>have winds that reverse every six months. For example, in India the winds blow in from the sea during the summer, bringing buckets of heavy rain. The winds reverse in the winter blowing from land to sea. Winters are dry here. Many people in monsoon climates rely on the monsoons to bring water for their crops. Monsoons sometimes bring too much rain, causing flooding and mudslides. In India, the monsoon rains not only water crops, but they power electric plants. </a:t>
            </a:r>
          </a:p>
          <a:p>
            <a:pPr fontAlgn="base"/>
            <a:r>
              <a:rPr lang="en-US" sz="1200" dirty="0"/>
              <a:t> </a:t>
            </a:r>
          </a:p>
          <a:p>
            <a:r>
              <a:rPr lang="en-US" sz="1200" b="1" u="sng" dirty="0"/>
              <a:t>Tropical wet</a:t>
            </a:r>
            <a:r>
              <a:rPr lang="en-US" sz="1200" b="1" dirty="0"/>
              <a:t> </a:t>
            </a:r>
            <a:r>
              <a:rPr lang="en-US" sz="1200" dirty="0"/>
              <a:t>and </a:t>
            </a:r>
            <a:r>
              <a:rPr lang="en-US" sz="1200" b="1" u="sng" dirty="0"/>
              <a:t>dry climates</a:t>
            </a:r>
            <a:r>
              <a:rPr lang="en-US" sz="1200" dirty="0"/>
              <a:t> have three seasons. One season is cool and dry. One season is hot and dry and the third season is wet and hot. Some years, the rains here are light. When this happens, there is not enough food or water for animals and people</a:t>
            </a: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417134554"/>
              </p:ext>
            </p:extLst>
          </p:nvPr>
        </p:nvGraphicFramePr>
        <p:xfrm>
          <a:off x="5196681" y="167481"/>
          <a:ext cx="1676400" cy="701040"/>
        </p:xfrm>
        <a:graphic>
          <a:graphicData uri="http://schemas.openxmlformats.org/drawingml/2006/table">
            <a:tbl>
              <a:tblPr firstRow="1" bandRow="1">
                <a:tableStyleId>{5C22544A-7EE6-4342-B048-85BDC9FD1C3A}</a:tableStyleId>
              </a:tblPr>
              <a:tblGrid>
                <a:gridCol w="1295400"/>
                <a:gridCol w="381000"/>
              </a:tblGrid>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dirty="0" smtClean="0">
                          <a:solidFill>
                            <a:sysClr val="windowText" lastClr="000000"/>
                          </a:solidFill>
                        </a:rPr>
                        <a:t>Grade</a:t>
                      </a:r>
                      <a:r>
                        <a:rPr lang="en-US" sz="800" baseline="0" dirty="0" smtClean="0">
                          <a:solidFill>
                            <a:sysClr val="windowText" lastClr="000000"/>
                          </a:solidFill>
                        </a:rPr>
                        <a:t> Equivalent</a:t>
                      </a:r>
                      <a:endParaRPr lang="en-US" sz="800" b="1" dirty="0" smtClean="0">
                        <a:solidFill>
                          <a:sysClr val="windowText" lastClr="000000"/>
                        </a:solidFill>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4.9</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Lexile Measure</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690</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15240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Mean Sentence Length	 </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9.29</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kern="1200" dirty="0" smtClean="0">
                          <a:solidFill>
                            <a:schemeClr val="dk1"/>
                          </a:solidFill>
                          <a:latin typeface="+mn-lt"/>
                          <a:ea typeface="+mn-ea"/>
                          <a:cs typeface="+mn-cs"/>
                        </a:rPr>
                        <a:t>Mean Log Word Frequency</a:t>
                      </a:r>
                      <a:endParaRPr lang="en-US" sz="800" kern="1200" dirty="0" smtClean="0">
                        <a:solidFill>
                          <a:schemeClr val="dk1"/>
                        </a:solidFill>
                        <a:latin typeface="+mn-lt"/>
                        <a:ea typeface="+mn-ea"/>
                        <a:cs typeface="+mn-cs"/>
                      </a:endParaRPr>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3.25</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0">
                <a:tc>
                  <a:txBody>
                    <a:bodyPr/>
                    <a:lstStyle/>
                    <a:p>
                      <a:pPr marL="0" marR="0" indent="0" algn="l" defTabSz="961309" rtl="0" eaLnBrk="1" fontAlgn="auto" latinLnBrk="0" hangingPunct="1">
                        <a:lnSpc>
                          <a:spcPct val="100000"/>
                        </a:lnSpc>
                        <a:spcBef>
                          <a:spcPts val="0"/>
                        </a:spcBef>
                        <a:spcAft>
                          <a:spcPts val="0"/>
                        </a:spcAft>
                        <a:buClrTx/>
                        <a:buSzTx/>
                        <a:buFontTx/>
                        <a:buNone/>
                        <a:tabLst/>
                        <a:defRPr/>
                      </a:pPr>
                      <a:r>
                        <a:rPr lang="en-US" sz="800" b="1" dirty="0" smtClean="0"/>
                        <a:t>Word Count</a:t>
                      </a:r>
                      <a:endParaRPr lang="en-US" sz="800" dirty="0" smtClean="0"/>
                    </a:p>
                  </a:txBody>
                  <a:tcPr marL="45720" marR="0" marT="0" marB="0" anchor="ctr">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dirty="0" smtClean="0">
                          <a:solidFill>
                            <a:sysClr val="windowText" lastClr="000000"/>
                          </a:solidFill>
                        </a:rPr>
                        <a:t>223</a:t>
                      </a:r>
                      <a:endParaRPr lang="en-US" sz="800" dirty="0">
                        <a:solidFill>
                          <a:sysClr val="windowText" lastClr="000000"/>
                        </a:solidFill>
                      </a:endParaRPr>
                    </a:p>
                  </a:txBody>
                  <a:tcPr marL="45720" marR="0" marT="0" marB="0" anchor="ctr">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3124</Words>
  <Application>Microsoft Office PowerPoint</Application>
  <PresentationFormat>Custom</PresentationFormat>
  <Paragraphs>636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Richmond</dc:creator>
  <cp:lastModifiedBy>Susan Richmond</cp:lastModifiedBy>
  <cp:revision>63</cp:revision>
  <dcterms:created xsi:type="dcterms:W3CDTF">2014-09-06T16:47:23Z</dcterms:created>
  <dcterms:modified xsi:type="dcterms:W3CDTF">2014-09-15T22:42:13Z</dcterms:modified>
</cp:coreProperties>
</file>