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5" autoAdjust="0"/>
    <p:restoredTop sz="94619" autoAdjust="0"/>
  </p:normalViewPr>
  <p:slideViewPr>
    <p:cSldViewPr>
      <p:cViewPr>
        <p:scale>
          <a:sx n="80" d="100"/>
          <a:sy n="80" d="100"/>
        </p:scale>
        <p:origin x="-336" y="-63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pie3DChart>
        <c:varyColors val="1"/>
        <c:ser>
          <c:idx val="0"/>
          <c:order val="0"/>
          <c:dPt>
            <c:idx val="0"/>
            <c:spPr>
              <a:solidFill>
                <a:schemeClr val="tx1"/>
              </a:solidFill>
            </c:spPr>
          </c:dPt>
          <c:dPt>
            <c:idx val="1"/>
            <c:spPr>
              <a:solidFill>
                <a:schemeClr val="bg1">
                  <a:lumMod val="75000"/>
                </a:schemeClr>
              </a:solidFill>
            </c:spPr>
          </c:dPt>
          <c:dPt>
            <c:idx val="2"/>
            <c:spPr>
              <a:solidFill>
                <a:schemeClr val="bg1">
                  <a:lumMod val="75000"/>
                </a:schemeClr>
              </a:solidFill>
              <a:ln>
                <a:solidFill>
                  <a:sysClr val="windowText" lastClr="000000"/>
                </a:solidFill>
              </a:ln>
            </c:spPr>
          </c:dPt>
          <c:dPt>
            <c:idx val="3"/>
            <c:spPr>
              <a:solidFill>
                <a:schemeClr val="bg1">
                  <a:lumMod val="75000"/>
                </a:schemeClr>
              </a:solidFill>
              <a:ln>
                <a:solidFill>
                  <a:sysClr val="windowText" lastClr="000000"/>
                </a:solidFill>
              </a:ln>
            </c:spPr>
          </c:dPt>
          <c:dPt>
            <c:idx val="4"/>
            <c:spPr>
              <a:solidFill>
                <a:schemeClr val="bg1">
                  <a:lumMod val="75000"/>
                </a:schemeClr>
              </a:solidFill>
              <a:ln>
                <a:solidFill>
                  <a:sysClr val="windowText" lastClr="000000"/>
                </a:solidFill>
              </a:ln>
            </c:spPr>
          </c:dPt>
          <c:dPt>
            <c:idx val="5"/>
            <c:spPr>
              <a:solidFill>
                <a:schemeClr val="bg1">
                  <a:lumMod val="75000"/>
                </a:schemeClr>
              </a:solidFill>
              <a:ln>
                <a:solidFill>
                  <a:sysClr val="windowText" lastClr="000000"/>
                </a:solidFill>
              </a:ln>
            </c:spPr>
          </c:dPt>
          <c:dPt>
            <c:idx val="6"/>
            <c:spPr>
              <a:solidFill>
                <a:schemeClr val="tx1"/>
              </a:solidFill>
            </c:spPr>
          </c:dPt>
          <c:dPt>
            <c:idx val="7"/>
            <c:spPr>
              <a:solidFill>
                <a:schemeClr val="tx1"/>
              </a:solidFill>
              <a:ln>
                <a:solidFill>
                  <a:schemeClr val="bg1"/>
                </a:solidFill>
              </a:ln>
            </c:spPr>
          </c:dPt>
          <c:val>
            <c:numRef>
              <c:f>Sheet1!$D$7:$D$14</c:f>
              <c:numCache>
                <c:formatCode>General</c:formatCode>
                <c:ptCount val="8"/>
                <c:pt idx="0">
                  <c:v>8</c:v>
                </c:pt>
                <c:pt idx="1">
                  <c:v>8</c:v>
                </c:pt>
                <c:pt idx="2">
                  <c:v>8</c:v>
                </c:pt>
                <c:pt idx="3">
                  <c:v>8</c:v>
                </c:pt>
                <c:pt idx="4">
                  <c:v>8</c:v>
                </c:pt>
                <c:pt idx="5">
                  <c:v>8</c:v>
                </c:pt>
                <c:pt idx="6">
                  <c:v>8</c:v>
                </c:pt>
                <c:pt idx="7">
                  <c:v>8</c:v>
                </c:pt>
              </c:numCache>
            </c:numRef>
          </c:val>
        </c:ser>
      </c:pie3DChart>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143000"/>
            <a:ext cx="4038600" cy="677108"/>
          </a:xfrm>
          <a:prstGeom prst="rect">
            <a:avLst/>
          </a:prstGeom>
          <a:noFill/>
          <a:ln w="9525">
            <a:noFill/>
            <a:miter lim="800000"/>
            <a:headEnd/>
            <a:tailEnd/>
          </a:ln>
        </p:spPr>
        <p:txBody>
          <a:bodyPr wrap="square">
            <a:spAutoFit/>
          </a:bodyPr>
          <a:lstStyle/>
          <a:p>
            <a:pPr algn="ctr" defTabSz="1017588">
              <a:defRPr/>
            </a:pPr>
            <a:r>
              <a:rPr lang="en-US" sz="2400" b="1" i="1" dirty="0" smtClean="0">
                <a:effectLst>
                  <a:outerShdw blurRad="38100" dist="38100" dir="2700000" algn="tl">
                    <a:srgbClr val="C0C0C0"/>
                  </a:outerShdw>
                </a:effectLst>
                <a:latin typeface="Verdana" pitchFamily="34" charset="0"/>
              </a:rPr>
              <a:t>Number &amp; Operations </a:t>
            </a:r>
            <a:r>
              <a:rPr lang="en-US" sz="1400" b="1" i="1" dirty="0" smtClean="0">
                <a:effectLst>
                  <a:outerShdw blurRad="38100" dist="38100" dir="2700000" algn="tl">
                    <a:srgbClr val="C0C0C0"/>
                  </a:outerShdw>
                </a:effectLst>
                <a:latin typeface="Verdana" pitchFamily="34" charset="0"/>
              </a:rPr>
              <a:t>(fractions &amp; fraction equivalents)</a:t>
            </a: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graphicFrame>
        <p:nvGraphicFramePr>
          <p:cNvPr id="7" name="Table 6"/>
          <p:cNvGraphicFramePr>
            <a:graphicFrameLocks noGrp="1"/>
          </p:cNvGraphicFramePr>
          <p:nvPr/>
        </p:nvGraphicFramePr>
        <p:xfrm>
          <a:off x="5562601" y="2895600"/>
          <a:ext cx="4038600" cy="2868930"/>
        </p:xfrm>
        <a:graphic>
          <a:graphicData uri="http://schemas.openxmlformats.org/drawingml/2006/table">
            <a:tbl>
              <a:tblPr/>
              <a:tblGrid>
                <a:gridCol w="457199"/>
                <a:gridCol w="3581401"/>
              </a:tblGrid>
              <a:tr h="320040">
                <a:tc gridSpan="2">
                  <a:txBody>
                    <a:bodyPr/>
                    <a:lstStyle/>
                    <a:p>
                      <a:pPr algn="l" fontAlgn="b"/>
                      <a:r>
                        <a:rPr lang="en-US" sz="1600" b="1" i="1" u="none" strike="noStrike" dirty="0" smtClean="0">
                          <a:solidFill>
                            <a:srgbClr val="000000"/>
                          </a:solidFill>
                          <a:latin typeface="Calibri"/>
                        </a:rPr>
                        <a:t>C</a:t>
                      </a:r>
                      <a:r>
                        <a:rPr lang="en-US" sz="1400" b="1" i="1" u="none" strike="noStrike" dirty="0" smtClean="0">
                          <a:solidFill>
                            <a:srgbClr val="000000"/>
                          </a:solidFill>
                          <a:latin typeface="Calibri"/>
                        </a:rPr>
                        <a:t>omputation </a:t>
                      </a:r>
                      <a:r>
                        <a:rPr lang="en-US" sz="1400" b="1" i="1" u="none" strike="noStrike" dirty="0">
                          <a:solidFill>
                            <a:srgbClr val="000000"/>
                          </a:solidFill>
                          <a:latin typeface="Calibri"/>
                        </a:rPr>
                        <a:t>&amp; Estimation (CE</a:t>
                      </a:r>
                      <a:r>
                        <a:rPr lang="en-US" sz="1400" b="1" i="1" u="none" strike="noStrike" dirty="0" smtClean="0">
                          <a:solidFill>
                            <a:srgbClr val="000000"/>
                          </a:solidFill>
                          <a:latin typeface="Calibri"/>
                        </a:rPr>
                        <a:t>) / Number Operations</a:t>
                      </a:r>
                      <a:endParaRPr lang="en-US" sz="1400" b="1" i="1"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91540">
                <a:tc gridSpan="2">
                  <a:txBody>
                    <a:bodyPr/>
                    <a:lstStyle/>
                    <a:p>
                      <a:pPr algn="l" fontAlgn="t"/>
                      <a:endParaRPr lang="en-US" sz="900" b="0" i="0" u="none" strike="noStrike" dirty="0" smtClean="0">
                        <a:solidFill>
                          <a:srgbClr val="000000"/>
                        </a:solidFill>
                        <a:latin typeface="Calibri"/>
                      </a:endParaRPr>
                    </a:p>
                    <a:p>
                      <a:pPr marL="225425" indent="0" algn="l" fontAlgn="t"/>
                      <a:r>
                        <a:rPr lang="en-US" sz="900" b="0" i="0" u="none" strike="noStrike" dirty="0" smtClean="0">
                          <a:solidFill>
                            <a:srgbClr val="000000"/>
                          </a:solidFill>
                          <a:latin typeface="Calibri"/>
                        </a:rPr>
                        <a:t>3.1 Most </a:t>
                      </a:r>
                      <a:r>
                        <a:rPr lang="en-US" sz="900" b="0" i="0" u="none" strike="noStrike" dirty="0">
                          <a:solidFill>
                            <a:srgbClr val="000000"/>
                          </a:solidFill>
                          <a:latin typeface="Calibri"/>
                        </a:rPr>
                        <a:t>questions for grade 3 OAKS in Numbers &amp; Operations (</a:t>
                      </a:r>
                      <a:r>
                        <a:rPr lang="en-US" sz="900" b="1" i="0" u="sng" strike="noStrike" dirty="0">
                          <a:solidFill>
                            <a:srgbClr val="000000"/>
                          </a:solidFill>
                          <a:latin typeface="Calibri"/>
                        </a:rPr>
                        <a:t>fractions &amp; fraction equivalents)</a:t>
                      </a:r>
                      <a:r>
                        <a:rPr lang="en-US" sz="900" b="0" i="0" u="none" strike="noStrike" dirty="0">
                          <a:solidFill>
                            <a:srgbClr val="000000"/>
                          </a:solidFill>
                          <a:latin typeface="Calibri"/>
                        </a:rPr>
                        <a:t> ask students to show how; what fraction is shaded, locating whole numbers and common fractions on a number line and ordering fractions from least to greatest and what fraction of a whole is left after part is removed.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04800">
                <a:tc>
                  <a:txBody>
                    <a:bodyPr/>
                    <a:lstStyle/>
                    <a:p>
                      <a:pPr algn="r" fontAlgn="t"/>
                      <a:r>
                        <a:rPr lang="en-US" sz="900" b="0" i="0" u="none" strike="noStrike" dirty="0">
                          <a:solidFill>
                            <a:srgbClr val="000000"/>
                          </a:solidFill>
                          <a:latin typeface="Calibri"/>
                        </a:rPr>
                        <a:t>3.1.1</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solidFill>
                            <a:srgbClr val="000000"/>
                          </a:solidFill>
                          <a:latin typeface="Calibri"/>
                        </a:rPr>
                        <a:t>Represent common fractions (e.g., halves, thirds, fourths, tenths) as equal parts of a whole, parts of a set, or points or distances on a number line.</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950">
                <a:tc>
                  <a:txBody>
                    <a:bodyPr/>
                    <a:lstStyle/>
                    <a:p>
                      <a:pPr algn="r" fontAlgn="t"/>
                      <a:r>
                        <a:rPr lang="en-US" sz="900" b="0" i="0" u="none" strike="noStrike" dirty="0">
                          <a:solidFill>
                            <a:srgbClr val="000000"/>
                          </a:solidFill>
                          <a:latin typeface="Calibri"/>
                        </a:rPr>
                        <a:t>3.1.2</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solidFill>
                            <a:srgbClr val="000000"/>
                          </a:solidFill>
                          <a:latin typeface="Calibri"/>
                        </a:rPr>
                        <a:t>Recognize and demonstrate that sizes of fractional parts are relative to the size of the whole.</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800">
                <a:tc>
                  <a:txBody>
                    <a:bodyPr/>
                    <a:lstStyle/>
                    <a:p>
                      <a:pPr algn="r" fontAlgn="t"/>
                      <a:r>
                        <a:rPr lang="en-US" sz="900" b="0" i="0" u="none" strike="noStrike">
                          <a:solidFill>
                            <a:srgbClr val="000000"/>
                          </a:solidFill>
                          <a:latin typeface="Calibri"/>
                        </a:rPr>
                        <a:t>3.1.3</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latin typeface="Calibri"/>
                        </a:rPr>
                        <a:t>Use Fractions to represent numbers that are equal to, less than, or greater than one.</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5800">
                <a:tc>
                  <a:txBody>
                    <a:bodyPr/>
                    <a:lstStyle/>
                    <a:p>
                      <a:pPr algn="r" fontAlgn="t"/>
                      <a:r>
                        <a:rPr lang="en-US" sz="1200" b="1" i="0" u="none" strike="noStrike" dirty="0">
                          <a:solidFill>
                            <a:srgbClr val="000000"/>
                          </a:solidFill>
                          <a:effectLst>
                            <a:outerShdw blurRad="38100" dist="38100" dir="2700000" algn="tl">
                              <a:srgbClr val="000000">
                                <a:alpha val="43137"/>
                              </a:srgbClr>
                            </a:outerShdw>
                          </a:effectLst>
                          <a:latin typeface="Calibri"/>
                        </a:rPr>
                        <a:t>3.1.4</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sng" strike="noStrike" dirty="0">
                          <a:solidFill>
                            <a:srgbClr val="000000"/>
                          </a:solidFill>
                          <a:effectLst>
                            <a:outerShdw blurRad="38100" dist="38100" dir="2700000" algn="tl">
                              <a:srgbClr val="000000">
                                <a:alpha val="43137"/>
                              </a:srgbClr>
                            </a:outerShdw>
                          </a:effectLst>
                          <a:latin typeface="Calibri"/>
                        </a:rPr>
                        <a:t>Solve problems</a:t>
                      </a:r>
                      <a:r>
                        <a:rPr lang="en-US" sz="1200" b="1" i="0" u="none" strike="noStrike" dirty="0">
                          <a:solidFill>
                            <a:srgbClr val="000000"/>
                          </a:solidFill>
                          <a:effectLst>
                            <a:outerShdw blurRad="38100" dist="38100" dir="2700000" algn="tl">
                              <a:srgbClr val="000000">
                                <a:alpha val="43137"/>
                              </a:srgbClr>
                            </a:outerShdw>
                          </a:effectLst>
                          <a:latin typeface="Calibri"/>
                        </a:rPr>
                        <a:t> that involve comparing and ordering fractions by using models, benchmarks, (0, 1/2 and 1) or </a:t>
                      </a:r>
                      <a:r>
                        <a:rPr lang="en-US" sz="1200" b="1" i="0" u="sng" strike="noStrike" dirty="0">
                          <a:solidFill>
                            <a:srgbClr val="000000"/>
                          </a:solidFill>
                          <a:effectLst>
                            <a:outerShdw blurRad="38100" dist="38100" dir="2700000" algn="tl">
                              <a:srgbClr val="000000">
                                <a:alpha val="43137"/>
                              </a:srgbClr>
                            </a:outerShdw>
                          </a:effectLst>
                          <a:latin typeface="Calibri"/>
                        </a:rPr>
                        <a:t>common numerators or denominators</a:t>
                      </a:r>
                      <a:r>
                        <a:rPr lang="en-US" sz="1200" b="1" i="0" u="none" strike="noStrike" dirty="0">
                          <a:solidFill>
                            <a:srgbClr val="000000"/>
                          </a:solidFill>
                          <a:effectLst>
                            <a:outerShdw blurRad="38100" dist="38100" dir="2700000" algn="tl">
                              <a:srgbClr val="000000">
                                <a:alpha val="43137"/>
                              </a:srgbClr>
                            </a:outerShdw>
                          </a:effectLst>
                          <a:latin typeface="Calibri"/>
                        </a:rPr>
                        <a:t>.</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5562600" y="304800"/>
            <a:ext cx="4038600" cy="738664"/>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latin typeface="Verdana" pitchFamily="34" charset="0"/>
              </a:rPr>
              <a:t>Grade 3 MATH:</a:t>
            </a:r>
          </a:p>
          <a:p>
            <a:pPr algn="ctr"/>
            <a:r>
              <a:rPr lang="en-US" sz="900" dirty="0" smtClean="0">
                <a:latin typeface="Verdana" pitchFamily="34" charset="0"/>
              </a:rPr>
              <a:t>Oregon Department of Education Standards </a:t>
            </a:r>
          </a:p>
          <a:p>
            <a:pPr algn="ctr"/>
            <a:r>
              <a:rPr lang="en-US" sz="900" dirty="0" smtClean="0">
                <a:latin typeface="Verdana" pitchFamily="34" charset="0"/>
              </a:rPr>
              <a:t>for Practice or Progress Monitoring.</a:t>
            </a:r>
            <a:endParaRPr lang="en-US" sz="900" dirty="0">
              <a:latin typeface="Verdana" pitchFamily="34" charset="0"/>
            </a:endParaRPr>
          </a:p>
        </p:txBody>
      </p:sp>
      <p:sp>
        <p:nvSpPr>
          <p:cNvPr id="9" name="TextBox 8"/>
          <p:cNvSpPr txBox="1"/>
          <p:nvPr/>
        </p:nvSpPr>
        <p:spPr>
          <a:xfrm>
            <a:off x="5791200" y="6934200"/>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15000" y="243840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ONLY on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[3.1.4] </a:t>
            </a:r>
            <a:r>
              <a:rPr lang="en-US" sz="1000" dirty="0" smtClean="0">
                <a:latin typeface="Verdana" pitchFamily="34" charset="0"/>
              </a:rPr>
              <a:t> in the table </a:t>
            </a:r>
            <a:r>
              <a:rPr lang="en-US" sz="1000" dirty="0" smtClean="0">
                <a:effectLst>
                  <a:outerShdw blurRad="38100" dist="38100" dir="2700000" algn="tl">
                    <a:srgbClr val="000000">
                      <a:alpha val="43137"/>
                    </a:srgbClr>
                  </a:outerShdw>
                </a:effectLst>
                <a:latin typeface="Verdana" pitchFamily="34" charset="0"/>
              </a:rPr>
              <a:t>below.</a:t>
            </a:r>
            <a:endParaRPr lang="en-US" sz="1000" dirty="0">
              <a:effectLst>
                <a:outerShdw blurRad="38100" dist="38100" dir="2700000" algn="tl">
                  <a:srgbClr val="000000">
                    <a:alpha val="43137"/>
                  </a:srgbClr>
                </a:outerShdw>
              </a:effectLst>
              <a:latin typeface="Verdana" pitchFamily="34" charset="0"/>
            </a:endParaRPr>
          </a:p>
        </p:txBody>
      </p:sp>
      <p:graphicFrame>
        <p:nvGraphicFramePr>
          <p:cNvPr id="10" name="Table 9"/>
          <p:cNvGraphicFramePr>
            <a:graphicFrameLocks noGrp="1"/>
          </p:cNvGraphicFramePr>
          <p:nvPr/>
        </p:nvGraphicFramePr>
        <p:xfrm>
          <a:off x="5638800" y="6172200"/>
          <a:ext cx="3892550" cy="436245"/>
        </p:xfrm>
        <a:graphic>
          <a:graphicData uri="http://schemas.openxmlformats.org/drawingml/2006/table">
            <a:tbl>
              <a:tblPr/>
              <a:tblGrid>
                <a:gridCol w="3892550"/>
              </a:tblGrid>
              <a:tr h="381000">
                <a:tc>
                  <a:txBody>
                    <a:bodyPr/>
                    <a:lstStyle/>
                    <a:p>
                      <a:pPr algn="l" fontAlgn="t"/>
                      <a:r>
                        <a:rPr lang="en-US" sz="700" b="0" i="0" u="none" strike="noStrike" dirty="0">
                          <a:solidFill>
                            <a:srgbClr val="000000"/>
                          </a:solidFill>
                          <a:latin typeface="Verdana"/>
                        </a:rPr>
                        <a:t>In </a:t>
                      </a:r>
                      <a:r>
                        <a:rPr lang="en-US" sz="700" b="1" i="0" u="none" strike="noStrike" dirty="0">
                          <a:solidFill>
                            <a:srgbClr val="FF0000"/>
                          </a:solidFill>
                          <a:latin typeface="Verdana"/>
                        </a:rPr>
                        <a:t>2011-2012</a:t>
                      </a:r>
                      <a:r>
                        <a:rPr lang="en-US" sz="700" b="0" i="0" u="none" strike="noStrike" dirty="0">
                          <a:solidFill>
                            <a:srgbClr val="000000"/>
                          </a:solidFill>
                          <a:latin typeface="Verdana"/>
                        </a:rPr>
                        <a:t> these  </a:t>
                      </a:r>
                      <a:r>
                        <a:rPr lang="en-US" sz="700" b="1" i="0" u="none" strike="noStrike" dirty="0">
                          <a:solidFill>
                            <a:srgbClr val="FF0000"/>
                          </a:solidFill>
                          <a:latin typeface="Verdana"/>
                        </a:rPr>
                        <a:t>2007</a:t>
                      </a:r>
                      <a:r>
                        <a:rPr lang="en-US" sz="700" b="0" i="0" u="none" strike="noStrike" dirty="0">
                          <a:solidFill>
                            <a:srgbClr val="000000"/>
                          </a:solidFill>
                          <a:latin typeface="Verdana"/>
                        </a:rPr>
                        <a:t> Standards will be added to the OAKS assessments.</a:t>
                      </a:r>
                      <a:br>
                        <a:rPr lang="en-US" sz="700" b="0" i="0" u="none" strike="noStrike" dirty="0">
                          <a:solidFill>
                            <a:srgbClr val="000000"/>
                          </a:solidFill>
                          <a:latin typeface="Verdana"/>
                        </a:rPr>
                      </a:br>
                      <a:endParaRPr lang="en-US" sz="700" b="0" i="0" u="none" strike="noStrike" dirty="0" smtClean="0">
                        <a:solidFill>
                          <a:srgbClr val="000000"/>
                        </a:solidFill>
                        <a:latin typeface="Verdana"/>
                      </a:endParaRPr>
                    </a:p>
                    <a:p>
                      <a:pPr algn="l" fontAlgn="t"/>
                      <a:r>
                        <a:rPr lang="en-US" sz="700" b="1" i="0" u="none" strike="noStrike" dirty="0" smtClean="0">
                          <a:solidFill>
                            <a:srgbClr val="000000"/>
                          </a:solidFill>
                          <a:latin typeface="Verdana"/>
                        </a:rPr>
                        <a:t>3.1.5 </a:t>
                      </a:r>
                      <a:r>
                        <a:rPr lang="en-US" sz="700" b="1" i="0" u="none" strike="noStrike" dirty="0">
                          <a:solidFill>
                            <a:srgbClr val="000000"/>
                          </a:solidFill>
                          <a:latin typeface="Verdana"/>
                        </a:rPr>
                        <a:t>Identify equivalent fractions using models, including the number line.</a:t>
                      </a:r>
                      <a:br>
                        <a:rPr lang="en-US" sz="700" b="1" i="0" u="none" strike="noStrike" dirty="0">
                          <a:solidFill>
                            <a:srgbClr val="000000"/>
                          </a:solidFill>
                          <a:latin typeface="Verdana"/>
                        </a:rPr>
                      </a:br>
                      <a:r>
                        <a:rPr lang="en-US" sz="700" b="1" i="0" u="none" strike="noStrike" dirty="0">
                          <a:solidFill>
                            <a:srgbClr val="000000"/>
                          </a:solidFill>
                          <a:latin typeface="Verdana"/>
                        </a:rPr>
                        <a:t>3.1.6 Add common fractions with like denominators.</a:t>
                      </a:r>
                      <a:endParaRPr lang="en-US" sz="700" b="0" i="0" u="none" strike="noStrike" dirty="0">
                        <a:solidFill>
                          <a:srgbClr val="000000"/>
                        </a:solidFill>
                        <a:latin typeface="Verdan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r>
            </a:tbl>
          </a:graphicData>
        </a:graphic>
      </p:graphicFrame>
      <p:sp>
        <p:nvSpPr>
          <p:cNvPr id="12398" name="Rectangle 110"/>
          <p:cNvSpPr>
            <a:spLocks noChangeArrowheads="1"/>
          </p:cNvSpPr>
          <p:nvPr/>
        </p:nvSpPr>
        <p:spPr bwMode="auto">
          <a:xfrm>
            <a:off x="0" y="0"/>
            <a:ext cx="10058400" cy="0"/>
          </a:xfrm>
          <a:prstGeom prst="rect">
            <a:avLst/>
          </a:prstGeom>
          <a:noFill/>
          <a:ln w="9525">
            <a:noFill/>
            <a:miter lim="800000"/>
            <a:headEnd/>
            <a:tailEnd/>
          </a:ln>
          <a:effectLst/>
        </p:spPr>
        <p:txBody>
          <a:bodyPr vert="horz" wrap="none" lIns="0" tIns="0" rIns="3805626"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15" name="Rectangle 14"/>
          <p:cNvSpPr/>
          <p:nvPr/>
        </p:nvSpPr>
        <p:spPr>
          <a:xfrm>
            <a:off x="5562600" y="1905000"/>
            <a:ext cx="4038600" cy="400110"/>
          </a:xfrm>
          <a:prstGeom prst="rect">
            <a:avLst/>
          </a:prstGeom>
        </p:spPr>
        <p:txBody>
          <a:bodyPr wrap="square">
            <a:spAutoFit/>
          </a:bodyPr>
          <a:lstStyle/>
          <a:p>
            <a:pPr algn="ctr" defTabSz="1017588">
              <a:defRPr/>
            </a:pPr>
            <a:r>
              <a:rPr lang="en-US" b="1" i="1" dirty="0" smtClean="0">
                <a:effectLst>
                  <a:outerShdw blurRad="38100" dist="38100" dir="2700000" algn="tl">
                    <a:srgbClr val="C0C0C0"/>
                  </a:outerShdw>
                </a:effectLst>
                <a:latin typeface="Verdana" pitchFamily="34" charset="0"/>
              </a:rPr>
              <a:t>Book #3</a:t>
            </a:r>
            <a:endParaRPr lang="en-US" b="1" i="1" dirty="0">
              <a:effectLst>
                <a:outerShdw blurRad="38100" dist="38100" dir="2700000" algn="tl">
                  <a:srgbClr val="C0C0C0"/>
                </a:outerShdw>
              </a:effectLst>
              <a:latin typeface="Verdana" pitchFamily="34" charset="0"/>
            </a:endParaRPr>
          </a:p>
        </p:txBody>
      </p:sp>
      <p:sp>
        <p:nvSpPr>
          <p:cNvPr id="16" name="TextBox 15"/>
          <p:cNvSpPr txBox="1"/>
          <p:nvPr/>
        </p:nvSpPr>
        <p:spPr>
          <a:xfrm>
            <a:off x="457200" y="1123890"/>
            <a:ext cx="35814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 </a:t>
            </a:r>
          </a:p>
          <a:p>
            <a:r>
              <a:rPr lang="en-US" sz="1000" b="1" i="1" u="sng" dirty="0" smtClean="0">
                <a:effectLst>
                  <a:outerShdw blurRad="38100" dist="38100" dir="2700000" algn="tl">
                    <a:srgbClr val="000000">
                      <a:alpha val="43137"/>
                    </a:srgbClr>
                  </a:outerShdw>
                </a:effectLst>
                <a:latin typeface="Verdana" pitchFamily="34" charset="0"/>
              </a:rPr>
              <a:t>Bold Black [3.1.4] </a:t>
            </a:r>
            <a:r>
              <a:rPr lang="en-US" sz="1000" dirty="0" smtClean="0">
                <a:effectLst>
                  <a:outerShdw blurRad="38100" dist="38100" dir="2700000" algn="tl">
                    <a:srgbClr val="000000">
                      <a:alpha val="43137"/>
                    </a:srgbClr>
                  </a:outerShdw>
                </a:effectLst>
                <a:latin typeface="Verdana" pitchFamily="34" charset="0"/>
              </a:rPr>
              <a:t>.</a:t>
            </a:r>
            <a:endParaRPr lang="en-US" sz="1000" dirty="0">
              <a:effectLst>
                <a:outerShdw blurRad="38100" dist="38100" dir="2700000" algn="tl">
                  <a:srgbClr val="000000">
                    <a:alpha val="43137"/>
                  </a:srgbClr>
                </a:outerShdw>
              </a:effectLst>
              <a:latin typeface="Verdana" pitchFamily="34" charset="0"/>
            </a:endParaRPr>
          </a:p>
        </p:txBody>
      </p:sp>
      <p:sp>
        <p:nvSpPr>
          <p:cNvPr id="17" name="TextBox 16"/>
          <p:cNvSpPr txBox="1"/>
          <p:nvPr/>
        </p:nvSpPr>
        <p:spPr>
          <a:xfrm>
            <a:off x="609600" y="3010287"/>
            <a:ext cx="3581400" cy="2554545"/>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a:t>
            </a:r>
          </a:p>
          <a:p>
            <a:endParaRPr lang="en-US" sz="1000" dirty="0" smtClean="0">
              <a:effectLst>
                <a:outerShdw blurRad="38100" dist="38100" dir="2700000" algn="tl">
                  <a:srgbClr val="000000">
                    <a:alpha val="43137"/>
                  </a:srgbClr>
                </a:outerShdw>
              </a:effectLst>
              <a:latin typeface="Verdana" pitchFamily="34" charset="0"/>
            </a:endParaRPr>
          </a:p>
          <a:p>
            <a:pPr marL="228600" indent="-228600">
              <a:lnSpc>
                <a:spcPct val="150000"/>
              </a:lnSpc>
              <a:buAutoNum type="arabicPeriod"/>
            </a:pPr>
            <a:r>
              <a:rPr lang="en-US" sz="1000" dirty="0" smtClean="0">
                <a:effectLst>
                  <a:outerShdw blurRad="38100" dist="38100" dir="2700000" algn="tl">
                    <a:srgbClr val="000000">
                      <a:alpha val="43137"/>
                    </a:srgbClr>
                  </a:outerShdw>
                </a:effectLst>
                <a:latin typeface="Verdana" pitchFamily="34" charset="0"/>
              </a:rPr>
              <a:t>Fractions with common numerators are not necessarily equal. (1/4 and 1/16)</a:t>
            </a:r>
          </a:p>
          <a:p>
            <a:pPr marL="228600" indent="-228600">
              <a:lnSpc>
                <a:spcPct val="150000"/>
              </a:lnSpc>
              <a:buAutoNum type="arabicPeriod"/>
            </a:pPr>
            <a:r>
              <a:rPr lang="en-US" sz="1000" dirty="0" smtClean="0">
                <a:effectLst>
                  <a:outerShdw blurRad="38100" dist="38100" dir="2700000" algn="tl">
                    <a:srgbClr val="000000">
                      <a:alpha val="43137"/>
                    </a:srgbClr>
                  </a:outerShdw>
                </a:effectLst>
                <a:latin typeface="Verdana" pitchFamily="34" charset="0"/>
              </a:rPr>
              <a:t>Comparing fractions using models or benchmarks can help solve problems.</a:t>
            </a:r>
          </a:p>
          <a:p>
            <a:pPr marL="228600" indent="-228600">
              <a:lnSpc>
                <a:spcPct val="150000"/>
              </a:lnSpc>
              <a:buAutoNum type="arabicPeriod"/>
            </a:pPr>
            <a:r>
              <a:rPr lang="en-US" sz="1000" dirty="0" smtClean="0">
                <a:effectLst>
                  <a:outerShdw blurRad="38100" dist="38100" dir="2700000" algn="tl">
                    <a:srgbClr val="000000">
                      <a:alpha val="43137"/>
                    </a:srgbClr>
                  </a:outerShdw>
                </a:effectLst>
                <a:latin typeface="Verdana" pitchFamily="34" charset="0"/>
              </a:rPr>
              <a:t>Are fractions with common numerators or denominators the same size?</a:t>
            </a:r>
          </a:p>
          <a:p>
            <a:pPr marL="228600" indent="-228600">
              <a:lnSpc>
                <a:spcPct val="150000"/>
              </a:lnSpc>
              <a:buAutoNum type="arabicPeriod"/>
            </a:pPr>
            <a:r>
              <a:rPr lang="en-US" sz="1000" dirty="0" smtClean="0">
                <a:effectLst>
                  <a:outerShdw blurRad="38100" dist="38100" dir="2700000" algn="tl">
                    <a:srgbClr val="000000">
                      <a:alpha val="43137"/>
                    </a:srgbClr>
                  </a:outerShdw>
                </a:effectLst>
                <a:latin typeface="Verdana" pitchFamily="34" charset="0"/>
              </a:rPr>
              <a:t>How can models or benchmarks help solve problems?</a:t>
            </a:r>
            <a:endParaRPr lang="en-US" sz="1000" dirty="0">
              <a:effectLst>
                <a:outerShdw blurRad="38100" dist="38100" dir="2700000" algn="tl">
                  <a:srgbClr val="000000">
                    <a:alpha val="43137"/>
                  </a:srgbClr>
                </a:outerShdw>
              </a:effectLst>
              <a:latin typeface="Verdana" pitchFamily="34" charset="0"/>
            </a:endParaRPr>
          </a:p>
        </p:txBody>
      </p:sp>
      <p:sp>
        <p:nvSpPr>
          <p:cNvPr id="18" name="TextBox 17"/>
          <p:cNvSpPr txBox="1"/>
          <p:nvPr/>
        </p:nvSpPr>
        <p:spPr>
          <a:xfrm>
            <a:off x="457200" y="304800"/>
            <a:ext cx="3581400" cy="307777"/>
          </a:xfrm>
          <a:prstGeom prst="rect">
            <a:avLst/>
          </a:prstGeom>
          <a:noFill/>
        </p:spPr>
        <p:txBody>
          <a:bodyPr wrap="square" rtlCol="0">
            <a:spAutoFit/>
          </a:bodyPr>
          <a:lstStyle/>
          <a:p>
            <a:r>
              <a:rPr lang="en-US" sz="1400" b="1" i="1" dirty="0" smtClean="0">
                <a:effectLst>
                  <a:outerShdw blurRad="38100" dist="38100" dir="2700000" algn="tl">
                    <a:srgbClr val="000000">
                      <a:alpha val="43137"/>
                    </a:srgbClr>
                  </a:outerShdw>
                </a:effectLst>
                <a:latin typeface="Verdana" pitchFamily="34" charset="0"/>
              </a:rPr>
              <a:t>Teacher Information. . .</a:t>
            </a:r>
            <a:endParaRPr lang="en-US" sz="1400" b="1" i="1" dirty="0">
              <a:effectLst>
                <a:outerShdw blurRad="38100" dist="38100" dir="2700000" algn="tl">
                  <a:srgbClr val="000000">
                    <a:alpha val="43137"/>
                  </a:srgbClr>
                </a:outerShdw>
              </a:effectLst>
              <a:latin typeface="Verdana" pitchFamily="34" charset="0"/>
            </a:endParaRPr>
          </a:p>
        </p:txBody>
      </p:sp>
      <p:graphicFrame>
        <p:nvGraphicFramePr>
          <p:cNvPr id="19" name="Table 18"/>
          <p:cNvGraphicFramePr>
            <a:graphicFrameLocks noGrp="1"/>
          </p:cNvGraphicFramePr>
          <p:nvPr/>
        </p:nvGraphicFramePr>
        <p:xfrm>
          <a:off x="762000" y="1828800"/>
          <a:ext cx="4038600" cy="685800"/>
        </p:xfrm>
        <a:graphic>
          <a:graphicData uri="http://schemas.openxmlformats.org/drawingml/2006/table">
            <a:tbl>
              <a:tblPr/>
              <a:tblGrid>
                <a:gridCol w="457199"/>
                <a:gridCol w="3581401"/>
              </a:tblGrid>
              <a:tr h="685800">
                <a:tc>
                  <a:txBody>
                    <a:bodyPr/>
                    <a:lstStyle/>
                    <a:p>
                      <a:pPr algn="r" fontAlgn="t"/>
                      <a:r>
                        <a:rPr lang="en-US" sz="1200" b="1" i="0" u="none" strike="noStrike" dirty="0">
                          <a:solidFill>
                            <a:srgbClr val="000000"/>
                          </a:solidFill>
                          <a:effectLst>
                            <a:outerShdw blurRad="38100" dist="38100" dir="2700000" algn="tl">
                              <a:srgbClr val="000000">
                                <a:alpha val="43137"/>
                              </a:srgbClr>
                            </a:outerShdw>
                          </a:effectLst>
                          <a:latin typeface="Calibri"/>
                        </a:rPr>
                        <a:t>3.1.4</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sng" strike="noStrike" dirty="0">
                          <a:solidFill>
                            <a:srgbClr val="000000"/>
                          </a:solidFill>
                          <a:effectLst>
                            <a:outerShdw blurRad="38100" dist="38100" dir="2700000" algn="tl">
                              <a:srgbClr val="000000">
                                <a:alpha val="43137"/>
                              </a:srgbClr>
                            </a:outerShdw>
                          </a:effectLst>
                          <a:latin typeface="Calibri"/>
                        </a:rPr>
                        <a:t>Solve problems</a:t>
                      </a:r>
                      <a:r>
                        <a:rPr lang="en-US" sz="1200" b="1" i="0" u="none" strike="noStrike" dirty="0">
                          <a:solidFill>
                            <a:srgbClr val="000000"/>
                          </a:solidFill>
                          <a:effectLst>
                            <a:outerShdw blurRad="38100" dist="38100" dir="2700000" algn="tl">
                              <a:srgbClr val="000000">
                                <a:alpha val="43137"/>
                              </a:srgbClr>
                            </a:outerShdw>
                          </a:effectLst>
                          <a:latin typeface="Calibri"/>
                        </a:rPr>
                        <a:t> that involve comparing and ordering fractions by using models, benchmarks, (0, 1/2 and 1) or </a:t>
                      </a:r>
                      <a:r>
                        <a:rPr lang="en-US" sz="1200" b="1" i="0" u="sng" strike="noStrike" dirty="0">
                          <a:solidFill>
                            <a:srgbClr val="000000"/>
                          </a:solidFill>
                          <a:effectLst>
                            <a:outerShdw blurRad="38100" dist="38100" dir="2700000" algn="tl">
                              <a:srgbClr val="000000">
                                <a:alpha val="43137"/>
                              </a:srgbClr>
                            </a:outerShdw>
                          </a:effectLst>
                          <a:latin typeface="Calibri"/>
                        </a:rPr>
                        <a:t>common numerators or denominators</a:t>
                      </a:r>
                      <a:r>
                        <a:rPr lang="en-US" sz="1200" b="1" i="0" u="none" strike="noStrike" dirty="0">
                          <a:solidFill>
                            <a:srgbClr val="000000"/>
                          </a:solidFill>
                          <a:effectLst>
                            <a:outerShdw blurRad="38100" dist="38100" dir="2700000" algn="tl">
                              <a:srgbClr val="000000">
                                <a:alpha val="43137"/>
                              </a:srgbClr>
                            </a:outerShdw>
                          </a:effectLst>
                          <a:latin typeface="Calibri"/>
                        </a:rPr>
                        <a:t>.</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0" name="TextBox 19"/>
          <p:cNvSpPr txBox="1"/>
          <p:nvPr/>
        </p:nvSpPr>
        <p:spPr>
          <a:xfrm>
            <a:off x="457200" y="6096000"/>
            <a:ext cx="4267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
        <p:nvSpPr>
          <p:cNvPr id="21" name="TextBox 18"/>
          <p:cNvSpPr txBox="1"/>
          <p:nvPr/>
        </p:nvSpPr>
        <p:spPr>
          <a:xfrm>
            <a:off x="5562600" y="2256504"/>
            <a:ext cx="3581400" cy="246221"/>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en-US" sz="1000" b="1" dirty="0" smtClean="0">
                <a:effectLst>
                  <a:outerShdw blurRad="38100" dist="38100" dir="2700000" algn="tl">
                    <a:srgbClr val="000000">
                      <a:alpha val="43137"/>
                    </a:srgbClr>
                  </a:outerShdw>
                </a:effectLst>
                <a:latin typeface="Verdana" pitchFamily="34" charset="0"/>
              </a:rPr>
              <a:t>Current Standards:</a:t>
            </a:r>
            <a:endParaRPr lang="en-US" sz="1000" b="1" dirty="0">
              <a:effectLst>
                <a:outerShdw blurRad="38100" dist="38100" dir="2700000" algn="tl">
                  <a:srgbClr val="000000">
                    <a:alpha val="43137"/>
                  </a:srgbClr>
                </a:outerShdw>
              </a:effectLst>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15" name="TextBox 14"/>
          <p:cNvSpPr txBox="1"/>
          <p:nvPr/>
        </p:nvSpPr>
        <p:spPr>
          <a:xfrm>
            <a:off x="5791200" y="7086600"/>
            <a:ext cx="1752600" cy="307777"/>
          </a:xfrm>
          <a:prstGeom prst="rect">
            <a:avLst/>
          </a:prstGeom>
          <a:noFill/>
        </p:spPr>
        <p:txBody>
          <a:bodyPr wrap="square" rtlCol="0">
            <a:spAutoFit/>
          </a:bodyPr>
          <a:lstStyle/>
          <a:p>
            <a:r>
              <a:rPr lang="en-US" sz="700" dirty="0" smtClean="0">
                <a:latin typeface="Verdana" pitchFamily="34" charset="0"/>
              </a:rPr>
              <a:t>2010-11 Sample Test, Grade 3</a:t>
            </a:r>
          </a:p>
          <a:p>
            <a:r>
              <a:rPr lang="en-US" sz="700" dirty="0" smtClean="0">
                <a:latin typeface="Verdana" pitchFamily="34" charset="0"/>
              </a:rPr>
              <a:t>Rick &amp; Susan Richmond</a:t>
            </a:r>
            <a:endParaRPr lang="en-US" sz="700" dirty="0">
              <a:latin typeface="Verdana" pitchFamily="34" charset="0"/>
            </a:endParaRPr>
          </a:p>
        </p:txBody>
      </p:sp>
      <p:sp>
        <p:nvSpPr>
          <p:cNvPr id="18" name="Rectangle 17"/>
          <p:cNvSpPr/>
          <p:nvPr/>
        </p:nvSpPr>
        <p:spPr>
          <a:xfrm>
            <a:off x="5715000" y="609600"/>
            <a:ext cx="3581400" cy="261610"/>
          </a:xfrm>
          <a:prstGeom prst="rect">
            <a:avLst/>
          </a:prstGeom>
        </p:spPr>
        <p:txBody>
          <a:bodyPr wrap="square">
            <a:spAutoFit/>
          </a:bodyPr>
          <a:lstStyle/>
          <a:p>
            <a:pPr marL="347663" indent="-347663">
              <a:buFont typeface="+mj-lt"/>
              <a:buAutoNum type="arabicPeriod" startAt="10"/>
            </a:pPr>
            <a:r>
              <a:rPr lang="en-US" sz="1100" dirty="0" smtClean="0"/>
              <a:t>What fraction does the shape show?</a:t>
            </a:r>
            <a:endParaRPr lang="en-US" sz="1100" dirty="0"/>
          </a:p>
        </p:txBody>
      </p:sp>
      <p:grpSp>
        <p:nvGrpSpPr>
          <p:cNvPr id="22" name="Group 21"/>
          <p:cNvGrpSpPr/>
          <p:nvPr/>
        </p:nvGrpSpPr>
        <p:grpSpPr>
          <a:xfrm>
            <a:off x="6781800" y="1524000"/>
            <a:ext cx="1447800" cy="838200"/>
            <a:chOff x="6324600" y="1695450"/>
            <a:chExt cx="1981200" cy="1026484"/>
          </a:xfrm>
        </p:grpSpPr>
        <p:sp>
          <p:nvSpPr>
            <p:cNvPr id="28" name="Rectangle 27"/>
            <p:cNvSpPr/>
            <p:nvPr/>
          </p:nvSpPr>
          <p:spPr bwMode="auto">
            <a:xfrm>
              <a:off x="6324600" y="1697666"/>
              <a:ext cx="990600" cy="51213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9" name="Rectangle 18"/>
            <p:cNvSpPr/>
            <p:nvPr/>
          </p:nvSpPr>
          <p:spPr bwMode="auto">
            <a:xfrm>
              <a:off x="7315200" y="1695450"/>
              <a:ext cx="990600" cy="5121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0" name="Rectangle 19"/>
            <p:cNvSpPr/>
            <p:nvPr/>
          </p:nvSpPr>
          <p:spPr bwMode="auto">
            <a:xfrm>
              <a:off x="6324600" y="2209800"/>
              <a:ext cx="990600" cy="5121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1" name="Rectangle 20"/>
            <p:cNvSpPr/>
            <p:nvPr/>
          </p:nvSpPr>
          <p:spPr bwMode="auto">
            <a:xfrm>
              <a:off x="7315200" y="2209800"/>
              <a:ext cx="990600" cy="5121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sp>
        <p:nvSpPr>
          <p:cNvPr id="24" name="Rectangle 23"/>
          <p:cNvSpPr/>
          <p:nvPr/>
        </p:nvSpPr>
        <p:spPr>
          <a:xfrm>
            <a:off x="6019800" y="2863096"/>
            <a:ext cx="685800" cy="1785104"/>
          </a:xfrm>
          <a:prstGeom prst="rect">
            <a:avLst/>
          </a:prstGeom>
        </p:spPr>
        <p:txBody>
          <a:bodyPr wrap="square">
            <a:spAutoFit/>
          </a:bodyPr>
          <a:lstStyle/>
          <a:p>
            <a:r>
              <a:rPr lang="en-US" sz="1100" dirty="0" smtClean="0">
                <a:latin typeface="Verdana" pitchFamily="34" charset="0"/>
              </a:rPr>
              <a:t>A.</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B.</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C. </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D.</a:t>
            </a:r>
          </a:p>
        </p:txBody>
      </p:sp>
      <p:graphicFrame>
        <p:nvGraphicFramePr>
          <p:cNvPr id="26" name="Table 25"/>
          <p:cNvGraphicFramePr>
            <a:graphicFrameLocks noGrp="1"/>
          </p:cNvGraphicFramePr>
          <p:nvPr/>
        </p:nvGraphicFramePr>
        <p:xfrm>
          <a:off x="6477000" y="43434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9" name="Table 28"/>
          <p:cNvGraphicFramePr>
            <a:graphicFrameLocks noGrp="1"/>
          </p:cNvGraphicFramePr>
          <p:nvPr/>
        </p:nvGraphicFramePr>
        <p:xfrm>
          <a:off x="6477000" y="38100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30" name="Table 29"/>
          <p:cNvGraphicFramePr>
            <a:graphicFrameLocks noGrp="1"/>
          </p:cNvGraphicFramePr>
          <p:nvPr/>
        </p:nvGraphicFramePr>
        <p:xfrm>
          <a:off x="6477000" y="28194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31" name="Table 30"/>
          <p:cNvGraphicFramePr>
            <a:graphicFrameLocks noGrp="1"/>
          </p:cNvGraphicFramePr>
          <p:nvPr/>
        </p:nvGraphicFramePr>
        <p:xfrm>
          <a:off x="6477000" y="33528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65" name="Table 64"/>
          <p:cNvGraphicFramePr>
            <a:graphicFrameLocks noGrp="1"/>
          </p:cNvGraphicFramePr>
          <p:nvPr/>
        </p:nvGraphicFramePr>
        <p:xfrm>
          <a:off x="1219200" y="1447799"/>
          <a:ext cx="152400" cy="381000"/>
        </p:xfrm>
        <a:graphic>
          <a:graphicData uri="http://schemas.openxmlformats.org/drawingml/2006/table">
            <a:tbl>
              <a:tblPr/>
              <a:tblGrid>
                <a:gridCol w="152400"/>
              </a:tblGrid>
              <a:tr h="195263">
                <a:tc>
                  <a:txBody>
                    <a:bodyPr/>
                    <a:lstStyle/>
                    <a:p>
                      <a:pPr algn="ctr" fontAlgn="ctr"/>
                      <a:r>
                        <a:rPr lang="en-US" sz="800" b="0" i="0" u="none" strike="noStrike" dirty="0">
                          <a:solidFill>
                            <a:srgbClr val="000000"/>
                          </a:solidFill>
                          <a:latin typeface="Verdana" pitchFamily="34" charset="0"/>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800" b="0" i="0" u="none" strike="noStrike" dirty="0">
                          <a:solidFill>
                            <a:srgbClr val="000000"/>
                          </a:solidFill>
                          <a:latin typeface="Verdana" pitchFamily="34" charset="0"/>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66" name="Table 65"/>
          <p:cNvGraphicFramePr>
            <a:graphicFrameLocks noGrp="1"/>
          </p:cNvGraphicFramePr>
          <p:nvPr/>
        </p:nvGraphicFramePr>
        <p:xfrm>
          <a:off x="1828800" y="1447799"/>
          <a:ext cx="152400" cy="381000"/>
        </p:xfrm>
        <a:graphic>
          <a:graphicData uri="http://schemas.openxmlformats.org/drawingml/2006/table">
            <a:tbl>
              <a:tblPr/>
              <a:tblGrid>
                <a:gridCol w="152400"/>
              </a:tblGrid>
              <a:tr h="195263">
                <a:tc>
                  <a:txBody>
                    <a:bodyPr/>
                    <a:lstStyle/>
                    <a:p>
                      <a:pPr algn="ctr" fontAlgn="ctr"/>
                      <a:r>
                        <a:rPr lang="en-US" sz="800" b="0" i="0" u="none" strike="noStrike" dirty="0">
                          <a:solidFill>
                            <a:srgbClr val="000000"/>
                          </a:solidFill>
                          <a:latin typeface="Verdana" pitchFamily="34" charset="0"/>
                        </a:rPr>
                        <a:t>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800" b="0" i="0" u="none" strike="noStrike" dirty="0" smtClean="0">
                          <a:solidFill>
                            <a:srgbClr val="000000"/>
                          </a:solidFill>
                          <a:latin typeface="Verdana" pitchFamily="34" charset="0"/>
                        </a:rPr>
                        <a:t>5</a:t>
                      </a:r>
                      <a:endParaRPr lang="en-US" sz="800" b="0" i="0" u="none" strike="noStrike" dirty="0">
                        <a:solidFill>
                          <a:srgbClr val="000000"/>
                        </a:solidFill>
                        <a:latin typeface="Verdana"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pSp>
        <p:nvGrpSpPr>
          <p:cNvPr id="80" name="Group 79"/>
          <p:cNvGrpSpPr/>
          <p:nvPr/>
        </p:nvGrpSpPr>
        <p:grpSpPr>
          <a:xfrm>
            <a:off x="762000" y="1828799"/>
            <a:ext cx="3886200" cy="762001"/>
            <a:chOff x="762000" y="1523999"/>
            <a:chExt cx="3886200" cy="762001"/>
          </a:xfrm>
        </p:grpSpPr>
        <p:sp>
          <p:nvSpPr>
            <p:cNvPr id="62" name="TextBox 61"/>
            <p:cNvSpPr txBox="1"/>
            <p:nvPr/>
          </p:nvSpPr>
          <p:spPr>
            <a:xfrm>
              <a:off x="3821876" y="1963386"/>
              <a:ext cx="381000" cy="307777"/>
            </a:xfrm>
            <a:prstGeom prst="rect">
              <a:avLst/>
            </a:prstGeom>
            <a:noFill/>
          </p:spPr>
          <p:txBody>
            <a:bodyPr wrap="square" rtlCol="0">
              <a:spAutoFit/>
            </a:bodyPr>
            <a:lstStyle/>
            <a:p>
              <a:pPr algn="ctr"/>
              <a:r>
                <a:rPr lang="en-US" sz="1400" dirty="0" smtClean="0">
                  <a:latin typeface="Verdana" pitchFamily="34" charset="0"/>
                </a:rPr>
                <a:t>2</a:t>
              </a:r>
              <a:endParaRPr lang="en-US" sz="1400" dirty="0">
                <a:latin typeface="Verdana" pitchFamily="34" charset="0"/>
              </a:endParaRPr>
            </a:p>
          </p:txBody>
        </p:sp>
        <p:cxnSp>
          <p:nvCxnSpPr>
            <p:cNvPr id="39" name="Straight Connector 38"/>
            <p:cNvCxnSpPr/>
            <p:nvPr/>
          </p:nvCxnSpPr>
          <p:spPr bwMode="auto">
            <a:xfrm rot="5400000">
              <a:off x="1180306" y="1666206"/>
              <a:ext cx="228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rot="5400000">
              <a:off x="1485106" y="1666206"/>
              <a:ext cx="228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rot="5400000">
              <a:off x="1789905" y="1678080"/>
              <a:ext cx="228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Straight Connector 46"/>
            <p:cNvCxnSpPr/>
            <p:nvPr/>
          </p:nvCxnSpPr>
          <p:spPr bwMode="auto">
            <a:xfrm rot="5400000">
              <a:off x="2096294" y="1678078"/>
              <a:ext cx="228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Straight Connector 48"/>
            <p:cNvCxnSpPr>
              <a:endCxn id="61" idx="0"/>
            </p:cNvCxnSpPr>
            <p:nvPr/>
          </p:nvCxnSpPr>
          <p:spPr bwMode="auto">
            <a:xfrm rot="16200000" flipH="1">
              <a:off x="2288725" y="1749875"/>
              <a:ext cx="454223" cy="24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rot="5400000">
              <a:off x="3778985" y="1769092"/>
              <a:ext cx="457201" cy="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rot="5400000">
              <a:off x="2704306" y="1673134"/>
              <a:ext cx="228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 name="Straight Connector 53"/>
            <p:cNvCxnSpPr/>
            <p:nvPr/>
          </p:nvCxnSpPr>
          <p:spPr bwMode="auto">
            <a:xfrm rot="5400000">
              <a:off x="3009106" y="1673134"/>
              <a:ext cx="228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 name="Straight Connector 54"/>
            <p:cNvCxnSpPr/>
            <p:nvPr/>
          </p:nvCxnSpPr>
          <p:spPr bwMode="auto">
            <a:xfrm rot="5400000">
              <a:off x="3313906" y="1673134"/>
              <a:ext cx="228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 name="Straight Connector 55"/>
            <p:cNvCxnSpPr/>
            <p:nvPr/>
          </p:nvCxnSpPr>
          <p:spPr bwMode="auto">
            <a:xfrm rot="5400000">
              <a:off x="3618706" y="1667196"/>
              <a:ext cx="228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p:cNvSpPr txBox="1"/>
            <p:nvPr/>
          </p:nvSpPr>
          <p:spPr>
            <a:xfrm>
              <a:off x="2326572" y="1978223"/>
              <a:ext cx="381000" cy="307777"/>
            </a:xfrm>
            <a:prstGeom prst="rect">
              <a:avLst/>
            </a:prstGeom>
            <a:noFill/>
          </p:spPr>
          <p:txBody>
            <a:bodyPr wrap="square" rtlCol="0">
              <a:spAutoFit/>
            </a:bodyPr>
            <a:lstStyle/>
            <a:p>
              <a:pPr algn="ctr"/>
              <a:r>
                <a:rPr lang="en-US" sz="1400" dirty="0" smtClean="0">
                  <a:latin typeface="Verdana" pitchFamily="34" charset="0"/>
                </a:rPr>
                <a:t>1</a:t>
              </a:r>
              <a:endParaRPr lang="en-US" sz="1400" dirty="0">
                <a:latin typeface="Verdana" pitchFamily="34" charset="0"/>
              </a:endParaRPr>
            </a:p>
          </p:txBody>
        </p:sp>
        <p:cxnSp>
          <p:nvCxnSpPr>
            <p:cNvPr id="68" name="Straight Arrow Connector 67"/>
            <p:cNvCxnSpPr/>
            <p:nvPr/>
          </p:nvCxnSpPr>
          <p:spPr bwMode="auto">
            <a:xfrm>
              <a:off x="762000" y="1676400"/>
              <a:ext cx="3886200" cy="1588"/>
            </a:xfrm>
            <a:prstGeom prst="straightConnector1">
              <a:avLst/>
            </a:prstGeom>
            <a:solidFill>
              <a:schemeClr val="accent1"/>
            </a:solidFill>
            <a:ln w="9525" cap="flat" cmpd="sng" algn="ctr">
              <a:solidFill>
                <a:schemeClr val="tx1"/>
              </a:solidFill>
              <a:prstDash val="solid"/>
              <a:round/>
              <a:headEnd type="arrow"/>
              <a:tailEnd type="arrow"/>
            </a:ln>
            <a:effectLst/>
          </p:spPr>
        </p:cxnSp>
      </p:grpSp>
      <p:graphicFrame>
        <p:nvGraphicFramePr>
          <p:cNvPr id="69" name="Table 68"/>
          <p:cNvGraphicFramePr>
            <a:graphicFrameLocks noGrp="1"/>
          </p:cNvGraphicFramePr>
          <p:nvPr/>
        </p:nvGraphicFramePr>
        <p:xfrm>
          <a:off x="2133600" y="1447799"/>
          <a:ext cx="152400" cy="381000"/>
        </p:xfrm>
        <a:graphic>
          <a:graphicData uri="http://schemas.openxmlformats.org/drawingml/2006/table">
            <a:tbl>
              <a:tblPr/>
              <a:tblGrid>
                <a:gridCol w="152400"/>
              </a:tblGrid>
              <a:tr h="195263">
                <a:tc>
                  <a:txBody>
                    <a:bodyPr/>
                    <a:lstStyle/>
                    <a:p>
                      <a:pPr algn="ctr" fontAlgn="ctr"/>
                      <a:r>
                        <a:rPr lang="en-US" sz="800" b="0" i="0" u="none" strike="noStrike" dirty="0">
                          <a:solidFill>
                            <a:srgbClr val="000000"/>
                          </a:solidFill>
                          <a:latin typeface="Verdana" pitchFamily="34" charset="0"/>
                        </a:rPr>
                        <a:t>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800" b="0" i="0" u="none" strike="noStrike" dirty="0" smtClean="0">
                          <a:solidFill>
                            <a:srgbClr val="000000"/>
                          </a:solidFill>
                          <a:latin typeface="Verdana" pitchFamily="34" charset="0"/>
                        </a:rPr>
                        <a:t>5</a:t>
                      </a:r>
                      <a:endParaRPr lang="en-US" sz="800" b="0" i="0" u="none" strike="noStrike" dirty="0">
                        <a:solidFill>
                          <a:srgbClr val="000000"/>
                        </a:solidFill>
                        <a:latin typeface="Verdana"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70" name="Table 69"/>
          <p:cNvGraphicFramePr>
            <a:graphicFrameLocks noGrp="1"/>
          </p:cNvGraphicFramePr>
          <p:nvPr/>
        </p:nvGraphicFramePr>
        <p:xfrm>
          <a:off x="2438400" y="1447799"/>
          <a:ext cx="152400" cy="381000"/>
        </p:xfrm>
        <a:graphic>
          <a:graphicData uri="http://schemas.openxmlformats.org/drawingml/2006/table">
            <a:tbl>
              <a:tblPr/>
              <a:tblGrid>
                <a:gridCol w="152400"/>
              </a:tblGrid>
              <a:tr h="195263">
                <a:tc>
                  <a:txBody>
                    <a:bodyPr/>
                    <a:lstStyle/>
                    <a:p>
                      <a:pPr algn="ctr" fontAlgn="ctr"/>
                      <a:r>
                        <a:rPr lang="en-US" sz="800" b="0" i="0" u="none" strike="noStrike" dirty="0">
                          <a:solidFill>
                            <a:srgbClr val="000000"/>
                          </a:solidFill>
                          <a:latin typeface="Verdana" pitchFamily="34" charset="0"/>
                        </a:rPr>
                        <a:t>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800" b="0" i="0" u="none" strike="noStrike" dirty="0">
                          <a:solidFill>
                            <a:srgbClr val="000000"/>
                          </a:solidFill>
                          <a:latin typeface="Verdana" pitchFamily="34" charset="0"/>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82" name="TextBox 81"/>
          <p:cNvSpPr txBox="1"/>
          <p:nvPr/>
        </p:nvSpPr>
        <p:spPr>
          <a:xfrm>
            <a:off x="533400" y="1825823"/>
            <a:ext cx="304800" cy="307777"/>
          </a:xfrm>
          <a:prstGeom prst="rect">
            <a:avLst/>
          </a:prstGeom>
          <a:noFill/>
        </p:spPr>
        <p:txBody>
          <a:bodyPr wrap="square" rtlCol="0">
            <a:spAutoFit/>
          </a:bodyPr>
          <a:lstStyle/>
          <a:p>
            <a:r>
              <a:rPr lang="en-US" sz="1400" dirty="0" smtClean="0">
                <a:latin typeface="Verdana" pitchFamily="34" charset="0"/>
              </a:rPr>
              <a:t>0</a:t>
            </a:r>
            <a:endParaRPr lang="en-US" sz="1400" dirty="0">
              <a:latin typeface="Verdana" pitchFamily="34" charset="0"/>
            </a:endParaRPr>
          </a:p>
        </p:txBody>
      </p:sp>
      <p:graphicFrame>
        <p:nvGraphicFramePr>
          <p:cNvPr id="83" name="Table 82"/>
          <p:cNvGraphicFramePr>
            <a:graphicFrameLocks noGrp="1"/>
          </p:cNvGraphicFramePr>
          <p:nvPr/>
        </p:nvGraphicFramePr>
        <p:xfrm>
          <a:off x="1533525" y="1447799"/>
          <a:ext cx="152400" cy="381000"/>
        </p:xfrm>
        <a:graphic>
          <a:graphicData uri="http://schemas.openxmlformats.org/drawingml/2006/table">
            <a:tbl>
              <a:tblPr/>
              <a:tblGrid>
                <a:gridCol w="152400"/>
              </a:tblGrid>
              <a:tr h="195263">
                <a:tc>
                  <a:txBody>
                    <a:bodyPr/>
                    <a:lstStyle/>
                    <a:p>
                      <a:pPr algn="ctr" fontAlgn="ctr"/>
                      <a:r>
                        <a:rPr lang="en-US" sz="800" b="0" i="0" u="none" strike="noStrike" dirty="0">
                          <a:solidFill>
                            <a:srgbClr val="000000"/>
                          </a:solidFill>
                          <a:latin typeface="Verdana" pitchFamily="34" charset="0"/>
                        </a:rPr>
                        <a:t>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800" b="0" i="0" u="none" strike="noStrike" dirty="0">
                          <a:solidFill>
                            <a:srgbClr val="000000"/>
                          </a:solidFill>
                          <a:latin typeface="Verdana" pitchFamily="34" charset="0"/>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84" name="Table 83"/>
          <p:cNvGraphicFramePr>
            <a:graphicFrameLocks noGrp="1"/>
          </p:cNvGraphicFramePr>
          <p:nvPr/>
        </p:nvGraphicFramePr>
        <p:xfrm>
          <a:off x="2743200" y="1447799"/>
          <a:ext cx="152400" cy="381000"/>
        </p:xfrm>
        <a:graphic>
          <a:graphicData uri="http://schemas.openxmlformats.org/drawingml/2006/table">
            <a:tbl>
              <a:tblPr/>
              <a:tblGrid>
                <a:gridCol w="152400"/>
              </a:tblGrid>
              <a:tr h="195263">
                <a:tc>
                  <a:txBody>
                    <a:bodyPr/>
                    <a:lstStyle/>
                    <a:p>
                      <a:pPr algn="ctr" fontAlgn="ctr"/>
                      <a:r>
                        <a:rPr lang="en-US" sz="800" b="0" i="0" u="none" strike="noStrike" dirty="0" smtClean="0">
                          <a:solidFill>
                            <a:srgbClr val="000000"/>
                          </a:solidFill>
                          <a:latin typeface="Verdana" pitchFamily="34" charset="0"/>
                        </a:rPr>
                        <a:t>6</a:t>
                      </a:r>
                      <a:endParaRPr lang="en-US" sz="800" b="0" i="0" u="none" strike="noStrike" dirty="0">
                        <a:solidFill>
                          <a:srgbClr val="000000"/>
                        </a:solidFill>
                        <a:latin typeface="Verdana"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800" b="0" i="0" u="none" strike="noStrike" dirty="0">
                          <a:solidFill>
                            <a:srgbClr val="000000"/>
                          </a:solidFill>
                          <a:latin typeface="Verdana" pitchFamily="34" charset="0"/>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85" name="Table 84"/>
          <p:cNvGraphicFramePr>
            <a:graphicFrameLocks noGrp="1"/>
          </p:cNvGraphicFramePr>
          <p:nvPr/>
        </p:nvGraphicFramePr>
        <p:xfrm>
          <a:off x="3048000" y="1447799"/>
          <a:ext cx="152400" cy="381000"/>
        </p:xfrm>
        <a:graphic>
          <a:graphicData uri="http://schemas.openxmlformats.org/drawingml/2006/table">
            <a:tbl>
              <a:tblPr/>
              <a:tblGrid>
                <a:gridCol w="152400"/>
              </a:tblGrid>
              <a:tr h="195263">
                <a:tc>
                  <a:txBody>
                    <a:bodyPr/>
                    <a:lstStyle/>
                    <a:p>
                      <a:pPr algn="ctr" fontAlgn="ctr"/>
                      <a:r>
                        <a:rPr lang="en-US" sz="800" b="0" i="0" u="none" strike="noStrike" dirty="0">
                          <a:solidFill>
                            <a:srgbClr val="000000"/>
                          </a:solidFill>
                          <a:latin typeface="Verdana" pitchFamily="34" charset="0"/>
                        </a:rPr>
                        <a:t>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800" b="0" i="0" u="none" strike="noStrike" dirty="0">
                          <a:solidFill>
                            <a:srgbClr val="000000"/>
                          </a:solidFill>
                          <a:latin typeface="Verdana" pitchFamily="34" charset="0"/>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86" name="Table 85"/>
          <p:cNvGraphicFramePr>
            <a:graphicFrameLocks noGrp="1"/>
          </p:cNvGraphicFramePr>
          <p:nvPr/>
        </p:nvGraphicFramePr>
        <p:xfrm>
          <a:off x="3352800" y="1447799"/>
          <a:ext cx="152400" cy="381000"/>
        </p:xfrm>
        <a:graphic>
          <a:graphicData uri="http://schemas.openxmlformats.org/drawingml/2006/table">
            <a:tbl>
              <a:tblPr/>
              <a:tblGrid>
                <a:gridCol w="152400"/>
              </a:tblGrid>
              <a:tr h="195263">
                <a:tc>
                  <a:txBody>
                    <a:bodyPr/>
                    <a:lstStyle/>
                    <a:p>
                      <a:pPr algn="ctr" fontAlgn="ctr"/>
                      <a:r>
                        <a:rPr lang="en-US" sz="800" b="0" i="0" u="none" strike="noStrike" dirty="0">
                          <a:solidFill>
                            <a:srgbClr val="000000"/>
                          </a:solidFill>
                          <a:latin typeface="Verdana" pitchFamily="34" charset="0"/>
                        </a:rPr>
                        <a:t>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800" b="0" i="0" u="none" strike="noStrike" dirty="0">
                          <a:solidFill>
                            <a:srgbClr val="000000"/>
                          </a:solidFill>
                          <a:latin typeface="Verdana" pitchFamily="34" charset="0"/>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87" name="TextBox 86"/>
          <p:cNvSpPr txBox="1"/>
          <p:nvPr/>
        </p:nvSpPr>
        <p:spPr>
          <a:xfrm>
            <a:off x="457200" y="381000"/>
            <a:ext cx="4343400" cy="430887"/>
          </a:xfrm>
          <a:prstGeom prst="rect">
            <a:avLst/>
          </a:prstGeom>
          <a:noFill/>
        </p:spPr>
        <p:txBody>
          <a:bodyPr wrap="square" rtlCol="0">
            <a:spAutoFit/>
          </a:bodyPr>
          <a:lstStyle/>
          <a:p>
            <a:pPr marL="228600" indent="-228600">
              <a:buFont typeface="+mj-lt"/>
              <a:buAutoNum type="arabicPeriod"/>
            </a:pPr>
            <a:r>
              <a:rPr lang="en-US" sz="1100" dirty="0" smtClean="0">
                <a:latin typeface="Verdana" pitchFamily="34" charset="0"/>
              </a:rPr>
              <a:t>Look at the number line below and answer the question:</a:t>
            </a:r>
            <a:endParaRPr lang="en-US" sz="1100" dirty="0">
              <a:latin typeface="Verdana" pitchFamily="34" charset="0"/>
            </a:endParaRPr>
          </a:p>
        </p:txBody>
      </p:sp>
      <p:sp>
        <p:nvSpPr>
          <p:cNvPr id="88" name="TextBox 87"/>
          <p:cNvSpPr txBox="1"/>
          <p:nvPr/>
        </p:nvSpPr>
        <p:spPr>
          <a:xfrm>
            <a:off x="1219200" y="838200"/>
            <a:ext cx="2971800" cy="261610"/>
          </a:xfrm>
          <a:prstGeom prst="rect">
            <a:avLst/>
          </a:prstGeom>
          <a:noFill/>
        </p:spPr>
        <p:txBody>
          <a:bodyPr wrap="square" rtlCol="0">
            <a:spAutoFit/>
          </a:bodyPr>
          <a:lstStyle/>
          <a:p>
            <a:r>
              <a:rPr lang="en-US" sz="1100" dirty="0" smtClean="0">
                <a:latin typeface="Verdana" pitchFamily="34" charset="0"/>
              </a:rPr>
              <a:t>Is equal to what mixed number?</a:t>
            </a:r>
            <a:endParaRPr lang="en-US" sz="1100" dirty="0">
              <a:latin typeface="Verdana" pitchFamily="34" charset="0"/>
            </a:endParaRPr>
          </a:p>
        </p:txBody>
      </p:sp>
      <p:sp>
        <p:nvSpPr>
          <p:cNvPr id="89" name="Rectangle 88"/>
          <p:cNvSpPr/>
          <p:nvPr/>
        </p:nvSpPr>
        <p:spPr>
          <a:xfrm>
            <a:off x="914400" y="2819400"/>
            <a:ext cx="3657600" cy="1785104"/>
          </a:xfrm>
          <a:prstGeom prst="rect">
            <a:avLst/>
          </a:prstGeom>
        </p:spPr>
        <p:txBody>
          <a:bodyPr wrap="square">
            <a:spAutoFit/>
          </a:bodyPr>
          <a:lstStyle/>
          <a:p>
            <a:r>
              <a:rPr lang="en-US" sz="1100" dirty="0" smtClean="0">
                <a:latin typeface="Verdana" pitchFamily="34" charset="0"/>
              </a:rPr>
              <a:t>A.   1 </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B.   1 </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C.   1 </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D.   1 </a:t>
            </a:r>
          </a:p>
        </p:txBody>
      </p:sp>
      <p:graphicFrame>
        <p:nvGraphicFramePr>
          <p:cNvPr id="90" name="Table 89"/>
          <p:cNvGraphicFramePr>
            <a:graphicFrameLocks noGrp="1"/>
          </p:cNvGraphicFramePr>
          <p:nvPr/>
        </p:nvGraphicFramePr>
        <p:xfrm>
          <a:off x="1447800" y="2743200"/>
          <a:ext cx="152400" cy="381000"/>
        </p:xfrm>
        <a:graphic>
          <a:graphicData uri="http://schemas.openxmlformats.org/drawingml/2006/table">
            <a:tbl>
              <a:tblPr/>
              <a:tblGrid>
                <a:gridCol w="152400"/>
              </a:tblGrid>
              <a:tr h="195263">
                <a:tc>
                  <a:txBody>
                    <a:bodyPr/>
                    <a:lstStyle/>
                    <a:p>
                      <a:pPr algn="ctr" fontAlgn="ctr"/>
                      <a:r>
                        <a:rPr lang="en-US" sz="800" b="0" i="0" u="none" strike="noStrike" dirty="0">
                          <a:solidFill>
                            <a:srgbClr val="000000"/>
                          </a:solidFill>
                          <a:latin typeface="Verdana" pitchFamily="34" charset="0"/>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800" b="0" i="0" u="none" strike="noStrike" dirty="0">
                          <a:solidFill>
                            <a:srgbClr val="000000"/>
                          </a:solidFill>
                          <a:latin typeface="Verdana" pitchFamily="34" charset="0"/>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91" name="Table 90"/>
          <p:cNvGraphicFramePr>
            <a:graphicFrameLocks noGrp="1"/>
          </p:cNvGraphicFramePr>
          <p:nvPr/>
        </p:nvGraphicFramePr>
        <p:xfrm>
          <a:off x="1447800" y="3276600"/>
          <a:ext cx="152400" cy="381000"/>
        </p:xfrm>
        <a:graphic>
          <a:graphicData uri="http://schemas.openxmlformats.org/drawingml/2006/table">
            <a:tbl>
              <a:tblPr/>
              <a:tblGrid>
                <a:gridCol w="152400"/>
              </a:tblGrid>
              <a:tr h="195263">
                <a:tc>
                  <a:txBody>
                    <a:bodyPr/>
                    <a:lstStyle/>
                    <a:p>
                      <a:pPr algn="ctr" fontAlgn="ctr"/>
                      <a:r>
                        <a:rPr lang="en-US" sz="800" b="0" i="0" u="none" strike="noStrike" dirty="0">
                          <a:solidFill>
                            <a:srgbClr val="000000"/>
                          </a:solidFill>
                          <a:latin typeface="Verdana" pitchFamily="34" charset="0"/>
                        </a:rPr>
                        <a:t>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800" b="0" i="0" u="none" strike="noStrike" dirty="0">
                          <a:solidFill>
                            <a:srgbClr val="000000"/>
                          </a:solidFill>
                          <a:latin typeface="Verdana" pitchFamily="34" charset="0"/>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92" name="Table 91"/>
          <p:cNvGraphicFramePr>
            <a:graphicFrameLocks noGrp="1"/>
          </p:cNvGraphicFramePr>
          <p:nvPr/>
        </p:nvGraphicFramePr>
        <p:xfrm>
          <a:off x="1447800" y="3752850"/>
          <a:ext cx="152400" cy="381000"/>
        </p:xfrm>
        <a:graphic>
          <a:graphicData uri="http://schemas.openxmlformats.org/drawingml/2006/table">
            <a:tbl>
              <a:tblPr/>
              <a:tblGrid>
                <a:gridCol w="152400"/>
              </a:tblGrid>
              <a:tr h="195263">
                <a:tc>
                  <a:txBody>
                    <a:bodyPr/>
                    <a:lstStyle/>
                    <a:p>
                      <a:pPr algn="ctr" fontAlgn="ctr"/>
                      <a:r>
                        <a:rPr lang="en-US" sz="800" b="0" i="0" u="none" strike="noStrike" dirty="0">
                          <a:solidFill>
                            <a:srgbClr val="000000"/>
                          </a:solidFill>
                          <a:latin typeface="Verdana" pitchFamily="34" charset="0"/>
                        </a:rPr>
                        <a:t>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800" b="0" i="0" u="none" strike="noStrike" dirty="0">
                          <a:solidFill>
                            <a:srgbClr val="000000"/>
                          </a:solidFill>
                          <a:latin typeface="Verdana" pitchFamily="34" charset="0"/>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93" name="Table 92"/>
          <p:cNvGraphicFramePr>
            <a:graphicFrameLocks noGrp="1"/>
          </p:cNvGraphicFramePr>
          <p:nvPr/>
        </p:nvGraphicFramePr>
        <p:xfrm>
          <a:off x="1447800" y="4267200"/>
          <a:ext cx="152400" cy="381000"/>
        </p:xfrm>
        <a:graphic>
          <a:graphicData uri="http://schemas.openxmlformats.org/drawingml/2006/table">
            <a:tbl>
              <a:tblPr/>
              <a:tblGrid>
                <a:gridCol w="152400"/>
              </a:tblGrid>
              <a:tr h="195263">
                <a:tc>
                  <a:txBody>
                    <a:bodyPr/>
                    <a:lstStyle/>
                    <a:p>
                      <a:pPr algn="ctr" fontAlgn="ctr"/>
                      <a:r>
                        <a:rPr lang="en-US" sz="800" b="0" i="0" u="none" strike="noStrike" dirty="0">
                          <a:solidFill>
                            <a:srgbClr val="000000"/>
                          </a:solidFill>
                          <a:latin typeface="Verdana" pitchFamily="34" charset="0"/>
                        </a:rPr>
                        <a:t>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800" b="0" i="0" u="none" strike="noStrike" dirty="0">
                          <a:solidFill>
                            <a:srgbClr val="000000"/>
                          </a:solidFill>
                          <a:latin typeface="Verdana" pitchFamily="34" charset="0"/>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94" name="TextBox 93"/>
          <p:cNvSpPr txBox="1"/>
          <p:nvPr/>
        </p:nvSpPr>
        <p:spPr>
          <a:xfrm>
            <a:off x="457200" y="7086600"/>
            <a:ext cx="1752600" cy="307777"/>
          </a:xfrm>
          <a:prstGeom prst="rect">
            <a:avLst/>
          </a:prstGeom>
          <a:noFill/>
        </p:spPr>
        <p:txBody>
          <a:bodyPr wrap="square" rtlCol="0">
            <a:spAutoFit/>
          </a:bodyPr>
          <a:lstStyle/>
          <a:p>
            <a:r>
              <a:rPr lang="en-US" sz="700" dirty="0" smtClean="0">
                <a:latin typeface="Verdana" pitchFamily="34" charset="0"/>
              </a:rPr>
              <a:t>2010-11 Sample Test, Grade 3</a:t>
            </a:r>
          </a:p>
          <a:p>
            <a:r>
              <a:rPr lang="en-US" sz="700" dirty="0" smtClean="0">
                <a:latin typeface="Verdana" pitchFamily="34" charset="0"/>
              </a:rPr>
              <a:t>Rick &amp; Susan Richmond</a:t>
            </a:r>
            <a:endParaRPr lang="en-US" sz="700" dirty="0">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13" name="TextBox 12"/>
          <p:cNvSpPr txBox="1"/>
          <p:nvPr/>
        </p:nvSpPr>
        <p:spPr>
          <a:xfrm>
            <a:off x="5715000" y="4937373"/>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63" name="TextBox 62"/>
          <p:cNvSpPr txBox="1"/>
          <p:nvPr/>
        </p:nvSpPr>
        <p:spPr>
          <a:xfrm>
            <a:off x="457200" y="7086600"/>
            <a:ext cx="1752600" cy="307777"/>
          </a:xfrm>
          <a:prstGeom prst="rect">
            <a:avLst/>
          </a:prstGeom>
          <a:noFill/>
        </p:spPr>
        <p:txBody>
          <a:bodyPr wrap="square" rtlCol="0">
            <a:spAutoFit/>
          </a:bodyPr>
          <a:lstStyle/>
          <a:p>
            <a:r>
              <a:rPr lang="en-US" sz="700" dirty="0" smtClean="0">
                <a:latin typeface="Verdana" pitchFamily="34" charset="0"/>
              </a:rPr>
              <a:t>2010-11 Sample Test, Grade 3</a:t>
            </a:r>
          </a:p>
          <a:p>
            <a:r>
              <a:rPr lang="en-US" sz="700" dirty="0" smtClean="0">
                <a:latin typeface="Verdana" pitchFamily="34" charset="0"/>
              </a:rPr>
              <a:t>Rick &amp; Susan Richmond</a:t>
            </a:r>
            <a:endParaRPr lang="en-US" sz="700" dirty="0">
              <a:latin typeface="Verdana" pitchFamily="34" charset="0"/>
            </a:endParaRPr>
          </a:p>
        </p:txBody>
      </p:sp>
      <p:sp>
        <p:nvSpPr>
          <p:cNvPr id="76" name="Rectangle 75"/>
          <p:cNvSpPr/>
          <p:nvPr/>
        </p:nvSpPr>
        <p:spPr>
          <a:xfrm>
            <a:off x="5715000" y="381000"/>
            <a:ext cx="3505200" cy="553998"/>
          </a:xfrm>
          <a:prstGeom prst="rect">
            <a:avLst/>
          </a:prstGeom>
        </p:spPr>
        <p:txBody>
          <a:bodyPr wrap="square">
            <a:spAutoFit/>
          </a:bodyPr>
          <a:lstStyle/>
          <a:p>
            <a:pPr marL="228600" indent="-228600">
              <a:buFont typeface="+mj-lt"/>
              <a:buAutoNum type="arabicPeriod" startAt="2"/>
            </a:pPr>
            <a:r>
              <a:rPr lang="en-US" sz="1000" dirty="0" smtClean="0">
                <a:latin typeface="Verdana" pitchFamily="34" charset="0"/>
              </a:rPr>
              <a:t>Look at the pitcher below.</a:t>
            </a:r>
          </a:p>
          <a:p>
            <a:endParaRPr lang="en-US" sz="1000" dirty="0" smtClean="0">
              <a:latin typeface="Verdana" pitchFamily="34" charset="0"/>
            </a:endParaRPr>
          </a:p>
          <a:p>
            <a:pPr marL="285750" indent="-228600"/>
            <a:r>
              <a:rPr lang="en-US" sz="1000" dirty="0" smtClean="0">
                <a:latin typeface="Verdana" pitchFamily="34" charset="0"/>
              </a:rPr>
              <a:t>	How full would you say the pitcher is?</a:t>
            </a:r>
          </a:p>
        </p:txBody>
      </p:sp>
      <p:sp>
        <p:nvSpPr>
          <p:cNvPr id="23" name="Rectangle 22"/>
          <p:cNvSpPr/>
          <p:nvPr/>
        </p:nvSpPr>
        <p:spPr>
          <a:xfrm>
            <a:off x="609600" y="457200"/>
            <a:ext cx="3505200" cy="553998"/>
          </a:xfrm>
          <a:prstGeom prst="rect">
            <a:avLst/>
          </a:prstGeom>
        </p:spPr>
        <p:txBody>
          <a:bodyPr wrap="square">
            <a:spAutoFit/>
          </a:bodyPr>
          <a:lstStyle/>
          <a:p>
            <a:pPr marL="228600" indent="-228600">
              <a:buFont typeface="+mj-lt"/>
              <a:buAutoNum type="arabicPeriod" startAt="9"/>
            </a:pPr>
            <a:r>
              <a:rPr lang="en-US" sz="1000" dirty="0" smtClean="0">
                <a:latin typeface="Verdana" pitchFamily="34" charset="0"/>
              </a:rPr>
              <a:t>Look at the object below.</a:t>
            </a:r>
          </a:p>
          <a:p>
            <a:pPr marL="228600" indent="-228600"/>
            <a:endParaRPr lang="en-US" sz="1000" dirty="0" smtClean="0">
              <a:latin typeface="Verdana" pitchFamily="34" charset="0"/>
            </a:endParaRPr>
          </a:p>
          <a:p>
            <a:pPr marL="228600" indent="-228600"/>
            <a:r>
              <a:rPr lang="en-US" sz="1000" dirty="0" smtClean="0">
                <a:latin typeface="Verdana" pitchFamily="34" charset="0"/>
              </a:rPr>
              <a:t>	What fraction of the shape is black?</a:t>
            </a:r>
          </a:p>
        </p:txBody>
      </p:sp>
      <p:sp>
        <p:nvSpPr>
          <p:cNvPr id="8302" name="AutoShape 110"/>
          <p:cNvSpPr>
            <a:spLocks noChangeArrowheads="1"/>
          </p:cNvSpPr>
          <p:nvPr/>
        </p:nvSpPr>
        <p:spPr bwMode="auto">
          <a:xfrm>
            <a:off x="0" y="0"/>
            <a:ext cx="95250" cy="95250"/>
          </a:xfrm>
          <a:custGeom>
            <a:avLst/>
            <a:gdLst/>
            <a:ahLst/>
            <a:cxnLst>
              <a:cxn ang="0">
                <a:pos x="370" y="958"/>
              </a:cxn>
              <a:cxn ang="0">
                <a:pos x="495" y="975"/>
              </a:cxn>
              <a:cxn ang="0">
                <a:pos x="643" y="951"/>
              </a:cxn>
            </a:cxnLst>
            <a:rect l="0" t="0" r="r" b="b"/>
            <a:pathLst>
              <a:path w="1000" h="1000">
                <a:moveTo>
                  <a:pt x="370" y="958"/>
                </a:moveTo>
                <a:cubicBezTo>
                  <a:pt x="411" y="969"/>
                  <a:pt x="452" y="975"/>
                  <a:pt x="495" y="975"/>
                </a:cubicBezTo>
                <a:cubicBezTo>
                  <a:pt x="545" y="974"/>
                  <a:pt x="595" y="967"/>
                  <a:pt x="643" y="951"/>
                </a:cubicBezTo>
              </a:path>
            </a:pathLst>
          </a:custGeom>
          <a:solidFill>
            <a:srgbClr val="D569F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87" name="AutoShape 95"/>
          <p:cNvSpPr>
            <a:spLocks noChangeArrowheads="1"/>
          </p:cNvSpPr>
          <p:nvPr/>
        </p:nvSpPr>
        <p:spPr bwMode="auto">
          <a:xfrm>
            <a:off x="0" y="0"/>
            <a:ext cx="95250" cy="95250"/>
          </a:xfrm>
          <a:custGeom>
            <a:avLst/>
            <a:gdLst/>
            <a:ahLst/>
            <a:cxnLst>
              <a:cxn ang="0">
                <a:pos x="972" y="541"/>
              </a:cxn>
              <a:cxn ang="0">
                <a:pos x="975" y="495"/>
              </a:cxn>
              <a:cxn ang="0">
                <a:pos x="921" y="274"/>
              </a:cxn>
            </a:cxnLst>
            <a:rect l="0" t="0" r="r" b="b"/>
            <a:pathLst>
              <a:path w="1000" h="1000">
                <a:moveTo>
                  <a:pt x="972" y="541"/>
                </a:moveTo>
                <a:cubicBezTo>
                  <a:pt x="974" y="526"/>
                  <a:pt x="975" y="510"/>
                  <a:pt x="975" y="495"/>
                </a:cubicBezTo>
                <a:cubicBezTo>
                  <a:pt x="975" y="418"/>
                  <a:pt x="956" y="342"/>
                  <a:pt x="921" y="274"/>
                </a:cubicBezTo>
              </a:path>
            </a:pathLst>
          </a:custGeom>
          <a:solidFill>
            <a:srgbClr val="D569F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82" name="AutoShape 90"/>
          <p:cNvSpPr>
            <a:spLocks noChangeArrowheads="1"/>
          </p:cNvSpPr>
          <p:nvPr/>
        </p:nvSpPr>
        <p:spPr bwMode="auto">
          <a:xfrm>
            <a:off x="0" y="0"/>
            <a:ext cx="95250" cy="95250"/>
          </a:xfrm>
          <a:custGeom>
            <a:avLst/>
            <a:gdLst/>
            <a:ahLst/>
            <a:cxnLst>
              <a:cxn ang="0">
                <a:pos x="921" y="273"/>
              </a:cxn>
              <a:cxn ang="0">
                <a:pos x="733" y="78"/>
              </a:cxn>
            </a:cxnLst>
            <a:rect l="0" t="0" r="r" b="b"/>
            <a:pathLst>
              <a:path w="1000" h="1000">
                <a:moveTo>
                  <a:pt x="921" y="273"/>
                </a:moveTo>
                <a:cubicBezTo>
                  <a:pt x="878" y="192"/>
                  <a:pt x="813" y="124"/>
                  <a:pt x="733" y="78"/>
                </a:cubicBezTo>
              </a:path>
            </a:pathLst>
          </a:custGeom>
          <a:solidFill>
            <a:srgbClr val="D569F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72" name="AutoShape 80"/>
          <p:cNvSpPr>
            <a:spLocks noChangeArrowheads="1"/>
          </p:cNvSpPr>
          <p:nvPr/>
        </p:nvSpPr>
        <p:spPr bwMode="auto">
          <a:xfrm>
            <a:off x="0" y="0"/>
            <a:ext cx="95250" cy="95250"/>
          </a:xfrm>
          <a:custGeom>
            <a:avLst/>
            <a:gdLst/>
            <a:ahLst/>
            <a:cxnLst>
              <a:cxn ang="0">
                <a:pos x="472" y="15"/>
              </a:cxn>
              <a:cxn ang="0">
                <a:pos x="220" y="101"/>
              </a:cxn>
            </a:cxnLst>
            <a:rect l="0" t="0" r="r" b="b"/>
            <a:pathLst>
              <a:path w="1000" h="1000">
                <a:moveTo>
                  <a:pt x="472" y="15"/>
                </a:moveTo>
                <a:cubicBezTo>
                  <a:pt x="382" y="19"/>
                  <a:pt x="294" y="49"/>
                  <a:pt x="220" y="101"/>
                </a:cubicBezTo>
              </a:path>
            </a:pathLst>
          </a:custGeom>
          <a:solidFill>
            <a:srgbClr val="D569F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 name="TextBox 148"/>
          <p:cNvSpPr txBox="1"/>
          <p:nvPr/>
        </p:nvSpPr>
        <p:spPr>
          <a:xfrm>
            <a:off x="5715000" y="7162800"/>
            <a:ext cx="1752600" cy="307777"/>
          </a:xfrm>
          <a:prstGeom prst="rect">
            <a:avLst/>
          </a:prstGeom>
          <a:noFill/>
        </p:spPr>
        <p:txBody>
          <a:bodyPr wrap="square" rtlCol="0">
            <a:spAutoFit/>
          </a:bodyPr>
          <a:lstStyle/>
          <a:p>
            <a:r>
              <a:rPr lang="en-US" sz="700" dirty="0" smtClean="0">
                <a:latin typeface="Verdana" pitchFamily="34" charset="0"/>
              </a:rPr>
              <a:t>2010-11 Sample Test, Grade 3</a:t>
            </a:r>
          </a:p>
          <a:p>
            <a:r>
              <a:rPr lang="en-US" sz="700" dirty="0" smtClean="0">
                <a:latin typeface="Verdana" pitchFamily="34" charset="0"/>
              </a:rPr>
              <a:t>Rick &amp; Susan Richmond</a:t>
            </a:r>
            <a:endParaRPr lang="en-US" sz="700" dirty="0">
              <a:latin typeface="Verdana" pitchFamily="34" charset="0"/>
            </a:endParaRPr>
          </a:p>
        </p:txBody>
      </p:sp>
      <p:pic>
        <p:nvPicPr>
          <p:cNvPr id="8306" name="Picture 114"/>
          <p:cNvPicPr>
            <a:picLocks noChangeAspect="1" noChangeArrowheads="1"/>
          </p:cNvPicPr>
          <p:nvPr/>
        </p:nvPicPr>
        <p:blipFill>
          <a:blip r:embed="rId3"/>
          <a:srcRect l="34286" t="32914" r="48000" b="34743"/>
          <a:stretch>
            <a:fillRect/>
          </a:stretch>
        </p:blipFill>
        <p:spPr bwMode="auto">
          <a:xfrm>
            <a:off x="7848600" y="1447800"/>
            <a:ext cx="1040078" cy="1186924"/>
          </a:xfrm>
          <a:prstGeom prst="rect">
            <a:avLst/>
          </a:prstGeom>
          <a:noFill/>
          <a:ln w="9525">
            <a:noFill/>
            <a:miter lim="800000"/>
            <a:headEnd/>
            <a:tailEnd/>
          </a:ln>
          <a:effectLst/>
        </p:spPr>
      </p:pic>
      <p:sp>
        <p:nvSpPr>
          <p:cNvPr id="130" name="Rectangle 129"/>
          <p:cNvSpPr/>
          <p:nvPr/>
        </p:nvSpPr>
        <p:spPr>
          <a:xfrm>
            <a:off x="6172200" y="1295400"/>
            <a:ext cx="685800" cy="2292935"/>
          </a:xfrm>
          <a:prstGeom prst="rect">
            <a:avLst/>
          </a:prstGeom>
        </p:spPr>
        <p:txBody>
          <a:bodyPr wrap="square">
            <a:spAutoFit/>
          </a:bodyPr>
          <a:lstStyle/>
          <a:p>
            <a:r>
              <a:rPr lang="en-US" sz="1100" dirty="0" smtClean="0">
                <a:latin typeface="Verdana" pitchFamily="34" charset="0"/>
              </a:rPr>
              <a:t>A.</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B.</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C. </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D.</a:t>
            </a:r>
          </a:p>
        </p:txBody>
      </p:sp>
      <p:graphicFrame>
        <p:nvGraphicFramePr>
          <p:cNvPr id="131" name="Table 130"/>
          <p:cNvGraphicFramePr>
            <a:graphicFrameLocks noGrp="1"/>
          </p:cNvGraphicFramePr>
          <p:nvPr/>
        </p:nvGraphicFramePr>
        <p:xfrm>
          <a:off x="6553200" y="12192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32" name="Table 131"/>
          <p:cNvGraphicFramePr>
            <a:graphicFrameLocks noGrp="1"/>
          </p:cNvGraphicFramePr>
          <p:nvPr/>
        </p:nvGraphicFramePr>
        <p:xfrm>
          <a:off x="6553200" y="19050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33" name="Table 132"/>
          <p:cNvGraphicFramePr>
            <a:graphicFrameLocks noGrp="1"/>
          </p:cNvGraphicFramePr>
          <p:nvPr/>
        </p:nvGraphicFramePr>
        <p:xfrm>
          <a:off x="6553200" y="25908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34" name="Table 133"/>
          <p:cNvGraphicFramePr>
            <a:graphicFrameLocks noGrp="1"/>
          </p:cNvGraphicFramePr>
          <p:nvPr/>
        </p:nvGraphicFramePr>
        <p:xfrm>
          <a:off x="6553200" y="32004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39" name="Chart 138"/>
          <p:cNvGraphicFramePr/>
          <p:nvPr/>
        </p:nvGraphicFramePr>
        <p:xfrm>
          <a:off x="1600200" y="1219200"/>
          <a:ext cx="2047874" cy="15335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4" name="Table 143"/>
          <p:cNvGraphicFramePr>
            <a:graphicFrameLocks noGrp="1"/>
          </p:cNvGraphicFramePr>
          <p:nvPr/>
        </p:nvGraphicFramePr>
        <p:xfrm>
          <a:off x="1295400" y="38481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45" name="Table 144"/>
          <p:cNvGraphicFramePr>
            <a:graphicFrameLocks noGrp="1"/>
          </p:cNvGraphicFramePr>
          <p:nvPr/>
        </p:nvGraphicFramePr>
        <p:xfrm>
          <a:off x="1295400" y="28194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46" name="Table 145"/>
          <p:cNvGraphicFramePr>
            <a:graphicFrameLocks noGrp="1"/>
          </p:cNvGraphicFramePr>
          <p:nvPr/>
        </p:nvGraphicFramePr>
        <p:xfrm>
          <a:off x="1295400" y="43053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47" name="Table 146"/>
          <p:cNvGraphicFramePr>
            <a:graphicFrameLocks noGrp="1"/>
          </p:cNvGraphicFramePr>
          <p:nvPr/>
        </p:nvGraphicFramePr>
        <p:xfrm>
          <a:off x="1295400" y="33147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48" name="Rectangle 147"/>
          <p:cNvSpPr/>
          <p:nvPr/>
        </p:nvSpPr>
        <p:spPr>
          <a:xfrm>
            <a:off x="914400" y="2838450"/>
            <a:ext cx="685800" cy="1785104"/>
          </a:xfrm>
          <a:prstGeom prst="rect">
            <a:avLst/>
          </a:prstGeom>
        </p:spPr>
        <p:txBody>
          <a:bodyPr wrap="square">
            <a:spAutoFit/>
          </a:bodyPr>
          <a:lstStyle/>
          <a:p>
            <a:r>
              <a:rPr lang="en-US" sz="1100" dirty="0" smtClean="0">
                <a:latin typeface="Verdana" pitchFamily="34" charset="0"/>
              </a:rPr>
              <a:t>A.</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B.</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C. </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D.</a:t>
            </a:r>
          </a:p>
        </p:txBody>
      </p:sp>
      <p:sp>
        <p:nvSpPr>
          <p:cNvPr id="150" name="TextBox 149"/>
          <p:cNvSpPr txBox="1"/>
          <p:nvPr/>
        </p:nvSpPr>
        <p:spPr>
          <a:xfrm>
            <a:off x="609600" y="4953000"/>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9" name="TextBox 8"/>
          <p:cNvSpPr txBox="1"/>
          <p:nvPr/>
        </p:nvSpPr>
        <p:spPr>
          <a:xfrm>
            <a:off x="533400" y="4812774"/>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6" name="TextBox 15"/>
          <p:cNvSpPr txBox="1"/>
          <p:nvPr/>
        </p:nvSpPr>
        <p:spPr>
          <a:xfrm>
            <a:off x="6096000" y="2209800"/>
            <a:ext cx="838200" cy="1938992"/>
          </a:xfrm>
          <a:prstGeom prst="rect">
            <a:avLst/>
          </a:prstGeom>
          <a:noFill/>
        </p:spPr>
        <p:txBody>
          <a:bodyPr wrap="square" rtlCol="0">
            <a:spAutoFit/>
          </a:bodyPr>
          <a:lstStyle/>
          <a:p>
            <a:pPr marL="228600" indent="-228600">
              <a:buFont typeface="+mj-lt"/>
              <a:buAutoNum type="alphaUcPeriod"/>
            </a:pPr>
            <a:r>
              <a:rPr lang="en-US" sz="1200" dirty="0" smtClean="0">
                <a:latin typeface="Verdana" pitchFamily="34" charset="0"/>
              </a:rPr>
              <a:t>      </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 </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  </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  </a:t>
            </a:r>
          </a:p>
        </p:txBody>
      </p:sp>
      <p:sp>
        <p:nvSpPr>
          <p:cNvPr id="21" name="TextBox 20"/>
          <p:cNvSpPr txBox="1"/>
          <p:nvPr/>
        </p:nvSpPr>
        <p:spPr>
          <a:xfrm>
            <a:off x="5715000" y="4798874"/>
            <a:ext cx="3657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2" name="TextBox 21"/>
          <p:cNvSpPr txBox="1"/>
          <p:nvPr/>
        </p:nvSpPr>
        <p:spPr>
          <a:xfrm>
            <a:off x="5791200" y="7086600"/>
            <a:ext cx="1752600" cy="307777"/>
          </a:xfrm>
          <a:prstGeom prst="rect">
            <a:avLst/>
          </a:prstGeom>
          <a:noFill/>
        </p:spPr>
        <p:txBody>
          <a:bodyPr wrap="square" rtlCol="0">
            <a:spAutoFit/>
          </a:bodyPr>
          <a:lstStyle/>
          <a:p>
            <a:r>
              <a:rPr lang="en-US" sz="700" dirty="0" smtClean="0">
                <a:latin typeface="Verdana" pitchFamily="34" charset="0"/>
              </a:rPr>
              <a:t>2010-11 Sample Test, Grade 3</a:t>
            </a:r>
          </a:p>
          <a:p>
            <a:r>
              <a:rPr lang="en-US" sz="700" dirty="0" smtClean="0">
                <a:latin typeface="Verdana" pitchFamily="34" charset="0"/>
              </a:rPr>
              <a:t>Rick &amp; Susan Richmond</a:t>
            </a:r>
            <a:endParaRPr lang="en-US" sz="700" dirty="0">
              <a:latin typeface="Verdana" pitchFamily="34" charset="0"/>
            </a:endParaRPr>
          </a:p>
        </p:txBody>
      </p:sp>
      <p:sp>
        <p:nvSpPr>
          <p:cNvPr id="23" name="Rectangle 22"/>
          <p:cNvSpPr/>
          <p:nvPr/>
        </p:nvSpPr>
        <p:spPr>
          <a:xfrm>
            <a:off x="609600" y="381000"/>
            <a:ext cx="4038600" cy="3477875"/>
          </a:xfrm>
          <a:prstGeom prst="rect">
            <a:avLst/>
          </a:prstGeom>
        </p:spPr>
        <p:txBody>
          <a:bodyPr wrap="square">
            <a:spAutoFit/>
          </a:bodyPr>
          <a:lstStyle/>
          <a:p>
            <a:endParaRPr lang="en-US" sz="1100" dirty="0" smtClean="0">
              <a:latin typeface="Verdana" pitchFamily="34" charset="0"/>
            </a:endParaRPr>
          </a:p>
          <a:p>
            <a:pPr marL="228600" indent="-228600">
              <a:buFont typeface="+mj-lt"/>
              <a:buAutoNum type="arabicPeriod" startAt="3"/>
            </a:pPr>
            <a:r>
              <a:rPr lang="en-US" sz="1000" dirty="0" smtClean="0">
                <a:latin typeface="Verdana" pitchFamily="34" charset="0"/>
              </a:rPr>
              <a:t>What is the correct numerator for the fraction?</a:t>
            </a: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buFont typeface="+mj-lt"/>
              <a:buAutoNum type="alphaUcPeriod"/>
            </a:pPr>
            <a:r>
              <a:rPr lang="en-US" sz="1100" dirty="0" smtClean="0">
                <a:latin typeface="Verdana" pitchFamily="34" charset="0"/>
              </a:rPr>
              <a:t>1</a:t>
            </a: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r>
              <a:rPr lang="en-US" sz="1100" dirty="0" smtClean="0">
                <a:latin typeface="Verdana" pitchFamily="34" charset="0"/>
              </a:rPr>
              <a:t>2</a:t>
            </a: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r>
              <a:rPr lang="en-US" sz="1100" dirty="0" smtClean="0">
                <a:latin typeface="Verdana" pitchFamily="34" charset="0"/>
              </a:rPr>
              <a:t>3</a:t>
            </a: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r>
              <a:rPr lang="en-US" sz="1100" dirty="0" smtClean="0">
                <a:latin typeface="Verdana" pitchFamily="34" charset="0"/>
              </a:rPr>
              <a:t>4</a:t>
            </a: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p:txBody>
      </p:sp>
      <p:sp>
        <p:nvSpPr>
          <p:cNvPr id="42" name="Rectangle 41"/>
          <p:cNvSpPr/>
          <p:nvPr/>
        </p:nvSpPr>
        <p:spPr>
          <a:xfrm>
            <a:off x="5638800" y="457200"/>
            <a:ext cx="4038600" cy="553998"/>
          </a:xfrm>
          <a:prstGeom prst="rect">
            <a:avLst/>
          </a:prstGeom>
        </p:spPr>
        <p:txBody>
          <a:bodyPr wrap="square">
            <a:spAutoFit/>
          </a:bodyPr>
          <a:lstStyle/>
          <a:p>
            <a:pPr marL="228600" indent="-228600">
              <a:buFont typeface="+mj-lt"/>
              <a:buAutoNum type="arabicPeriod" startAt="8"/>
            </a:pPr>
            <a:r>
              <a:rPr lang="en-US" sz="1000" dirty="0" smtClean="0">
                <a:latin typeface="Verdana" pitchFamily="34" charset="0"/>
              </a:rPr>
              <a:t>Jenny colored 5 triangles in a group of 7 triangles.  What fraction could she write?</a:t>
            </a:r>
          </a:p>
          <a:p>
            <a:r>
              <a:rPr lang="en-US" sz="1000" dirty="0" smtClean="0">
                <a:latin typeface="Verdana" pitchFamily="34" charset="0"/>
              </a:rPr>
              <a:t> </a:t>
            </a:r>
            <a:endParaRPr lang="en-US" sz="1000" dirty="0">
              <a:latin typeface="Verdana" pitchFamily="34" charset="0"/>
            </a:endParaRPr>
          </a:p>
        </p:txBody>
      </p:sp>
      <p:sp>
        <p:nvSpPr>
          <p:cNvPr id="46" name="TextBox 45"/>
          <p:cNvSpPr txBox="1"/>
          <p:nvPr/>
        </p:nvSpPr>
        <p:spPr>
          <a:xfrm>
            <a:off x="3019425" y="1257240"/>
            <a:ext cx="533400" cy="307777"/>
          </a:xfrm>
          <a:prstGeom prst="rect">
            <a:avLst/>
          </a:prstGeom>
          <a:noFill/>
        </p:spPr>
        <p:txBody>
          <a:bodyPr wrap="square" rtlCol="0">
            <a:spAutoFit/>
          </a:bodyPr>
          <a:lstStyle/>
          <a:p>
            <a:r>
              <a:rPr lang="en-US" sz="1400" dirty="0" smtClean="0">
                <a:latin typeface="Verdana" pitchFamily="34" charset="0"/>
              </a:rPr>
              <a:t>   4</a:t>
            </a:r>
            <a:endParaRPr lang="en-US" sz="1400" dirty="0">
              <a:latin typeface="Verdana" pitchFamily="34" charset="0"/>
            </a:endParaRPr>
          </a:p>
        </p:txBody>
      </p:sp>
      <p:grpSp>
        <p:nvGrpSpPr>
          <p:cNvPr id="38" name="Group 37"/>
          <p:cNvGrpSpPr/>
          <p:nvPr/>
        </p:nvGrpSpPr>
        <p:grpSpPr>
          <a:xfrm>
            <a:off x="5559550" y="1371600"/>
            <a:ext cx="4003240" cy="609600"/>
            <a:chOff x="5559550" y="1371600"/>
            <a:chExt cx="4003240" cy="609600"/>
          </a:xfrm>
        </p:grpSpPr>
        <p:sp>
          <p:nvSpPr>
            <p:cNvPr id="54" name="Isosceles Triangle 53"/>
            <p:cNvSpPr/>
            <p:nvPr/>
          </p:nvSpPr>
          <p:spPr bwMode="auto">
            <a:xfrm>
              <a:off x="5559550" y="1371600"/>
              <a:ext cx="533400" cy="609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5" name="Isosceles Triangle 54"/>
            <p:cNvSpPr/>
            <p:nvPr/>
          </p:nvSpPr>
          <p:spPr bwMode="auto">
            <a:xfrm>
              <a:off x="6147205" y="1371600"/>
              <a:ext cx="533400" cy="609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6" name="Isosceles Triangle 55"/>
            <p:cNvSpPr/>
            <p:nvPr/>
          </p:nvSpPr>
          <p:spPr bwMode="auto">
            <a:xfrm>
              <a:off x="6734860" y="1371600"/>
              <a:ext cx="533400" cy="609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7" name="Isosceles Triangle 56"/>
            <p:cNvSpPr/>
            <p:nvPr/>
          </p:nvSpPr>
          <p:spPr bwMode="auto">
            <a:xfrm>
              <a:off x="7312150" y="1371600"/>
              <a:ext cx="533400" cy="609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8" name="Isosceles Triangle 57"/>
            <p:cNvSpPr/>
            <p:nvPr/>
          </p:nvSpPr>
          <p:spPr bwMode="auto">
            <a:xfrm>
              <a:off x="7888225" y="1371600"/>
              <a:ext cx="533400" cy="609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9" name="Isosceles Triangle 58"/>
            <p:cNvSpPr/>
            <p:nvPr/>
          </p:nvSpPr>
          <p:spPr bwMode="auto">
            <a:xfrm>
              <a:off x="8455150" y="1371600"/>
              <a:ext cx="533400" cy="609600"/>
            </a:xfrm>
            <a:prstGeom prst="triangl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0" name="Isosceles Triangle 59"/>
            <p:cNvSpPr/>
            <p:nvPr/>
          </p:nvSpPr>
          <p:spPr bwMode="auto">
            <a:xfrm>
              <a:off x="9029390" y="1371600"/>
              <a:ext cx="533400" cy="609600"/>
            </a:xfrm>
            <a:prstGeom prst="triangl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sp>
        <p:nvSpPr>
          <p:cNvPr id="61" name="TextBox 60"/>
          <p:cNvSpPr txBox="1"/>
          <p:nvPr/>
        </p:nvSpPr>
        <p:spPr>
          <a:xfrm>
            <a:off x="457200" y="7086600"/>
            <a:ext cx="1752600" cy="307777"/>
          </a:xfrm>
          <a:prstGeom prst="rect">
            <a:avLst/>
          </a:prstGeom>
          <a:noFill/>
        </p:spPr>
        <p:txBody>
          <a:bodyPr wrap="square" rtlCol="0">
            <a:spAutoFit/>
          </a:bodyPr>
          <a:lstStyle/>
          <a:p>
            <a:r>
              <a:rPr lang="en-US" sz="700" dirty="0" smtClean="0">
                <a:latin typeface="Verdana" pitchFamily="34" charset="0"/>
              </a:rPr>
              <a:t>2010-11 Sample Test, Grade 3</a:t>
            </a:r>
          </a:p>
          <a:p>
            <a:r>
              <a:rPr lang="en-US" sz="700" dirty="0" smtClean="0">
                <a:latin typeface="Verdana" pitchFamily="34" charset="0"/>
              </a:rPr>
              <a:t>Rick &amp; Susan Richmond</a:t>
            </a:r>
            <a:endParaRPr lang="en-US" sz="700" dirty="0">
              <a:latin typeface="Verdana" pitchFamily="34" charset="0"/>
            </a:endParaRPr>
          </a:p>
        </p:txBody>
      </p:sp>
      <p:grpSp>
        <p:nvGrpSpPr>
          <p:cNvPr id="32" name="Group 31"/>
          <p:cNvGrpSpPr/>
          <p:nvPr/>
        </p:nvGrpSpPr>
        <p:grpSpPr>
          <a:xfrm>
            <a:off x="1752600" y="1143000"/>
            <a:ext cx="762000" cy="609600"/>
            <a:chOff x="1752600" y="914400"/>
            <a:chExt cx="762000" cy="609600"/>
          </a:xfrm>
        </p:grpSpPr>
        <p:sp>
          <p:nvSpPr>
            <p:cNvPr id="28" name="Rectangle 27"/>
            <p:cNvSpPr/>
            <p:nvPr/>
          </p:nvSpPr>
          <p:spPr bwMode="auto">
            <a:xfrm>
              <a:off x="1752600" y="914400"/>
              <a:ext cx="381000" cy="304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9" name="Rectangle 28"/>
            <p:cNvSpPr/>
            <p:nvPr/>
          </p:nvSpPr>
          <p:spPr bwMode="auto">
            <a:xfrm>
              <a:off x="2133600" y="914400"/>
              <a:ext cx="381000" cy="304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0" name="Rectangle 29"/>
            <p:cNvSpPr/>
            <p:nvPr/>
          </p:nvSpPr>
          <p:spPr bwMode="auto">
            <a:xfrm>
              <a:off x="1752600" y="1219200"/>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1" name="Rectangle 30"/>
            <p:cNvSpPr/>
            <p:nvPr/>
          </p:nvSpPr>
          <p:spPr bwMode="auto">
            <a:xfrm>
              <a:off x="2133600" y="1219200"/>
              <a:ext cx="381000" cy="304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cxnSp>
        <p:nvCxnSpPr>
          <p:cNvPr id="37" name="Straight Connector 36"/>
          <p:cNvCxnSpPr/>
          <p:nvPr/>
        </p:nvCxnSpPr>
        <p:spPr bwMode="auto">
          <a:xfrm>
            <a:off x="3200400" y="1295400"/>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aphicFrame>
        <p:nvGraphicFramePr>
          <p:cNvPr id="45" name="Table 44"/>
          <p:cNvGraphicFramePr>
            <a:graphicFrameLocks noGrp="1"/>
          </p:cNvGraphicFramePr>
          <p:nvPr/>
        </p:nvGraphicFramePr>
        <p:xfrm>
          <a:off x="6477000" y="22098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7" name="Table 46"/>
          <p:cNvGraphicFramePr>
            <a:graphicFrameLocks noGrp="1"/>
          </p:cNvGraphicFramePr>
          <p:nvPr/>
        </p:nvGraphicFramePr>
        <p:xfrm>
          <a:off x="6477000" y="38100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8" name="Table 47"/>
          <p:cNvGraphicFramePr>
            <a:graphicFrameLocks noGrp="1"/>
          </p:cNvGraphicFramePr>
          <p:nvPr/>
        </p:nvGraphicFramePr>
        <p:xfrm>
          <a:off x="6477000" y="2688945"/>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9" name="Table 48"/>
          <p:cNvGraphicFramePr>
            <a:graphicFrameLocks noGrp="1"/>
          </p:cNvGraphicFramePr>
          <p:nvPr/>
        </p:nvGraphicFramePr>
        <p:xfrm>
          <a:off x="6477000" y="32766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4" name="TextBox 13"/>
          <p:cNvSpPr txBox="1"/>
          <p:nvPr/>
        </p:nvSpPr>
        <p:spPr>
          <a:xfrm>
            <a:off x="5867400" y="4800600"/>
            <a:ext cx="36576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2" name="TextBox 31"/>
          <p:cNvSpPr txBox="1"/>
          <p:nvPr/>
        </p:nvSpPr>
        <p:spPr>
          <a:xfrm>
            <a:off x="457200" y="7162800"/>
            <a:ext cx="1752600" cy="307777"/>
          </a:xfrm>
          <a:prstGeom prst="rect">
            <a:avLst/>
          </a:prstGeom>
          <a:noFill/>
        </p:spPr>
        <p:txBody>
          <a:bodyPr wrap="square" rtlCol="0">
            <a:spAutoFit/>
          </a:bodyPr>
          <a:lstStyle/>
          <a:p>
            <a:r>
              <a:rPr lang="en-US" sz="700" dirty="0" smtClean="0">
                <a:latin typeface="Verdana" pitchFamily="34" charset="0"/>
              </a:rPr>
              <a:t>2010-11 Sample Test, Grade 3</a:t>
            </a:r>
          </a:p>
          <a:p>
            <a:r>
              <a:rPr lang="en-US" sz="700" dirty="0" smtClean="0">
                <a:latin typeface="Verdana" pitchFamily="34" charset="0"/>
              </a:rPr>
              <a:t>Rick &amp; Susan Richmond</a:t>
            </a:r>
            <a:endParaRPr lang="en-US" sz="700" dirty="0">
              <a:latin typeface="Verdana" pitchFamily="34" charset="0"/>
            </a:endParaRPr>
          </a:p>
        </p:txBody>
      </p:sp>
      <p:sp>
        <p:nvSpPr>
          <p:cNvPr id="33" name="TextBox 32"/>
          <p:cNvSpPr txBox="1"/>
          <p:nvPr/>
        </p:nvSpPr>
        <p:spPr>
          <a:xfrm>
            <a:off x="533400" y="4800600"/>
            <a:ext cx="36576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7" name="Rectangle 36"/>
          <p:cNvSpPr/>
          <p:nvPr/>
        </p:nvSpPr>
        <p:spPr>
          <a:xfrm>
            <a:off x="533400" y="304800"/>
            <a:ext cx="3886200" cy="400110"/>
          </a:xfrm>
          <a:prstGeom prst="rect">
            <a:avLst/>
          </a:prstGeom>
        </p:spPr>
        <p:txBody>
          <a:bodyPr wrap="square">
            <a:spAutoFit/>
          </a:bodyPr>
          <a:lstStyle/>
          <a:p>
            <a:pPr marL="228600" indent="-228600">
              <a:buFont typeface="+mj-lt"/>
              <a:buAutoNum type="arabicPeriod" startAt="7"/>
            </a:pPr>
            <a:r>
              <a:rPr lang="en-US" sz="1000" dirty="0" smtClean="0">
                <a:latin typeface="Verdana" pitchFamily="34" charset="0"/>
              </a:rPr>
              <a:t>What part represents the correct numerator.</a:t>
            </a:r>
          </a:p>
          <a:p>
            <a:endParaRPr lang="en-US" sz="1000" dirty="0" smtClean="0"/>
          </a:p>
        </p:txBody>
      </p:sp>
      <p:sp>
        <p:nvSpPr>
          <p:cNvPr id="38" name="TextBox 37"/>
          <p:cNvSpPr txBox="1"/>
          <p:nvPr/>
        </p:nvSpPr>
        <p:spPr>
          <a:xfrm>
            <a:off x="609600" y="1676400"/>
            <a:ext cx="1905000" cy="1954381"/>
          </a:xfrm>
          <a:prstGeom prst="rect">
            <a:avLst/>
          </a:prstGeom>
          <a:noFill/>
        </p:spPr>
        <p:txBody>
          <a:bodyPr wrap="square" rtlCol="0">
            <a:spAutoFit/>
          </a:bodyPr>
          <a:lstStyle/>
          <a:p>
            <a:pPr marL="228600" indent="-228600">
              <a:buFont typeface="+mj-lt"/>
              <a:buAutoNum type="alphaUcPeriod"/>
            </a:pPr>
            <a:r>
              <a:rPr lang="en-US" sz="1100" dirty="0" smtClean="0">
                <a:latin typeface="Verdana" pitchFamily="34" charset="0"/>
              </a:rPr>
              <a:t>4</a:t>
            </a: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r>
              <a:rPr lang="en-US" sz="1100" dirty="0" smtClean="0">
                <a:latin typeface="Verdana" pitchFamily="34" charset="0"/>
              </a:rPr>
              <a:t>2</a:t>
            </a: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r>
              <a:rPr lang="en-US" sz="1100" dirty="0" smtClean="0">
                <a:latin typeface="Verdana" pitchFamily="34" charset="0"/>
              </a:rPr>
              <a:t>1</a:t>
            </a: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endParaRPr lang="en-US" sz="1100" dirty="0" smtClean="0">
              <a:latin typeface="Verdana" pitchFamily="34" charset="0"/>
            </a:endParaRPr>
          </a:p>
          <a:p>
            <a:pPr marL="228600" indent="-228600">
              <a:buFont typeface="+mj-lt"/>
              <a:buAutoNum type="alphaUcPeriod"/>
            </a:pPr>
            <a:r>
              <a:rPr lang="en-US" sz="1100" dirty="0" smtClean="0">
                <a:latin typeface="Verdana" pitchFamily="34" charset="0"/>
              </a:rPr>
              <a:t>3</a:t>
            </a:r>
          </a:p>
          <a:p>
            <a:pPr marL="228600" indent="-228600">
              <a:buFont typeface="+mj-lt"/>
              <a:buAutoNum type="alphaUcPeriod"/>
            </a:pPr>
            <a:endParaRPr lang="en-US" sz="1100" dirty="0">
              <a:latin typeface="Verdana" pitchFamily="34" charset="0"/>
            </a:endParaRPr>
          </a:p>
        </p:txBody>
      </p:sp>
      <p:sp>
        <p:nvSpPr>
          <p:cNvPr id="4107" name="Rectangle 11"/>
          <p:cNvSpPr>
            <a:spLocks noChangeArrowheads="1"/>
          </p:cNvSpPr>
          <p:nvPr/>
        </p:nvSpPr>
        <p:spPr bwMode="auto">
          <a:xfrm>
            <a:off x="5867400" y="457200"/>
            <a:ext cx="3581400"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startAt="4"/>
              <a:tabLst/>
            </a:pPr>
            <a:r>
              <a:rPr kumimoji="0" lang="en-US" sz="1000" b="0" i="0" u="none" strike="noStrike" cap="none" normalizeH="0" baseline="0" dirty="0" smtClean="0">
                <a:ln>
                  <a:noFill/>
                </a:ln>
                <a:solidFill>
                  <a:schemeClr val="tx1"/>
                </a:solidFill>
                <a:effectLst/>
                <a:latin typeface="Verdana" pitchFamily="34" charset="0"/>
              </a:rPr>
              <a:t>Mother had some fruit.  She had three apples and three oranges.</a:t>
            </a:r>
          </a:p>
          <a:p>
            <a:pPr marR="0" lvl="0" algn="l" defTabSz="914400" rtl="0" eaLnBrk="1" fontAlgn="base" latinLnBrk="0" hangingPunct="1">
              <a:lnSpc>
                <a:spcPct val="100000"/>
              </a:lnSpc>
              <a:spcBef>
                <a:spcPct val="0"/>
              </a:spcBef>
              <a:spcAft>
                <a:spcPct val="0"/>
              </a:spcAft>
              <a:buClrTx/>
              <a:buSzTx/>
              <a:tabLst/>
            </a:pPr>
            <a:endParaRPr kumimoji="0" lang="en-US" sz="1000" b="0" i="0" u="none" strike="noStrike" cap="none" normalizeH="0" baseline="0" dirty="0" smtClean="0">
              <a:ln>
                <a:noFill/>
              </a:ln>
              <a:solidFill>
                <a:schemeClr val="tx1"/>
              </a:solidFill>
              <a:effectLst/>
              <a:latin typeface="Verdana" pitchFamily="34" charset="0"/>
            </a:endParaRPr>
          </a:p>
          <a:p>
            <a:pPr marL="228600" marR="0" lvl="0" indent="-228600" algn="l" defTabSz="914400" rtl="0" eaLnBrk="1" fontAlgn="base" latinLnBrk="0" hangingPunct="1">
              <a:lnSpc>
                <a:spcPct val="100000"/>
              </a:lnSpc>
              <a:spcBef>
                <a:spcPct val="0"/>
              </a:spcBef>
              <a:spcAft>
                <a:spcPct val="0"/>
              </a:spcAft>
              <a:buClrTx/>
              <a:buSzTx/>
              <a:tabLst/>
            </a:pPr>
            <a:r>
              <a:rPr lang="en-US" sz="1000" dirty="0" smtClean="0">
                <a:latin typeface="Verdana" pitchFamily="34" charset="0"/>
              </a:rPr>
              <a:t>	What fraction of the fruit  were apples?</a:t>
            </a:r>
          </a:p>
          <a:p>
            <a:pPr marL="228600" marR="0" lvl="0" indent="-228600" algn="l" defTabSz="914400" rtl="0" eaLnBrk="1" fontAlgn="base" latinLnBrk="0" hangingPunct="1">
              <a:lnSpc>
                <a:spcPct val="100000"/>
              </a:lnSpc>
              <a:spcBef>
                <a:spcPct val="0"/>
              </a:spcBef>
              <a:spcAft>
                <a:spcPct val="0"/>
              </a:spcAft>
              <a:buClrTx/>
              <a:buSzTx/>
              <a:tabLst/>
            </a:pPr>
            <a:endParaRPr kumimoji="0" lang="en-US" sz="1000" b="0" i="0" u="none" strike="noStrike" cap="none" normalizeH="0" baseline="0" dirty="0" smtClean="0">
              <a:ln>
                <a:noFill/>
              </a:ln>
              <a:solidFill>
                <a:schemeClr val="tx1"/>
              </a:solidFill>
              <a:effectLst/>
              <a:latin typeface="Verdana" pitchFamily="34" charset="0"/>
            </a:endParaRPr>
          </a:p>
        </p:txBody>
      </p:sp>
      <p:grpSp>
        <p:nvGrpSpPr>
          <p:cNvPr id="25" name="Group 24"/>
          <p:cNvGrpSpPr/>
          <p:nvPr/>
        </p:nvGrpSpPr>
        <p:grpSpPr>
          <a:xfrm>
            <a:off x="2667000" y="685800"/>
            <a:ext cx="990600" cy="1828800"/>
            <a:chOff x="1524000" y="1143000"/>
            <a:chExt cx="990600" cy="1828800"/>
          </a:xfrm>
        </p:grpSpPr>
        <p:sp>
          <p:nvSpPr>
            <p:cNvPr id="18" name="Rectangle 17"/>
            <p:cNvSpPr/>
            <p:nvPr/>
          </p:nvSpPr>
          <p:spPr bwMode="auto">
            <a:xfrm>
              <a:off x="1524000" y="1143000"/>
              <a:ext cx="990600" cy="18288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cxnSp>
          <p:nvCxnSpPr>
            <p:cNvPr id="20" name="Straight Connector 19"/>
            <p:cNvCxnSpPr>
              <a:stCxn id="18" idx="1"/>
              <a:endCxn id="18" idx="3"/>
            </p:cNvCxnSpPr>
            <p:nvPr/>
          </p:nvCxnSpPr>
          <p:spPr bwMode="auto">
            <a:xfrm rot="10800000" flipH="1">
              <a:off x="1524000" y="2057400"/>
              <a:ext cx="990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a:off x="1524000" y="1600200"/>
              <a:ext cx="990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1524000" y="2514600"/>
              <a:ext cx="990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6" name="Rectangle 25"/>
          <p:cNvSpPr/>
          <p:nvPr/>
        </p:nvSpPr>
        <p:spPr bwMode="auto">
          <a:xfrm>
            <a:off x="2667000" y="685800"/>
            <a:ext cx="990600" cy="457200"/>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7" name="TextBox 26"/>
          <p:cNvSpPr txBox="1"/>
          <p:nvPr/>
        </p:nvSpPr>
        <p:spPr>
          <a:xfrm>
            <a:off x="1752600" y="609600"/>
            <a:ext cx="685800" cy="584775"/>
          </a:xfrm>
          <a:prstGeom prst="rect">
            <a:avLst/>
          </a:prstGeom>
          <a:noFill/>
        </p:spPr>
        <p:txBody>
          <a:bodyPr wrap="square" rtlCol="0">
            <a:spAutoFit/>
          </a:bodyPr>
          <a:lstStyle/>
          <a:p>
            <a:r>
              <a:rPr lang="en-US" sz="1600" dirty="0" smtClean="0">
                <a:latin typeface="Verdana" pitchFamily="34" charset="0"/>
              </a:rPr>
              <a:t> ___  </a:t>
            </a:r>
          </a:p>
          <a:p>
            <a:r>
              <a:rPr lang="en-US" sz="1600" dirty="0" smtClean="0">
                <a:latin typeface="Verdana" pitchFamily="34" charset="0"/>
              </a:rPr>
              <a:t>  4</a:t>
            </a:r>
            <a:endParaRPr lang="en-US" sz="1600" dirty="0">
              <a:latin typeface="Verdana" pitchFamily="34" charset="0"/>
            </a:endParaRPr>
          </a:p>
        </p:txBody>
      </p:sp>
      <p:pic>
        <p:nvPicPr>
          <p:cNvPr id="4138" name="Picture 42" descr="C:\Documents and Settings\Rick\Local Settings\Temporary Internet Files\Content.IE5\8TEJ4PER\dglxasset[48].aspx"/>
          <p:cNvPicPr>
            <a:picLocks noChangeAspect="1" noChangeArrowheads="1"/>
          </p:cNvPicPr>
          <p:nvPr/>
        </p:nvPicPr>
        <p:blipFill>
          <a:blip r:embed="rId3"/>
          <a:srcRect/>
          <a:stretch>
            <a:fillRect/>
          </a:stretch>
        </p:blipFill>
        <p:spPr bwMode="auto">
          <a:xfrm>
            <a:off x="7543800" y="1447800"/>
            <a:ext cx="1447800" cy="1037262"/>
          </a:xfrm>
          <a:prstGeom prst="rect">
            <a:avLst/>
          </a:prstGeom>
          <a:noFill/>
        </p:spPr>
      </p:pic>
      <p:sp>
        <p:nvSpPr>
          <p:cNvPr id="70" name="TextBox 69"/>
          <p:cNvSpPr txBox="1"/>
          <p:nvPr/>
        </p:nvSpPr>
        <p:spPr>
          <a:xfrm>
            <a:off x="5791200" y="7162800"/>
            <a:ext cx="1752600" cy="307777"/>
          </a:xfrm>
          <a:prstGeom prst="rect">
            <a:avLst/>
          </a:prstGeom>
          <a:noFill/>
        </p:spPr>
        <p:txBody>
          <a:bodyPr wrap="square" rtlCol="0">
            <a:spAutoFit/>
          </a:bodyPr>
          <a:lstStyle/>
          <a:p>
            <a:r>
              <a:rPr lang="en-US" sz="700" dirty="0" smtClean="0">
                <a:latin typeface="Verdana" pitchFamily="34" charset="0"/>
              </a:rPr>
              <a:t>2010-11 Sample Test, Grade 3</a:t>
            </a:r>
          </a:p>
          <a:p>
            <a:r>
              <a:rPr lang="en-US" sz="700" dirty="0" smtClean="0">
                <a:latin typeface="Verdana" pitchFamily="34" charset="0"/>
              </a:rPr>
              <a:t>Rick &amp; Susan Richmond</a:t>
            </a:r>
            <a:endParaRPr lang="en-US" sz="700" dirty="0">
              <a:latin typeface="Verdana" pitchFamily="34" charset="0"/>
            </a:endParaRPr>
          </a:p>
        </p:txBody>
      </p:sp>
      <p:sp>
        <p:nvSpPr>
          <p:cNvPr id="19" name="Rectangle 18"/>
          <p:cNvSpPr/>
          <p:nvPr/>
        </p:nvSpPr>
        <p:spPr>
          <a:xfrm>
            <a:off x="6172200" y="1828800"/>
            <a:ext cx="609600" cy="1785104"/>
          </a:xfrm>
          <a:prstGeom prst="rect">
            <a:avLst/>
          </a:prstGeom>
        </p:spPr>
        <p:txBody>
          <a:bodyPr wrap="square">
            <a:spAutoFit/>
          </a:bodyPr>
          <a:lstStyle/>
          <a:p>
            <a:pPr marL="228600" lvl="0" indent="-228600">
              <a:buFont typeface="+mj-lt"/>
              <a:buAutoNum type="alphaUcPeriod"/>
            </a:pPr>
            <a:r>
              <a:rPr lang="en-US" sz="1100" dirty="0" smtClean="0">
                <a:latin typeface="Verdana" pitchFamily="34" charset="0"/>
              </a:rPr>
              <a:t> </a:t>
            </a:r>
          </a:p>
          <a:p>
            <a:pPr marL="228600" lvl="0" indent="-228600">
              <a:buFont typeface="+mj-lt"/>
              <a:buAutoNum type="alphaUcPeriod"/>
            </a:pPr>
            <a:endParaRPr lang="en-US" sz="1100" dirty="0" smtClean="0">
              <a:latin typeface="Verdana" pitchFamily="34" charset="0"/>
            </a:endParaRPr>
          </a:p>
          <a:p>
            <a:pPr marL="228600" lvl="0" indent="-228600">
              <a:buFont typeface="+mj-lt"/>
              <a:buAutoNum type="alphaUcPeriod"/>
            </a:pPr>
            <a:endParaRPr lang="en-US" sz="1100" dirty="0" smtClean="0">
              <a:latin typeface="Verdana" pitchFamily="34" charset="0"/>
            </a:endParaRPr>
          </a:p>
          <a:p>
            <a:pPr marL="228600" lvl="0" indent="-228600">
              <a:buFont typeface="+mj-lt"/>
              <a:buAutoNum type="alphaUcPeriod"/>
            </a:pPr>
            <a:r>
              <a:rPr lang="en-US" sz="1100" dirty="0" smtClean="0">
                <a:latin typeface="Verdana" pitchFamily="34" charset="0"/>
              </a:rPr>
              <a:t> </a:t>
            </a:r>
          </a:p>
          <a:p>
            <a:pPr marL="228600" lvl="0" indent="-228600">
              <a:buFont typeface="+mj-lt"/>
              <a:buAutoNum type="alphaUcPeriod"/>
            </a:pPr>
            <a:endParaRPr lang="en-US" sz="1100" dirty="0" smtClean="0">
              <a:latin typeface="Verdana" pitchFamily="34" charset="0"/>
            </a:endParaRPr>
          </a:p>
          <a:p>
            <a:pPr marL="228600" lvl="0" indent="-228600">
              <a:buFont typeface="+mj-lt"/>
              <a:buAutoNum type="alphaUcPeriod"/>
            </a:pPr>
            <a:endParaRPr lang="en-US" sz="1100" dirty="0" smtClean="0">
              <a:latin typeface="Verdana" pitchFamily="34" charset="0"/>
            </a:endParaRPr>
          </a:p>
          <a:p>
            <a:pPr marL="228600" lvl="0" indent="-228600">
              <a:buFont typeface="+mj-lt"/>
              <a:buAutoNum type="alphaUcPeriod"/>
            </a:pPr>
            <a:r>
              <a:rPr lang="en-US" sz="1100" dirty="0" smtClean="0">
                <a:latin typeface="Verdana" pitchFamily="34" charset="0"/>
              </a:rPr>
              <a:t> </a:t>
            </a:r>
          </a:p>
          <a:p>
            <a:pPr marL="228600" lvl="0" indent="-228600">
              <a:buFont typeface="+mj-lt"/>
              <a:buAutoNum type="alphaUcPeriod"/>
            </a:pPr>
            <a:endParaRPr lang="en-US" sz="1100" dirty="0" smtClean="0">
              <a:latin typeface="Verdana" pitchFamily="34" charset="0"/>
            </a:endParaRPr>
          </a:p>
          <a:p>
            <a:pPr marL="228600" lvl="0" indent="-228600">
              <a:buFont typeface="+mj-lt"/>
              <a:buAutoNum type="alphaUcPeriod"/>
            </a:pPr>
            <a:endParaRPr lang="en-US" sz="1100" dirty="0" smtClean="0">
              <a:latin typeface="Verdana" pitchFamily="34" charset="0"/>
            </a:endParaRPr>
          </a:p>
          <a:p>
            <a:pPr marL="228600" lvl="0" indent="-228600">
              <a:buFont typeface="+mj-lt"/>
              <a:buAutoNum type="alphaUcPeriod"/>
            </a:pPr>
            <a:r>
              <a:rPr lang="en-US" sz="1100" dirty="0" smtClean="0">
                <a:latin typeface="Verdana" pitchFamily="34" charset="0"/>
              </a:rPr>
              <a:t> </a:t>
            </a:r>
          </a:p>
        </p:txBody>
      </p:sp>
      <p:graphicFrame>
        <p:nvGraphicFramePr>
          <p:cNvPr id="21" name="Table 20"/>
          <p:cNvGraphicFramePr>
            <a:graphicFrameLocks noGrp="1"/>
          </p:cNvGraphicFramePr>
          <p:nvPr/>
        </p:nvGraphicFramePr>
        <p:xfrm>
          <a:off x="6553200" y="17907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3" name="Table 22"/>
          <p:cNvGraphicFramePr>
            <a:graphicFrameLocks noGrp="1"/>
          </p:cNvGraphicFramePr>
          <p:nvPr/>
        </p:nvGraphicFramePr>
        <p:xfrm>
          <a:off x="6553200" y="27432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8" name="Table 27"/>
          <p:cNvGraphicFramePr>
            <a:graphicFrameLocks noGrp="1"/>
          </p:cNvGraphicFramePr>
          <p:nvPr/>
        </p:nvGraphicFramePr>
        <p:xfrm>
          <a:off x="6553200" y="22860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9" name="Table 28"/>
          <p:cNvGraphicFramePr>
            <a:graphicFrameLocks noGrp="1"/>
          </p:cNvGraphicFramePr>
          <p:nvPr/>
        </p:nvGraphicFramePr>
        <p:xfrm>
          <a:off x="6553200" y="32766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14" name="TextBox 13"/>
          <p:cNvSpPr txBox="1"/>
          <p:nvPr/>
        </p:nvSpPr>
        <p:spPr>
          <a:xfrm>
            <a:off x="609600" y="5346174"/>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5" name="TextBox 34"/>
          <p:cNvSpPr txBox="1"/>
          <p:nvPr/>
        </p:nvSpPr>
        <p:spPr>
          <a:xfrm>
            <a:off x="5867400" y="2590800"/>
            <a:ext cx="1600200" cy="1938992"/>
          </a:xfrm>
          <a:prstGeom prst="rect">
            <a:avLst/>
          </a:prstGeom>
          <a:noFill/>
        </p:spPr>
        <p:txBody>
          <a:bodyPr wrap="square" rtlCol="0">
            <a:spAutoFit/>
          </a:bodyPr>
          <a:lstStyle/>
          <a:p>
            <a:pPr marL="228600" indent="-228600">
              <a:buFont typeface="+mj-lt"/>
              <a:buAutoNum type="alphaUcPeriod"/>
            </a:pPr>
            <a:r>
              <a:rPr lang="en-US" sz="1200" dirty="0" smtClean="0">
                <a:latin typeface="Verdana" pitchFamily="34" charset="0"/>
              </a:rPr>
              <a:t> 4 </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 6</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 8</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 1</a:t>
            </a:r>
            <a:endParaRPr lang="en-US" sz="1200" dirty="0">
              <a:latin typeface="Verdana" pitchFamily="34" charset="0"/>
            </a:endParaRPr>
          </a:p>
        </p:txBody>
      </p:sp>
      <p:sp>
        <p:nvSpPr>
          <p:cNvPr id="37" name="TextBox 36"/>
          <p:cNvSpPr txBox="1"/>
          <p:nvPr/>
        </p:nvSpPr>
        <p:spPr>
          <a:xfrm>
            <a:off x="5715000" y="5422374"/>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45" name="TextBox 44"/>
          <p:cNvSpPr txBox="1"/>
          <p:nvPr/>
        </p:nvSpPr>
        <p:spPr>
          <a:xfrm>
            <a:off x="609600" y="381001"/>
            <a:ext cx="3733800" cy="430887"/>
          </a:xfrm>
          <a:prstGeom prst="rect">
            <a:avLst/>
          </a:prstGeom>
          <a:noFill/>
        </p:spPr>
        <p:txBody>
          <a:bodyPr wrap="square" rtlCol="0">
            <a:spAutoFit/>
          </a:bodyPr>
          <a:lstStyle/>
          <a:p>
            <a:pPr marL="228600" indent="-228600">
              <a:buFont typeface="+mj-lt"/>
              <a:buAutoNum type="arabicPeriod" startAt="5"/>
            </a:pPr>
            <a:r>
              <a:rPr lang="en-US" sz="1000" dirty="0" smtClean="0">
                <a:latin typeface="Verdana" pitchFamily="34" charset="0"/>
              </a:rPr>
              <a:t>Which shape shows the fraction        </a:t>
            </a:r>
            <a:r>
              <a:rPr lang="en-US" sz="1100" dirty="0" smtClean="0">
                <a:latin typeface="Verdana" pitchFamily="34" charset="0"/>
              </a:rPr>
              <a:t>?</a:t>
            </a:r>
          </a:p>
          <a:p>
            <a:pPr marL="228600" indent="-228600"/>
            <a:r>
              <a:rPr lang="en-US" sz="1100" dirty="0" smtClean="0">
                <a:latin typeface="Verdana" pitchFamily="34" charset="0"/>
              </a:rPr>
              <a:t>  </a:t>
            </a:r>
          </a:p>
        </p:txBody>
      </p:sp>
      <p:sp>
        <p:nvSpPr>
          <p:cNvPr id="71" name="TextBox 70"/>
          <p:cNvSpPr txBox="1"/>
          <p:nvPr/>
        </p:nvSpPr>
        <p:spPr>
          <a:xfrm>
            <a:off x="5638800" y="381000"/>
            <a:ext cx="3810000" cy="861774"/>
          </a:xfrm>
          <a:prstGeom prst="rect">
            <a:avLst/>
          </a:prstGeom>
          <a:noFill/>
        </p:spPr>
        <p:txBody>
          <a:bodyPr wrap="square" rtlCol="0">
            <a:spAutoFit/>
          </a:bodyPr>
          <a:lstStyle/>
          <a:p>
            <a:pPr marL="228600" indent="-228600">
              <a:buFont typeface="+mj-lt"/>
              <a:buAutoNum type="arabicPeriod" startAt="6"/>
            </a:pPr>
            <a:r>
              <a:rPr lang="en-US" sz="1000" dirty="0" smtClean="0"/>
              <a:t>Look at the shaded boxes  below.  </a:t>
            </a:r>
          </a:p>
          <a:p>
            <a:pPr marL="228600" indent="-228600">
              <a:buAutoNum type="arabicPeriod" startAt="6"/>
            </a:pPr>
            <a:endParaRPr lang="en-US" sz="1000" dirty="0" smtClean="0"/>
          </a:p>
          <a:p>
            <a:pPr marL="228600" indent="-228600"/>
            <a:r>
              <a:rPr lang="en-US" sz="1000" dirty="0" smtClean="0"/>
              <a:t>	Which number is the correct denominator?</a:t>
            </a:r>
          </a:p>
          <a:p>
            <a:pPr marL="228600" indent="-228600">
              <a:buAutoNum type="arabicPeriod" startAt="5"/>
            </a:pPr>
            <a:endParaRPr lang="en-US" sz="1000" dirty="0" smtClean="0"/>
          </a:p>
          <a:p>
            <a:pPr marL="228600" indent="-228600"/>
            <a:r>
              <a:rPr lang="en-US" sz="1000" dirty="0" smtClean="0"/>
              <a:t>  </a:t>
            </a:r>
          </a:p>
        </p:txBody>
      </p:sp>
      <p:sp>
        <p:nvSpPr>
          <p:cNvPr id="46" name="TextBox 45"/>
          <p:cNvSpPr txBox="1"/>
          <p:nvPr/>
        </p:nvSpPr>
        <p:spPr>
          <a:xfrm>
            <a:off x="990600" y="2524542"/>
            <a:ext cx="838200" cy="2123658"/>
          </a:xfrm>
          <a:prstGeom prst="rect">
            <a:avLst/>
          </a:prstGeom>
          <a:noFill/>
        </p:spPr>
        <p:txBody>
          <a:bodyPr wrap="square" rtlCol="0">
            <a:spAutoFit/>
          </a:bodyPr>
          <a:lstStyle/>
          <a:p>
            <a:pPr marL="228600" indent="-228600">
              <a:buAutoNum type="alphaUcPeriod"/>
            </a:pPr>
            <a:endParaRPr lang="en-US" sz="1100" dirty="0" smtClean="0">
              <a:latin typeface="Verdana" pitchFamily="34" charset="0"/>
            </a:endParaRPr>
          </a:p>
          <a:p>
            <a:pPr marL="228600" indent="-228600"/>
            <a:r>
              <a:rPr lang="en-US" sz="1100" dirty="0" smtClean="0">
                <a:latin typeface="Verdana" pitchFamily="34" charset="0"/>
              </a:rPr>
              <a:t>A.  </a:t>
            </a:r>
          </a:p>
          <a:p>
            <a:endParaRPr lang="en-US" sz="1100" dirty="0" smtClean="0">
              <a:latin typeface="Verdana" pitchFamily="34" charset="0"/>
            </a:endParaRPr>
          </a:p>
          <a:p>
            <a:pPr marL="228600" indent="-228600">
              <a:buAutoNum type="alphaUcPeriod" startAt="2"/>
            </a:pPr>
            <a:endParaRPr lang="en-US" sz="1100" dirty="0" smtClean="0">
              <a:latin typeface="Verdana" pitchFamily="34" charset="0"/>
            </a:endParaRPr>
          </a:p>
          <a:p>
            <a:r>
              <a:rPr lang="en-US" sz="1100" dirty="0" smtClean="0">
                <a:latin typeface="Verdana" pitchFamily="34" charset="0"/>
              </a:rPr>
              <a:t>B.</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C. </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D  </a:t>
            </a:r>
          </a:p>
          <a:p>
            <a:endParaRPr lang="en-US" sz="1100" dirty="0">
              <a:latin typeface="Verdana" pitchFamily="34" charset="0"/>
            </a:endParaRPr>
          </a:p>
        </p:txBody>
      </p:sp>
      <p:sp>
        <p:nvSpPr>
          <p:cNvPr id="49" name="TextBox 48"/>
          <p:cNvSpPr txBox="1"/>
          <p:nvPr/>
        </p:nvSpPr>
        <p:spPr>
          <a:xfrm>
            <a:off x="1752600" y="2085978"/>
            <a:ext cx="304800" cy="307777"/>
          </a:xfrm>
          <a:prstGeom prst="rect">
            <a:avLst/>
          </a:prstGeom>
          <a:noFill/>
        </p:spPr>
        <p:txBody>
          <a:bodyPr wrap="square" rtlCol="0">
            <a:spAutoFit/>
          </a:bodyPr>
          <a:lstStyle/>
          <a:p>
            <a:r>
              <a:rPr lang="en-US" sz="1400" dirty="0" smtClean="0">
                <a:latin typeface="Verdana" pitchFamily="34" charset="0"/>
              </a:rPr>
              <a:t>A</a:t>
            </a:r>
            <a:endParaRPr lang="en-US" sz="1400" dirty="0">
              <a:latin typeface="Verdana" pitchFamily="34" charset="0"/>
            </a:endParaRPr>
          </a:p>
        </p:txBody>
      </p:sp>
      <p:sp>
        <p:nvSpPr>
          <p:cNvPr id="50" name="TextBox 49"/>
          <p:cNvSpPr txBox="1"/>
          <p:nvPr/>
        </p:nvSpPr>
        <p:spPr>
          <a:xfrm>
            <a:off x="2514600" y="2081207"/>
            <a:ext cx="304800" cy="307777"/>
          </a:xfrm>
          <a:prstGeom prst="rect">
            <a:avLst/>
          </a:prstGeom>
          <a:noFill/>
        </p:spPr>
        <p:txBody>
          <a:bodyPr wrap="square" rtlCol="0">
            <a:spAutoFit/>
          </a:bodyPr>
          <a:lstStyle/>
          <a:p>
            <a:r>
              <a:rPr lang="en-US" sz="1400" dirty="0" smtClean="0">
                <a:latin typeface="Verdana" pitchFamily="34" charset="0"/>
              </a:rPr>
              <a:t>B</a:t>
            </a:r>
            <a:endParaRPr lang="en-US" sz="1400" dirty="0">
              <a:latin typeface="Verdana" pitchFamily="34" charset="0"/>
            </a:endParaRPr>
          </a:p>
        </p:txBody>
      </p:sp>
      <p:sp>
        <p:nvSpPr>
          <p:cNvPr id="52" name="TextBox 51"/>
          <p:cNvSpPr txBox="1"/>
          <p:nvPr/>
        </p:nvSpPr>
        <p:spPr>
          <a:xfrm>
            <a:off x="3276600" y="2071681"/>
            <a:ext cx="304800" cy="307777"/>
          </a:xfrm>
          <a:prstGeom prst="rect">
            <a:avLst/>
          </a:prstGeom>
          <a:noFill/>
        </p:spPr>
        <p:txBody>
          <a:bodyPr wrap="square" rtlCol="0">
            <a:spAutoFit/>
          </a:bodyPr>
          <a:lstStyle/>
          <a:p>
            <a:r>
              <a:rPr lang="en-US" sz="1400" dirty="0" smtClean="0">
                <a:latin typeface="Verdana" pitchFamily="34" charset="0"/>
              </a:rPr>
              <a:t>C</a:t>
            </a:r>
            <a:endParaRPr lang="en-US" sz="1400" dirty="0">
              <a:latin typeface="Verdana" pitchFamily="34" charset="0"/>
            </a:endParaRPr>
          </a:p>
        </p:txBody>
      </p:sp>
      <p:sp>
        <p:nvSpPr>
          <p:cNvPr id="53" name="TextBox 52"/>
          <p:cNvSpPr txBox="1"/>
          <p:nvPr/>
        </p:nvSpPr>
        <p:spPr>
          <a:xfrm>
            <a:off x="3962400" y="2071681"/>
            <a:ext cx="304800" cy="307777"/>
          </a:xfrm>
          <a:prstGeom prst="rect">
            <a:avLst/>
          </a:prstGeom>
          <a:noFill/>
        </p:spPr>
        <p:txBody>
          <a:bodyPr wrap="square" rtlCol="0">
            <a:spAutoFit/>
          </a:bodyPr>
          <a:lstStyle/>
          <a:p>
            <a:r>
              <a:rPr lang="en-US" sz="1400" dirty="0" smtClean="0">
                <a:latin typeface="Verdana" pitchFamily="34" charset="0"/>
              </a:rPr>
              <a:t>D</a:t>
            </a:r>
            <a:endParaRPr lang="en-US" sz="1400" dirty="0">
              <a:latin typeface="Verdana" pitchFamily="34" charset="0"/>
            </a:endParaRPr>
          </a:p>
        </p:txBody>
      </p:sp>
      <p:sp>
        <p:nvSpPr>
          <p:cNvPr id="54" name="Oval 53"/>
          <p:cNvSpPr/>
          <p:nvPr/>
        </p:nvSpPr>
        <p:spPr bwMode="auto">
          <a:xfrm>
            <a:off x="1371600" y="2724567"/>
            <a:ext cx="228600"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2" name="Oval 61"/>
          <p:cNvSpPr/>
          <p:nvPr/>
        </p:nvSpPr>
        <p:spPr bwMode="auto">
          <a:xfrm>
            <a:off x="1371600" y="3229392"/>
            <a:ext cx="228600"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73" name="Oval 72"/>
          <p:cNvSpPr/>
          <p:nvPr/>
        </p:nvSpPr>
        <p:spPr bwMode="auto">
          <a:xfrm>
            <a:off x="1371600" y="3724692"/>
            <a:ext cx="228600"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85" name="Oval 84"/>
          <p:cNvSpPr/>
          <p:nvPr/>
        </p:nvSpPr>
        <p:spPr bwMode="auto">
          <a:xfrm>
            <a:off x="1371600" y="4248567"/>
            <a:ext cx="228600"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nvGrpSpPr>
          <p:cNvPr id="68" name="Group 67"/>
          <p:cNvGrpSpPr/>
          <p:nvPr/>
        </p:nvGrpSpPr>
        <p:grpSpPr>
          <a:xfrm>
            <a:off x="1752600" y="914400"/>
            <a:ext cx="304800" cy="1219200"/>
            <a:chOff x="1752600" y="914400"/>
            <a:chExt cx="304800" cy="1219200"/>
          </a:xfrm>
        </p:grpSpPr>
        <p:sp>
          <p:nvSpPr>
            <p:cNvPr id="24" name="Rectangle 23"/>
            <p:cNvSpPr/>
            <p:nvPr/>
          </p:nvSpPr>
          <p:spPr bwMode="auto">
            <a:xfrm>
              <a:off x="1752600" y="9144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5" name="Rectangle 24"/>
            <p:cNvSpPr/>
            <p:nvPr/>
          </p:nvSpPr>
          <p:spPr bwMode="auto">
            <a:xfrm>
              <a:off x="1752600" y="10668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6" name="Rectangle 25"/>
            <p:cNvSpPr/>
            <p:nvPr/>
          </p:nvSpPr>
          <p:spPr bwMode="auto">
            <a:xfrm>
              <a:off x="1752600" y="12192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7" name="Rectangle 26"/>
            <p:cNvSpPr/>
            <p:nvPr/>
          </p:nvSpPr>
          <p:spPr bwMode="auto">
            <a:xfrm>
              <a:off x="1752600" y="13716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8" name="Rectangle 27"/>
            <p:cNvSpPr/>
            <p:nvPr/>
          </p:nvSpPr>
          <p:spPr bwMode="auto">
            <a:xfrm>
              <a:off x="1752600" y="15240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9" name="Rectangle 28"/>
            <p:cNvSpPr/>
            <p:nvPr/>
          </p:nvSpPr>
          <p:spPr bwMode="auto">
            <a:xfrm>
              <a:off x="1752600" y="16764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0" name="Rectangle 29"/>
            <p:cNvSpPr/>
            <p:nvPr/>
          </p:nvSpPr>
          <p:spPr bwMode="auto">
            <a:xfrm>
              <a:off x="1752600" y="18288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1" name="Rectangle 30"/>
            <p:cNvSpPr/>
            <p:nvPr/>
          </p:nvSpPr>
          <p:spPr bwMode="auto">
            <a:xfrm>
              <a:off x="1752600" y="19812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grpSp>
        <p:nvGrpSpPr>
          <p:cNvPr id="69" name="Group 68"/>
          <p:cNvGrpSpPr/>
          <p:nvPr/>
        </p:nvGrpSpPr>
        <p:grpSpPr>
          <a:xfrm>
            <a:off x="2514600" y="914400"/>
            <a:ext cx="304800" cy="1219200"/>
            <a:chOff x="2514600" y="914400"/>
            <a:chExt cx="304800" cy="1219200"/>
          </a:xfrm>
        </p:grpSpPr>
        <p:sp>
          <p:nvSpPr>
            <p:cNvPr id="32" name="Rectangle 31"/>
            <p:cNvSpPr/>
            <p:nvPr/>
          </p:nvSpPr>
          <p:spPr bwMode="auto">
            <a:xfrm>
              <a:off x="2514600" y="9144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3" name="Rectangle 32"/>
            <p:cNvSpPr/>
            <p:nvPr/>
          </p:nvSpPr>
          <p:spPr bwMode="auto">
            <a:xfrm>
              <a:off x="2514600" y="10668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4" name="Rectangle 33"/>
            <p:cNvSpPr/>
            <p:nvPr/>
          </p:nvSpPr>
          <p:spPr bwMode="auto">
            <a:xfrm>
              <a:off x="2514600" y="12192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6" name="Rectangle 35"/>
            <p:cNvSpPr/>
            <p:nvPr/>
          </p:nvSpPr>
          <p:spPr bwMode="auto">
            <a:xfrm>
              <a:off x="2514600" y="13716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8" name="Rectangle 37"/>
            <p:cNvSpPr/>
            <p:nvPr/>
          </p:nvSpPr>
          <p:spPr bwMode="auto">
            <a:xfrm>
              <a:off x="2514600" y="15240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9" name="Rectangle 38"/>
            <p:cNvSpPr/>
            <p:nvPr/>
          </p:nvSpPr>
          <p:spPr bwMode="auto">
            <a:xfrm>
              <a:off x="2514600" y="16764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40" name="Rectangle 39"/>
            <p:cNvSpPr/>
            <p:nvPr/>
          </p:nvSpPr>
          <p:spPr bwMode="auto">
            <a:xfrm>
              <a:off x="2514600" y="18288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41" name="Rectangle 40"/>
            <p:cNvSpPr/>
            <p:nvPr/>
          </p:nvSpPr>
          <p:spPr bwMode="auto">
            <a:xfrm>
              <a:off x="2514600" y="19812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grpSp>
        <p:nvGrpSpPr>
          <p:cNvPr id="72" name="Group 71"/>
          <p:cNvGrpSpPr/>
          <p:nvPr/>
        </p:nvGrpSpPr>
        <p:grpSpPr>
          <a:xfrm>
            <a:off x="3962400" y="914400"/>
            <a:ext cx="304800" cy="1219200"/>
            <a:chOff x="3962400" y="914400"/>
            <a:chExt cx="304800" cy="1219200"/>
          </a:xfrm>
        </p:grpSpPr>
        <p:sp>
          <p:nvSpPr>
            <p:cNvPr id="42" name="Rectangle 41"/>
            <p:cNvSpPr/>
            <p:nvPr/>
          </p:nvSpPr>
          <p:spPr bwMode="auto">
            <a:xfrm>
              <a:off x="3962400" y="9144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43" name="Rectangle 42"/>
            <p:cNvSpPr/>
            <p:nvPr/>
          </p:nvSpPr>
          <p:spPr bwMode="auto">
            <a:xfrm>
              <a:off x="3962400" y="10668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44" name="Rectangle 43"/>
            <p:cNvSpPr/>
            <p:nvPr/>
          </p:nvSpPr>
          <p:spPr bwMode="auto">
            <a:xfrm>
              <a:off x="3962400" y="12192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47" name="Rectangle 46"/>
            <p:cNvSpPr/>
            <p:nvPr/>
          </p:nvSpPr>
          <p:spPr bwMode="auto">
            <a:xfrm>
              <a:off x="3962400" y="13716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1" name="Rectangle 50"/>
            <p:cNvSpPr/>
            <p:nvPr/>
          </p:nvSpPr>
          <p:spPr bwMode="auto">
            <a:xfrm>
              <a:off x="3962400" y="15240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5" name="Rectangle 54"/>
            <p:cNvSpPr/>
            <p:nvPr/>
          </p:nvSpPr>
          <p:spPr bwMode="auto">
            <a:xfrm>
              <a:off x="3962400" y="16764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6" name="Rectangle 55"/>
            <p:cNvSpPr/>
            <p:nvPr/>
          </p:nvSpPr>
          <p:spPr bwMode="auto">
            <a:xfrm>
              <a:off x="3962400" y="18288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7" name="Rectangle 56"/>
            <p:cNvSpPr/>
            <p:nvPr/>
          </p:nvSpPr>
          <p:spPr bwMode="auto">
            <a:xfrm>
              <a:off x="3962400" y="19812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grpSp>
        <p:nvGrpSpPr>
          <p:cNvPr id="70" name="Group 69"/>
          <p:cNvGrpSpPr/>
          <p:nvPr/>
        </p:nvGrpSpPr>
        <p:grpSpPr>
          <a:xfrm>
            <a:off x="3276600" y="914400"/>
            <a:ext cx="304800" cy="1219200"/>
            <a:chOff x="3276600" y="914400"/>
            <a:chExt cx="304800" cy="1219200"/>
          </a:xfrm>
        </p:grpSpPr>
        <p:sp>
          <p:nvSpPr>
            <p:cNvPr id="58" name="Rectangle 57"/>
            <p:cNvSpPr/>
            <p:nvPr/>
          </p:nvSpPr>
          <p:spPr bwMode="auto">
            <a:xfrm>
              <a:off x="3276600" y="9144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9" name="Rectangle 58"/>
            <p:cNvSpPr/>
            <p:nvPr/>
          </p:nvSpPr>
          <p:spPr bwMode="auto">
            <a:xfrm>
              <a:off x="3276600" y="10668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0" name="Rectangle 59"/>
            <p:cNvSpPr/>
            <p:nvPr/>
          </p:nvSpPr>
          <p:spPr bwMode="auto">
            <a:xfrm>
              <a:off x="3276600" y="1219200"/>
              <a:ext cx="304800" cy="152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1" name="Rectangle 60"/>
            <p:cNvSpPr/>
            <p:nvPr/>
          </p:nvSpPr>
          <p:spPr bwMode="auto">
            <a:xfrm>
              <a:off x="3276600" y="13716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3" name="Rectangle 62"/>
            <p:cNvSpPr/>
            <p:nvPr/>
          </p:nvSpPr>
          <p:spPr bwMode="auto">
            <a:xfrm>
              <a:off x="3276600" y="15240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4" name="Rectangle 63"/>
            <p:cNvSpPr/>
            <p:nvPr/>
          </p:nvSpPr>
          <p:spPr bwMode="auto">
            <a:xfrm>
              <a:off x="3276600" y="16764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5" name="Rectangle 64"/>
            <p:cNvSpPr/>
            <p:nvPr/>
          </p:nvSpPr>
          <p:spPr bwMode="auto">
            <a:xfrm>
              <a:off x="3276600" y="18288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6" name="Rectangle 65"/>
            <p:cNvSpPr/>
            <p:nvPr/>
          </p:nvSpPr>
          <p:spPr bwMode="auto">
            <a:xfrm>
              <a:off x="3276600" y="1981200"/>
              <a:ext cx="304800" cy="15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graphicFrame>
        <p:nvGraphicFramePr>
          <p:cNvPr id="67" name="Table 66"/>
          <p:cNvGraphicFramePr>
            <a:graphicFrameLocks noGrp="1"/>
          </p:cNvGraphicFramePr>
          <p:nvPr/>
        </p:nvGraphicFramePr>
        <p:xfrm>
          <a:off x="3071750" y="333375"/>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pSp>
        <p:nvGrpSpPr>
          <p:cNvPr id="81" name="Group 80"/>
          <p:cNvGrpSpPr/>
          <p:nvPr/>
        </p:nvGrpSpPr>
        <p:grpSpPr>
          <a:xfrm>
            <a:off x="7239000" y="1066800"/>
            <a:ext cx="762000" cy="609600"/>
            <a:chOff x="1752600" y="914400"/>
            <a:chExt cx="762000" cy="609600"/>
          </a:xfrm>
          <a:solidFill>
            <a:schemeClr val="bg1">
              <a:lumMod val="65000"/>
            </a:schemeClr>
          </a:solidFill>
        </p:grpSpPr>
        <p:sp>
          <p:nvSpPr>
            <p:cNvPr id="82" name="Rectangle 81"/>
            <p:cNvSpPr/>
            <p:nvPr/>
          </p:nvSpPr>
          <p:spPr bwMode="auto">
            <a:xfrm>
              <a:off x="1752600" y="914400"/>
              <a:ext cx="381000" cy="3048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83" name="Rectangle 82"/>
            <p:cNvSpPr/>
            <p:nvPr/>
          </p:nvSpPr>
          <p:spPr bwMode="auto">
            <a:xfrm>
              <a:off x="2133600" y="914400"/>
              <a:ext cx="381000" cy="304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84" name="Rectangle 83"/>
            <p:cNvSpPr/>
            <p:nvPr/>
          </p:nvSpPr>
          <p:spPr bwMode="auto">
            <a:xfrm>
              <a:off x="1752600" y="1219200"/>
              <a:ext cx="381000" cy="3048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86" name="Rectangle 85"/>
            <p:cNvSpPr/>
            <p:nvPr/>
          </p:nvSpPr>
          <p:spPr bwMode="auto">
            <a:xfrm>
              <a:off x="2133600" y="1219200"/>
              <a:ext cx="381000" cy="3048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grpSp>
        <p:nvGrpSpPr>
          <p:cNvPr id="87" name="Group 86"/>
          <p:cNvGrpSpPr/>
          <p:nvPr/>
        </p:nvGrpSpPr>
        <p:grpSpPr>
          <a:xfrm>
            <a:off x="7239000" y="1676400"/>
            <a:ext cx="762000" cy="609600"/>
            <a:chOff x="1752600" y="914400"/>
            <a:chExt cx="762000" cy="609600"/>
          </a:xfrm>
          <a:solidFill>
            <a:schemeClr val="bg1">
              <a:lumMod val="65000"/>
            </a:schemeClr>
          </a:solidFill>
        </p:grpSpPr>
        <p:sp>
          <p:nvSpPr>
            <p:cNvPr id="88" name="Rectangle 87"/>
            <p:cNvSpPr/>
            <p:nvPr/>
          </p:nvSpPr>
          <p:spPr bwMode="auto">
            <a:xfrm>
              <a:off x="1752600" y="914400"/>
              <a:ext cx="381000" cy="3048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89" name="Rectangle 88"/>
            <p:cNvSpPr/>
            <p:nvPr/>
          </p:nvSpPr>
          <p:spPr bwMode="auto">
            <a:xfrm>
              <a:off x="2133600" y="914400"/>
              <a:ext cx="381000" cy="304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90" name="Rectangle 89"/>
            <p:cNvSpPr/>
            <p:nvPr/>
          </p:nvSpPr>
          <p:spPr bwMode="auto">
            <a:xfrm>
              <a:off x="1752600" y="1219200"/>
              <a:ext cx="381000" cy="3048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92" name="Rectangle 91"/>
            <p:cNvSpPr/>
            <p:nvPr/>
          </p:nvSpPr>
          <p:spPr bwMode="auto">
            <a:xfrm>
              <a:off x="2133600" y="1219200"/>
              <a:ext cx="381000" cy="3048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sp>
        <p:nvSpPr>
          <p:cNvPr id="94" name="TextBox 93"/>
          <p:cNvSpPr txBox="1"/>
          <p:nvPr/>
        </p:nvSpPr>
        <p:spPr>
          <a:xfrm>
            <a:off x="6248400" y="1219200"/>
            <a:ext cx="381000" cy="276999"/>
          </a:xfrm>
          <a:prstGeom prst="rect">
            <a:avLst/>
          </a:prstGeom>
          <a:noFill/>
        </p:spPr>
        <p:txBody>
          <a:bodyPr wrap="square" rtlCol="0">
            <a:spAutoFit/>
          </a:bodyPr>
          <a:lstStyle/>
          <a:p>
            <a:pPr algn="ctr"/>
            <a:r>
              <a:rPr lang="en-US" sz="1200" dirty="0" smtClean="0">
                <a:latin typeface="Verdana" pitchFamily="34" charset="0"/>
              </a:rPr>
              <a:t>4</a:t>
            </a:r>
            <a:endParaRPr lang="en-US" sz="1200" dirty="0">
              <a:latin typeface="Verdana" pitchFamily="34" charset="0"/>
            </a:endParaRPr>
          </a:p>
        </p:txBody>
      </p:sp>
      <p:cxnSp>
        <p:nvCxnSpPr>
          <p:cNvPr id="99" name="Straight Connector 98"/>
          <p:cNvCxnSpPr/>
          <p:nvPr/>
        </p:nvCxnSpPr>
        <p:spPr bwMode="auto">
          <a:xfrm>
            <a:off x="6292701" y="1447800"/>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1528</TotalTime>
  <Words>878</Words>
  <Application>Microsoft Office PowerPoint</Application>
  <PresentationFormat>Custom</PresentationFormat>
  <Paragraphs>372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225</cp:revision>
  <dcterms:created xsi:type="dcterms:W3CDTF">2010-03-15T16:13:22Z</dcterms:created>
  <dcterms:modified xsi:type="dcterms:W3CDTF">2012-01-25T02:13:24Z</dcterms:modified>
</cp:coreProperties>
</file>