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8" r:id="rId2"/>
    <p:sldId id="256" r:id="rId3"/>
    <p:sldId id="257" r:id="rId4"/>
    <p:sldId id="259" r:id="rId5"/>
    <p:sldId id="260" r:id="rId6"/>
    <p:sldId id="261" r:id="rId7"/>
    <p:sldId id="262" r:id="rId8"/>
    <p:sldId id="263" r:id="rId9"/>
  </p:sldIdLst>
  <p:sldSz cx="10058400" cy="7772400"/>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FF"/>
    <a:srgbClr val="FFCCFF"/>
    <a:srgbClr val="E5F5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081" autoAdjust="0"/>
    <p:restoredTop sz="94660"/>
  </p:normalViewPr>
  <p:slideViewPr>
    <p:cSldViewPr>
      <p:cViewPr>
        <p:scale>
          <a:sx n="80" d="100"/>
          <a:sy n="80" d="100"/>
        </p:scale>
        <p:origin x="-336" y="-636"/>
      </p:cViewPr>
      <p:guideLst>
        <p:guide orient="horz" pos="2448"/>
        <p:guide pos="31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249363" y="696913"/>
            <a:ext cx="4511675"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A272BB57-D48C-41C2-9B7A-47BDB6CA305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a:ln/>
        </p:spPr>
      </p:sp>
      <p:sp>
        <p:nvSpPr>
          <p:cNvPr id="5122" name="Notes Placeholder 2"/>
          <p:cNvSpPr>
            <a:spLocks noGrp="1"/>
          </p:cNvSpPr>
          <p:nvPr>
            <p:ph type="body" idx="1"/>
          </p:nvPr>
        </p:nvSpPr>
        <p:spPr>
          <a:noFill/>
          <a:ln/>
        </p:spPr>
        <p:txBody>
          <a:bodyPr/>
          <a:lstStyle/>
          <a:p>
            <a:pPr eaLnBrk="1" hangingPunct="1"/>
            <a:endParaRPr lang="en-US" smtClean="0"/>
          </a:p>
        </p:txBody>
      </p:sp>
      <p:sp>
        <p:nvSpPr>
          <p:cNvPr id="5123" name="Slide Number Placeholder 3"/>
          <p:cNvSpPr>
            <a:spLocks noGrp="1"/>
          </p:cNvSpPr>
          <p:nvPr>
            <p:ph type="sldNum" sz="quarter" idx="5"/>
          </p:nvPr>
        </p:nvSpPr>
        <p:spPr>
          <a:noFill/>
        </p:spPr>
        <p:txBody>
          <a:bodyPr/>
          <a:lstStyle/>
          <a:p>
            <a:fld id="{3EC103BF-8C43-45FB-8146-CFAF29281610}"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a:ln/>
        </p:spPr>
      </p:sp>
      <p:sp>
        <p:nvSpPr>
          <p:cNvPr id="7170" name="Notes Placeholder 2"/>
          <p:cNvSpPr>
            <a:spLocks noGrp="1"/>
          </p:cNvSpPr>
          <p:nvPr>
            <p:ph type="body" idx="1"/>
          </p:nvPr>
        </p:nvSpPr>
        <p:spPr>
          <a:noFill/>
          <a:ln/>
        </p:spPr>
        <p:txBody>
          <a:bodyPr/>
          <a:lstStyle/>
          <a:p>
            <a:pPr eaLnBrk="1" hangingPunct="1"/>
            <a:endParaRPr lang="en-US" smtClean="0"/>
          </a:p>
        </p:txBody>
      </p:sp>
      <p:sp>
        <p:nvSpPr>
          <p:cNvPr id="7171" name="Slide Number Placeholder 3"/>
          <p:cNvSpPr>
            <a:spLocks noGrp="1"/>
          </p:cNvSpPr>
          <p:nvPr>
            <p:ph type="sldNum" sz="quarter" idx="5"/>
          </p:nvPr>
        </p:nvSpPr>
        <p:spPr>
          <a:noFill/>
        </p:spPr>
        <p:txBody>
          <a:bodyPr/>
          <a:lstStyle/>
          <a:p>
            <a:fld id="{42F96DA4-ABA7-4855-954E-2EE22F3D6777}"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a:ln/>
        </p:spPr>
      </p:sp>
      <p:sp>
        <p:nvSpPr>
          <p:cNvPr id="9218" name="Notes Placeholder 2"/>
          <p:cNvSpPr>
            <a:spLocks noGrp="1"/>
          </p:cNvSpPr>
          <p:nvPr>
            <p:ph type="body" idx="1"/>
          </p:nvPr>
        </p:nvSpPr>
        <p:spPr>
          <a:noFill/>
          <a:ln/>
        </p:spPr>
        <p:txBody>
          <a:bodyPr/>
          <a:lstStyle/>
          <a:p>
            <a:pPr eaLnBrk="1" hangingPunct="1"/>
            <a:endParaRPr lang="en-US" smtClean="0"/>
          </a:p>
        </p:txBody>
      </p:sp>
      <p:sp>
        <p:nvSpPr>
          <p:cNvPr id="9219" name="Slide Number Placeholder 3"/>
          <p:cNvSpPr>
            <a:spLocks noGrp="1"/>
          </p:cNvSpPr>
          <p:nvPr>
            <p:ph type="sldNum" sz="quarter" idx="5"/>
          </p:nvPr>
        </p:nvSpPr>
        <p:spPr>
          <a:noFill/>
        </p:spPr>
        <p:txBody>
          <a:bodyPr/>
          <a:lstStyle/>
          <a:p>
            <a:fld id="{E5DB4875-4BEE-4A56-A094-F4BDDFD9AF18}"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ln/>
        </p:spPr>
        <p:txBody>
          <a:bodyPr/>
          <a:lstStyle/>
          <a:p>
            <a:pPr eaLnBrk="1" hangingPunct="1"/>
            <a:endParaRPr lang="en-US" smtClean="0"/>
          </a:p>
        </p:txBody>
      </p:sp>
      <p:sp>
        <p:nvSpPr>
          <p:cNvPr id="11267" name="Slide Number Placeholder 3"/>
          <p:cNvSpPr>
            <a:spLocks noGrp="1"/>
          </p:cNvSpPr>
          <p:nvPr>
            <p:ph type="sldNum" sz="quarter" idx="5"/>
          </p:nvPr>
        </p:nvSpPr>
        <p:spPr>
          <a:noFill/>
        </p:spPr>
        <p:txBody>
          <a:bodyPr/>
          <a:lstStyle/>
          <a:p>
            <a:fld id="{12691B44-7342-42D1-8A61-7D3053CD1CB2}"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ln/>
        </p:spPr>
      </p:sp>
      <p:sp>
        <p:nvSpPr>
          <p:cNvPr id="13314" name="Notes Placeholder 2"/>
          <p:cNvSpPr>
            <a:spLocks noGrp="1"/>
          </p:cNvSpPr>
          <p:nvPr>
            <p:ph type="body" idx="1"/>
          </p:nvPr>
        </p:nvSpPr>
        <p:spPr>
          <a:noFill/>
          <a:ln/>
        </p:spPr>
        <p:txBody>
          <a:bodyPr/>
          <a:lstStyle/>
          <a:p>
            <a:pPr eaLnBrk="1" hangingPunct="1"/>
            <a:endParaRPr lang="en-US" smtClean="0"/>
          </a:p>
        </p:txBody>
      </p:sp>
      <p:sp>
        <p:nvSpPr>
          <p:cNvPr id="13315" name="Slide Number Placeholder 3"/>
          <p:cNvSpPr>
            <a:spLocks noGrp="1"/>
          </p:cNvSpPr>
          <p:nvPr>
            <p:ph type="sldNum" sz="quarter" idx="5"/>
          </p:nvPr>
        </p:nvSpPr>
        <p:spPr>
          <a:noFill/>
        </p:spPr>
        <p:txBody>
          <a:bodyPr/>
          <a:lstStyle/>
          <a:p>
            <a:fld id="{39C54778-E6CA-4B3E-9913-EEE54B65D3E5}"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smtClean="0"/>
          </a:p>
        </p:txBody>
      </p:sp>
      <p:sp>
        <p:nvSpPr>
          <p:cNvPr id="15363" name="Slide Number Placeholder 3"/>
          <p:cNvSpPr>
            <a:spLocks noGrp="1"/>
          </p:cNvSpPr>
          <p:nvPr>
            <p:ph type="sldNum" sz="quarter" idx="5"/>
          </p:nvPr>
        </p:nvSpPr>
        <p:spPr>
          <a:noFill/>
        </p:spPr>
        <p:txBody>
          <a:bodyPr/>
          <a:lstStyle/>
          <a:p>
            <a:fld id="{1CB73679-3EAB-4DDE-B32B-7A093FDDB24D}"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a:spLocks noGrp="1"/>
          </p:cNvSpPr>
          <p:nvPr>
            <p:ph type="body" idx="1"/>
          </p:nvPr>
        </p:nvSpPr>
        <p:spPr>
          <a:noFill/>
          <a:ln/>
        </p:spPr>
        <p:txBody>
          <a:bodyPr/>
          <a:lstStyle/>
          <a:p>
            <a:pPr eaLnBrk="1" hangingPunct="1"/>
            <a:endParaRPr lang="en-US" smtClean="0"/>
          </a:p>
        </p:txBody>
      </p:sp>
      <p:sp>
        <p:nvSpPr>
          <p:cNvPr id="17411" name="Slide Number Placeholder 3"/>
          <p:cNvSpPr>
            <a:spLocks noGrp="1"/>
          </p:cNvSpPr>
          <p:nvPr>
            <p:ph type="sldNum" sz="quarter" idx="5"/>
          </p:nvPr>
        </p:nvSpPr>
        <p:spPr>
          <a:noFill/>
        </p:spPr>
        <p:txBody>
          <a:bodyPr/>
          <a:lstStyle/>
          <a:p>
            <a:fld id="{B16A54DB-EFC6-4BB6-9E7F-1E39C0EC1D6C}"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a:spLocks noGrp="1"/>
          </p:cNvSpPr>
          <p:nvPr>
            <p:ph type="body" idx="1"/>
          </p:nvPr>
        </p:nvSpPr>
        <p:spPr>
          <a:noFill/>
          <a:ln/>
        </p:spPr>
        <p:txBody>
          <a:bodyPr/>
          <a:lstStyle/>
          <a:p>
            <a:pPr eaLnBrk="1" hangingPunct="1"/>
            <a:endParaRPr lang="en-US" smtClean="0"/>
          </a:p>
        </p:txBody>
      </p:sp>
      <p:sp>
        <p:nvSpPr>
          <p:cNvPr id="19459" name="Slide Number Placeholder 3"/>
          <p:cNvSpPr>
            <a:spLocks noGrp="1"/>
          </p:cNvSpPr>
          <p:nvPr>
            <p:ph type="sldNum" sz="quarter" idx="5"/>
          </p:nvPr>
        </p:nvSpPr>
        <p:spPr>
          <a:noFill/>
        </p:spPr>
        <p:txBody>
          <a:bodyPr/>
          <a:lstStyle/>
          <a:p>
            <a:fld id="{709831E9-448B-4F14-975C-25E10A08162D}" type="slidenum">
              <a:rPr lang="en-US" smtClean="0"/>
              <a:pPr/>
              <a:t>8</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Arial" charset="0"/>
        </a:defRPr>
      </a:lvl2pPr>
      <a:lvl3pPr algn="ctr" defTabSz="1019175" rtl="0" eaLnBrk="0" fontAlgn="base" hangingPunct="0">
        <a:spcBef>
          <a:spcPct val="0"/>
        </a:spcBef>
        <a:spcAft>
          <a:spcPct val="0"/>
        </a:spcAft>
        <a:defRPr sz="4900">
          <a:solidFill>
            <a:schemeClr val="tx2"/>
          </a:solidFill>
          <a:latin typeface="Arial" charset="0"/>
        </a:defRPr>
      </a:lvl3pPr>
      <a:lvl4pPr algn="ctr" defTabSz="1019175" rtl="0" eaLnBrk="0" fontAlgn="base" hangingPunct="0">
        <a:spcBef>
          <a:spcPct val="0"/>
        </a:spcBef>
        <a:spcAft>
          <a:spcPct val="0"/>
        </a:spcAft>
        <a:defRPr sz="4900">
          <a:solidFill>
            <a:schemeClr val="tx2"/>
          </a:solidFill>
          <a:latin typeface="Arial" charset="0"/>
        </a:defRPr>
      </a:lvl4pPr>
      <a:lvl5pPr algn="ctr" defTabSz="1019175" rtl="0" eaLnBrk="0" fontAlgn="base" hangingPunct="0">
        <a:spcBef>
          <a:spcPct val="0"/>
        </a:spcBef>
        <a:spcAft>
          <a:spcPct val="0"/>
        </a:spcAft>
        <a:defRPr sz="4900">
          <a:solidFill>
            <a:schemeClr val="tx2"/>
          </a:solidFill>
          <a:latin typeface="Arial" charset="0"/>
        </a:defRPr>
      </a:lvl5pPr>
      <a:lvl6pPr marL="457200" algn="ctr" defTabSz="1019175" rtl="0" fontAlgn="base">
        <a:spcBef>
          <a:spcPct val="0"/>
        </a:spcBef>
        <a:spcAft>
          <a:spcPct val="0"/>
        </a:spcAft>
        <a:defRPr sz="4900">
          <a:solidFill>
            <a:schemeClr val="tx2"/>
          </a:solidFill>
          <a:latin typeface="Arial" charset="0"/>
        </a:defRPr>
      </a:lvl6pPr>
      <a:lvl7pPr marL="914400" algn="ctr" defTabSz="1019175" rtl="0" fontAlgn="base">
        <a:spcBef>
          <a:spcPct val="0"/>
        </a:spcBef>
        <a:spcAft>
          <a:spcPct val="0"/>
        </a:spcAft>
        <a:defRPr sz="4900">
          <a:solidFill>
            <a:schemeClr val="tx2"/>
          </a:solidFill>
          <a:latin typeface="Arial" charset="0"/>
        </a:defRPr>
      </a:lvl7pPr>
      <a:lvl8pPr marL="1371600" algn="ctr" defTabSz="1019175" rtl="0" fontAlgn="base">
        <a:spcBef>
          <a:spcPct val="0"/>
        </a:spcBef>
        <a:spcAft>
          <a:spcPct val="0"/>
        </a:spcAft>
        <a:defRPr sz="4900">
          <a:solidFill>
            <a:schemeClr val="tx2"/>
          </a:solidFill>
          <a:latin typeface="Arial" charset="0"/>
        </a:defRPr>
      </a:lvl8pPr>
      <a:lvl9pPr marL="1828800" algn="ctr" defTabSz="1019175" rtl="0" fontAlgn="base">
        <a:spcBef>
          <a:spcPct val="0"/>
        </a:spcBef>
        <a:spcAft>
          <a:spcPct val="0"/>
        </a:spcAft>
        <a:defRPr sz="4900">
          <a:solidFill>
            <a:schemeClr val="tx2"/>
          </a:solidFill>
          <a:latin typeface="Arial"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defRPr>
      </a:lvl2pPr>
      <a:lvl3pPr marL="1273175" indent="-254000" algn="l" defTabSz="1019175" rtl="0" eaLnBrk="0" fontAlgn="base" hangingPunct="0">
        <a:spcBef>
          <a:spcPct val="20000"/>
        </a:spcBef>
        <a:spcAft>
          <a:spcPct val="0"/>
        </a:spcAft>
        <a:buChar char="•"/>
        <a:defRPr sz="2700">
          <a:solidFill>
            <a:schemeClr val="tx1"/>
          </a:solidFill>
          <a:latin typeface="+mn-lt"/>
        </a:defRPr>
      </a:lvl3pPr>
      <a:lvl4pPr marL="1782763" indent="-254000" algn="l" defTabSz="1019175" rtl="0" eaLnBrk="0" fontAlgn="base" hangingPunct="0">
        <a:spcBef>
          <a:spcPct val="20000"/>
        </a:spcBef>
        <a:spcAft>
          <a:spcPct val="0"/>
        </a:spcAft>
        <a:buChar char="–"/>
        <a:defRPr sz="2200">
          <a:solidFill>
            <a:schemeClr val="tx1"/>
          </a:solidFill>
          <a:latin typeface="+mn-lt"/>
        </a:defRPr>
      </a:lvl4pPr>
      <a:lvl5pPr marL="2292350" indent="-254000" algn="l" defTabSz="1019175" rtl="0" eaLnBrk="0" fontAlgn="base" hangingPunct="0">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5"/>
          <p:cNvSpPr txBox="1">
            <a:spLocks noChangeArrowheads="1"/>
          </p:cNvSpPr>
          <p:nvPr/>
        </p:nvSpPr>
        <p:spPr bwMode="auto">
          <a:xfrm>
            <a:off x="5334000" y="7392988"/>
            <a:ext cx="4572000" cy="303212"/>
          </a:xfrm>
          <a:prstGeom prst="rect">
            <a:avLst/>
          </a:prstGeom>
          <a:noFill/>
          <a:ln w="9525">
            <a:noFill/>
            <a:miter lim="800000"/>
            <a:headEnd/>
            <a:tailEnd/>
          </a:ln>
        </p:spPr>
        <p:txBody>
          <a:bodyPr lIns="101882" tIns="50941" rIns="101882" bIns="50941"/>
          <a:lstStyle/>
          <a:p>
            <a:pPr algn="ctr" defTabSz="1019175"/>
            <a:r>
              <a:rPr lang="en-US" sz="800" dirty="0" smtClean="0">
                <a:latin typeface="Verdana" pitchFamily="34" charset="0"/>
              </a:rPr>
              <a:t>The Test Samples in this Booklet were taken from the Oregon State Department of Education WEB Site, unless otherwise noted.</a:t>
            </a:r>
            <a:endParaRPr lang="en-US" sz="800" dirty="0">
              <a:latin typeface="Verdana" pitchFamily="34" charset="0"/>
            </a:endParaRPr>
          </a:p>
        </p:txBody>
      </p:sp>
      <p:sp>
        <p:nvSpPr>
          <p:cNvPr id="1026" name="Text Box 2"/>
          <p:cNvSpPr txBox="1">
            <a:spLocks noChangeArrowheads="1"/>
          </p:cNvSpPr>
          <p:nvPr/>
        </p:nvSpPr>
        <p:spPr bwMode="auto">
          <a:xfrm>
            <a:off x="6553200" y="228600"/>
            <a:ext cx="3124200" cy="838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rPr>
              <a:t>Most questions for Grade 3 OAKS , Develop an Interpretation, asks students to predict what would most likely happen next, the main ideas of the passage and cause and effect of why an event happened.</a:t>
            </a:r>
          </a:p>
        </p:txBody>
      </p:sp>
      <p:sp>
        <p:nvSpPr>
          <p:cNvPr id="1027" name="Rectangle 3"/>
          <p:cNvSpPr>
            <a:spLocks noChangeArrowheads="1"/>
          </p:cNvSpPr>
          <p:nvPr/>
        </p:nvSpPr>
        <p:spPr bwMode="auto">
          <a:xfrm>
            <a:off x="5486400" y="1752600"/>
            <a:ext cx="4267200" cy="38472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Times New Roman" pitchFamily="18" charset="0"/>
              </a:rPr>
              <a:t>Grade 3</a:t>
            </a:r>
            <a:endParaRPr kumimoji="0" lang="en-US" sz="4000" b="1" i="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Oregon State Released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Practice Tests</a:t>
            </a:r>
            <a:endParaRPr kumimoji="0" lang="en-US"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Booklet  #</a:t>
            </a:r>
            <a:r>
              <a:rPr kumimoji="0" lang="en-US" sz="1400" b="1" i="0" u="sng" strike="noStrike" cap="none" normalizeH="0" dirty="0" smtClean="0">
                <a:ln>
                  <a:noFill/>
                </a:ln>
                <a:solidFill>
                  <a:schemeClr val="tx1"/>
                </a:solidFill>
                <a:effectLst/>
                <a:latin typeface="Verdana" pitchFamily="34" charset="0"/>
                <a:ea typeface="Calibri" pitchFamily="34" charset="0"/>
                <a:cs typeface="Times New Roman" pitchFamily="18" charset="0"/>
              </a:rPr>
              <a:t> 3-1</a:t>
            </a:r>
            <a:endParaRPr kumimoji="0" lang="en-US" sz="1400" b="1" i="0" u="sng" strike="noStrike" cap="none" normalizeH="0" baseline="0" dirty="0" smtClean="0">
              <a:ln>
                <a:noFill/>
              </a:ln>
              <a:solidFill>
                <a:schemeClr val="tx1"/>
              </a:solidFill>
              <a:effectLst/>
              <a:latin typeface="Verdana"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sz="1400" b="1" u="sng" dirty="0" smtClean="0">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i="0" strike="noStrike" cap="none" normalizeH="0" baseline="0" dirty="0" smtClean="0">
                <a:ln>
                  <a:noFill/>
                </a:ln>
                <a:solidFill>
                  <a:schemeClr val="tx1"/>
                </a:solidFill>
                <a:effectLst/>
                <a:latin typeface="Verdana" pitchFamily="34" charset="0"/>
                <a:ea typeface="Calibri" pitchFamily="34" charset="0"/>
                <a:cs typeface="Times New Roman" pitchFamily="18" charset="0"/>
              </a:rPr>
              <a:t>Specified</a:t>
            </a:r>
            <a:r>
              <a:rPr kumimoji="0" lang="en-US" sz="1000" i="0" strike="noStrike" cap="none" normalizeH="0" dirty="0" smtClean="0">
                <a:ln>
                  <a:noFill/>
                </a:ln>
                <a:solidFill>
                  <a:schemeClr val="tx1"/>
                </a:solidFill>
                <a:effectLst/>
                <a:latin typeface="Verdana" pitchFamily="34" charset="0"/>
                <a:ea typeface="Calibri" pitchFamily="34" charset="0"/>
                <a:cs typeface="Times New Roman" pitchFamily="18" charset="0"/>
              </a:rPr>
              <a:t> State Standards Listed Under:</a:t>
            </a:r>
            <a:endParaRPr kumimoji="0" lang="en-US" sz="1000" i="0"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Develop an Interpretation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(Includes Informational and Literary Text)</a:t>
            </a:r>
            <a:endParaRPr kumimoji="0" lang="en-US" sz="1200" b="0" i="0" u="none" strike="noStrike" cap="none" normalizeH="0" baseline="0" dirty="0" smtClean="0">
              <a:ln>
                <a:noFill/>
              </a:ln>
              <a:solidFill>
                <a:schemeClr val="tx1"/>
              </a:solidFill>
              <a:effectLst/>
              <a:latin typeface="Verdana"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 </a:t>
            </a:r>
            <a:endParaRPr kumimoji="0" lang="en-US" sz="1200" b="0" i="0" u="none" strike="noStrike" cap="none" normalizeH="0" baseline="0" dirty="0" smtClean="0">
              <a:ln>
                <a:noFill/>
              </a:ln>
              <a:solidFill>
                <a:schemeClr val="tx1"/>
              </a:solidFill>
              <a:effectLst/>
              <a:latin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a:latin typeface="Verdana" pitchFamily="34" charset="0"/>
              </a:rPr>
              <a:t>Page 1</a:t>
            </a:r>
          </a:p>
        </p:txBody>
      </p:sp>
      <p:sp>
        <p:nvSpPr>
          <p:cNvPr id="6146" name="Text Box 3"/>
          <p:cNvSpPr txBox="1">
            <a:spLocks noChangeArrowheads="1"/>
          </p:cNvSpPr>
          <p:nvPr/>
        </p:nvSpPr>
        <p:spPr bwMode="auto">
          <a:xfrm>
            <a:off x="8839200" y="7443788"/>
            <a:ext cx="749300" cy="269875"/>
          </a:xfrm>
          <a:prstGeom prst="rect">
            <a:avLst/>
          </a:prstGeom>
          <a:noFill/>
          <a:ln w="9525">
            <a:noFill/>
            <a:miter lim="800000"/>
            <a:headEnd/>
            <a:tailEnd/>
          </a:ln>
        </p:spPr>
        <p:txBody>
          <a:bodyPr/>
          <a:lstStyle/>
          <a:p>
            <a:pPr algn="r" defTabSz="1019175"/>
            <a:r>
              <a:rPr lang="en-US" sz="700">
                <a:latin typeface="Verdana" pitchFamily="34" charset="0"/>
              </a:rPr>
              <a:t>Page 14</a:t>
            </a:r>
          </a:p>
        </p:txBody>
      </p:sp>
      <p:sp>
        <p:nvSpPr>
          <p:cNvPr id="6149" name="Text Box 5"/>
          <p:cNvSpPr txBox="1">
            <a:spLocks noChangeArrowheads="1"/>
          </p:cNvSpPr>
          <p:nvPr/>
        </p:nvSpPr>
        <p:spPr bwMode="auto">
          <a:xfrm>
            <a:off x="5181600" y="3124200"/>
            <a:ext cx="4724400" cy="214313"/>
          </a:xfrm>
          <a:prstGeom prst="rect">
            <a:avLst/>
          </a:prstGeom>
          <a:noFill/>
          <a:ln w="9525">
            <a:noFill/>
            <a:miter lim="800000"/>
            <a:headEnd/>
            <a:tailEnd/>
          </a:ln>
          <a:effectLst/>
        </p:spPr>
        <p:txBody>
          <a:bodyPr>
            <a:spAutoFit/>
          </a:bodyPr>
          <a:lstStyle/>
          <a:p>
            <a:pPr algn="ctr">
              <a:spcBef>
                <a:spcPct val="50000"/>
              </a:spcBef>
            </a:pPr>
            <a:r>
              <a:rPr lang="en-US" sz="800">
                <a:solidFill>
                  <a:schemeClr val="bg2"/>
                </a:solidFill>
                <a:latin typeface="Verdana" pitchFamily="34" charset="0"/>
              </a:rPr>
              <a:t>Blank</a:t>
            </a:r>
          </a:p>
        </p:txBody>
      </p:sp>
      <p:sp>
        <p:nvSpPr>
          <p:cNvPr id="6" name="Rectangle 5"/>
          <p:cNvSpPr/>
          <p:nvPr/>
        </p:nvSpPr>
        <p:spPr>
          <a:xfrm>
            <a:off x="304800" y="1778198"/>
            <a:ext cx="4495800" cy="5232202"/>
          </a:xfrm>
          <a:prstGeom prst="rect">
            <a:avLst/>
          </a:prstGeom>
        </p:spPr>
        <p:txBody>
          <a:bodyPr wrap="square">
            <a:spAutoFit/>
          </a:bodyPr>
          <a:lstStyle/>
          <a:p>
            <a:pPr lvl="0" algn="ctr"/>
            <a:r>
              <a:rPr lang="en-US" sz="2800" b="1" dirty="0" smtClean="0">
                <a:effectLst>
                  <a:outerShdw blurRad="38100" dist="38100" dir="2700000" algn="tl">
                    <a:srgbClr val="000000">
                      <a:alpha val="43137"/>
                    </a:srgbClr>
                  </a:outerShdw>
                </a:effectLst>
                <a:latin typeface="Verdana" pitchFamily="34" charset="0"/>
                <a:ea typeface="Calibri" pitchFamily="34" charset="0"/>
                <a:cs typeface="Times New Roman" pitchFamily="18" charset="0"/>
              </a:rPr>
              <a:t>Grade 3</a:t>
            </a:r>
            <a:endParaRPr lang="en-US" sz="2800" b="1" dirty="0" smtClean="0">
              <a:effectLst>
                <a:outerShdw blurRad="38100" dist="38100" dir="2700000" algn="tl">
                  <a:srgbClr val="000000">
                    <a:alpha val="43137"/>
                  </a:srgbClr>
                </a:outerShdw>
              </a:effectLst>
              <a:latin typeface="Verdana" pitchFamily="34" charset="0"/>
            </a:endParaRPr>
          </a:p>
          <a:p>
            <a:pPr lvl="0" eaLnBrk="0" hangingPunct="0"/>
            <a:endParaRPr lang="en-US" sz="1200" u="sng" dirty="0" smtClean="0">
              <a:latin typeface="Verdana" pitchFamily="34" charset="0"/>
              <a:ea typeface="Calibri" pitchFamily="34" charset="0"/>
              <a:cs typeface="Times New Roman" pitchFamily="18" charset="0"/>
            </a:endParaRPr>
          </a:p>
          <a:p>
            <a:pPr lvl="0" algn="ctr" eaLnBrk="0" hangingPunct="0"/>
            <a:r>
              <a:rPr lang="en-US" sz="1200" u="sng" dirty="0" smtClean="0">
                <a:latin typeface="Verdana" pitchFamily="34" charset="0"/>
                <a:ea typeface="Calibri" pitchFamily="34" charset="0"/>
                <a:cs typeface="Times New Roman" pitchFamily="18" charset="0"/>
              </a:rPr>
              <a:t>Oregon State Released Practice Tests</a:t>
            </a:r>
            <a:endParaRPr lang="en-US" sz="1200" u="sng" dirty="0" smtClean="0">
              <a:latin typeface="Verdana" pitchFamily="34" charset="0"/>
            </a:endParaRPr>
          </a:p>
          <a:p>
            <a:pPr lvl="0" eaLnBrk="0" hangingPunct="0"/>
            <a:endParaRPr lang="en-US" sz="1200" u="sng" dirty="0" smtClean="0">
              <a:latin typeface="Verdana" pitchFamily="34" charset="0"/>
              <a:ea typeface="Calibri" pitchFamily="34" charset="0"/>
              <a:cs typeface="Times New Roman" pitchFamily="18" charset="0"/>
            </a:endParaRPr>
          </a:p>
          <a:p>
            <a:pPr lvl="0" eaLnBrk="0" hangingPunct="0"/>
            <a:endParaRPr lang="en-US" sz="1200" dirty="0" smtClean="0">
              <a:latin typeface="Verdana" pitchFamily="34" charset="0"/>
            </a:endParaRPr>
          </a:p>
          <a:p>
            <a:pPr lvl="0" eaLnBrk="0" hangingPunct="0"/>
            <a:endParaRPr lang="en-US" sz="1200" b="1" u="sng" dirty="0" smtClean="0">
              <a:latin typeface="Verdana" pitchFamily="34" charset="0"/>
              <a:ea typeface="Calibri" pitchFamily="34" charset="0"/>
              <a:cs typeface="Times New Roman" pitchFamily="18" charset="0"/>
            </a:endParaRPr>
          </a:p>
          <a:p>
            <a:pPr lvl="0" eaLnBrk="0" hangingPunct="0"/>
            <a:r>
              <a:rPr lang="en-US" sz="1100" b="1" u="sng" dirty="0" smtClean="0">
                <a:latin typeface="Verdana" pitchFamily="34" charset="0"/>
                <a:ea typeface="Calibri" pitchFamily="34" charset="0"/>
                <a:cs typeface="Times New Roman" pitchFamily="18" charset="0"/>
              </a:rPr>
              <a:t>Develop an Interpretation </a:t>
            </a:r>
          </a:p>
          <a:p>
            <a:pPr lvl="0" eaLnBrk="0" hangingPunct="0"/>
            <a:r>
              <a:rPr lang="en-US" sz="900" dirty="0" smtClean="0">
                <a:latin typeface="Verdana" pitchFamily="34" charset="0"/>
                <a:ea typeface="Calibri" pitchFamily="34" charset="0"/>
                <a:cs typeface="Times New Roman" pitchFamily="18" charset="0"/>
              </a:rPr>
              <a:t>(Includes Informational and Literary Text)</a:t>
            </a:r>
            <a:endParaRPr lang="en-US" sz="900" dirty="0" smtClean="0">
              <a:latin typeface="Verdana" pitchFamily="34" charset="0"/>
            </a:endParaRPr>
          </a:p>
          <a:p>
            <a:pPr lvl="0" eaLnBrk="0" hangingPunct="0"/>
            <a:endParaRPr lang="en-US" sz="900" dirty="0" smtClean="0">
              <a:latin typeface="Verdana" pitchFamily="34" charset="0"/>
              <a:ea typeface="Calibri" pitchFamily="34" charset="0"/>
              <a:cs typeface="Times New Roman" pitchFamily="18" charset="0"/>
            </a:endParaRPr>
          </a:p>
          <a:p>
            <a:pPr lvl="0" eaLnBrk="0" hangingPunct="0"/>
            <a:r>
              <a:rPr lang="en-US" sz="900" dirty="0" smtClean="0">
                <a:latin typeface="Verdana" pitchFamily="34" charset="0"/>
                <a:ea typeface="Calibri" pitchFamily="34" charset="0"/>
                <a:cs typeface="Times New Roman" pitchFamily="18" charset="0"/>
              </a:rPr>
              <a:t>Other state practice tests may be included as credited.  Any other state practice released test included aligns with Oregon’s OAKS format and standards.</a:t>
            </a:r>
            <a:endParaRPr lang="en-US" sz="900" dirty="0" smtClean="0">
              <a:latin typeface="Verdana" pitchFamily="34" charset="0"/>
            </a:endParaRPr>
          </a:p>
          <a:p>
            <a:pPr lvl="0" eaLnBrk="0" hangingPunct="0"/>
            <a:endParaRPr lang="en-US" sz="900" dirty="0" smtClean="0">
              <a:latin typeface="Verdana" pitchFamily="34" charset="0"/>
              <a:ea typeface="Calibri" pitchFamily="34" charset="0"/>
              <a:cs typeface="Times New Roman" pitchFamily="18" charset="0"/>
            </a:endParaRPr>
          </a:p>
          <a:p>
            <a:pPr lvl="0" eaLnBrk="0" hangingPunct="0"/>
            <a:r>
              <a:rPr lang="en-US" sz="900" b="1" dirty="0" smtClean="0">
                <a:latin typeface="Verdana" pitchFamily="34" charset="0"/>
                <a:ea typeface="Calibri" pitchFamily="34" charset="0"/>
                <a:cs typeface="Times New Roman" pitchFamily="18" charset="0"/>
              </a:rPr>
              <a:t>O.D.E. Standards in this booklet include:</a:t>
            </a:r>
            <a:endParaRPr lang="en-US" sz="900" b="1" dirty="0" smtClean="0">
              <a:latin typeface="Verdana" pitchFamily="34" charset="0"/>
            </a:endParaRPr>
          </a:p>
          <a:p>
            <a:pPr lvl="0" eaLnBrk="0" hangingPunct="0"/>
            <a:r>
              <a:rPr lang="en-US" sz="900" dirty="0" smtClean="0">
                <a:latin typeface="Verdana" pitchFamily="34" charset="0"/>
                <a:ea typeface="Calibri" pitchFamily="34" charset="0"/>
                <a:cs typeface="Times New Roman" pitchFamily="18" charset="0"/>
              </a:rPr>
              <a:t>(Note:  These specific standards are assessed under the English/Language Arts Standards heading:  </a:t>
            </a:r>
            <a:r>
              <a:rPr lang="en-US" sz="900" b="1" u="sng" dirty="0" smtClean="0">
                <a:latin typeface="Verdana" pitchFamily="34" charset="0"/>
                <a:ea typeface="Calibri" pitchFamily="34" charset="0"/>
                <a:cs typeface="Times New Roman" pitchFamily="18" charset="0"/>
              </a:rPr>
              <a:t>Develop an Interpretation </a:t>
            </a:r>
            <a:r>
              <a:rPr lang="en-US" sz="900" dirty="0" smtClean="0">
                <a:latin typeface="Verdana" pitchFamily="34" charset="0"/>
                <a:ea typeface="Calibri" pitchFamily="34" charset="0"/>
                <a:cs typeface="Times New Roman" pitchFamily="18" charset="0"/>
              </a:rPr>
              <a:t> or </a:t>
            </a:r>
            <a:r>
              <a:rPr lang="en-US" sz="900" b="1" u="sng" dirty="0" smtClean="0">
                <a:latin typeface="Verdana" pitchFamily="34" charset="0"/>
                <a:ea typeface="Calibri" pitchFamily="34" charset="0"/>
                <a:cs typeface="Times New Roman" pitchFamily="18" charset="0"/>
              </a:rPr>
              <a:t>D.I.</a:t>
            </a:r>
            <a:r>
              <a:rPr lang="en-US" sz="900" dirty="0" smtClean="0">
                <a:latin typeface="Verdana" pitchFamily="34" charset="0"/>
                <a:ea typeface="Calibri" pitchFamily="34" charset="0"/>
                <a:cs typeface="Times New Roman" pitchFamily="18" charset="0"/>
              </a:rPr>
              <a:t> on OAKS.)</a:t>
            </a:r>
            <a:endParaRPr lang="en-US" sz="900" dirty="0" smtClean="0">
              <a:latin typeface="Verdana" pitchFamily="34" charset="0"/>
            </a:endParaRPr>
          </a:p>
          <a:p>
            <a:pPr lvl="0" eaLnBrk="0" hangingPunct="0"/>
            <a:endParaRPr lang="en-US" sz="900" b="1" i="1" u="sng" dirty="0" smtClean="0">
              <a:latin typeface="Verdana" pitchFamily="34" charset="0"/>
              <a:ea typeface="Calibri" pitchFamily="34" charset="0"/>
              <a:cs typeface="Arial,Italic"/>
            </a:endParaRPr>
          </a:p>
          <a:p>
            <a:pPr lvl="0" eaLnBrk="0" hangingPunct="0"/>
            <a:r>
              <a:rPr lang="en-US" sz="900" b="1" i="1" u="sng" dirty="0" smtClean="0">
                <a:latin typeface="Verdana" pitchFamily="34" charset="0"/>
                <a:ea typeface="Calibri" pitchFamily="34" charset="0"/>
                <a:cs typeface="Arial,Italic"/>
              </a:rPr>
              <a:t>EL.03.RE.30</a:t>
            </a:r>
            <a:r>
              <a:rPr lang="en-US" sz="900" i="1" dirty="0" smtClean="0">
                <a:latin typeface="Verdana" pitchFamily="34" charset="0"/>
                <a:ea typeface="Calibri" pitchFamily="34" charset="0"/>
                <a:cs typeface="Arial,Italic"/>
              </a:rPr>
              <a:t> Distinguish cause-and-effect and fact and opinion.                                          </a:t>
            </a:r>
          </a:p>
          <a:p>
            <a:pPr lvl="0" eaLnBrk="0" hangingPunct="0"/>
            <a:endParaRPr lang="en-US" sz="900" b="1" i="1" u="sng" dirty="0" smtClean="0">
              <a:latin typeface="Verdana" pitchFamily="34" charset="0"/>
              <a:ea typeface="Calibri" pitchFamily="34" charset="0"/>
              <a:cs typeface="Arial,Italic"/>
            </a:endParaRPr>
          </a:p>
          <a:p>
            <a:pPr lvl="0" eaLnBrk="0" hangingPunct="0"/>
            <a:r>
              <a:rPr lang="en-US" sz="900" b="1" i="1" u="sng" dirty="0" smtClean="0">
                <a:latin typeface="Verdana" pitchFamily="34" charset="0"/>
                <a:ea typeface="Calibri" pitchFamily="34" charset="0"/>
                <a:cs typeface="Arial,Italic"/>
              </a:rPr>
              <a:t>EL.03.LI.07</a:t>
            </a:r>
            <a:r>
              <a:rPr lang="en-US" sz="900" i="1" dirty="0" smtClean="0">
                <a:latin typeface="Verdana" pitchFamily="34" charset="0"/>
                <a:ea typeface="Calibri" pitchFamily="34" charset="0"/>
                <a:cs typeface="Arial,Italic"/>
              </a:rPr>
              <a:t> Determine what characters are like by what they say or do and by how the author of illustrator portrays them.                                                                             </a:t>
            </a:r>
          </a:p>
          <a:p>
            <a:pPr lvl="0" eaLnBrk="0" hangingPunct="0"/>
            <a:endParaRPr lang="en-US" sz="900" b="1" i="1" u="sng" dirty="0" smtClean="0">
              <a:latin typeface="Verdana" pitchFamily="34" charset="0"/>
              <a:ea typeface="Calibri" pitchFamily="34" charset="0"/>
              <a:cs typeface="Arial,Italic"/>
            </a:endParaRPr>
          </a:p>
          <a:p>
            <a:pPr lvl="0" eaLnBrk="0" hangingPunct="0"/>
            <a:r>
              <a:rPr lang="en-US" sz="900" b="1" i="1" u="sng" dirty="0" smtClean="0">
                <a:latin typeface="Verdana" pitchFamily="34" charset="0"/>
                <a:ea typeface="Calibri" pitchFamily="34" charset="0"/>
                <a:cs typeface="Arial,Italic"/>
              </a:rPr>
              <a:t>EL.03.LI.10</a:t>
            </a:r>
            <a:r>
              <a:rPr lang="en-US" sz="900" i="1" dirty="0" smtClean="0">
                <a:latin typeface="Verdana" pitchFamily="34" charset="0"/>
                <a:ea typeface="Calibri" pitchFamily="34" charset="0"/>
                <a:cs typeface="Arial,Italic"/>
              </a:rPr>
              <a:t> Recognize cause-and-effect relationships in literary text.</a:t>
            </a:r>
            <a:endParaRPr lang="en-US" sz="900" dirty="0" smtClean="0">
              <a:latin typeface="Verdana" pitchFamily="34" charset="0"/>
            </a:endParaRPr>
          </a:p>
          <a:p>
            <a:pPr lvl="0" eaLnBrk="0" hangingPunct="0"/>
            <a:endParaRPr lang="en-US" sz="900" b="1" i="1" u="sng" dirty="0" smtClean="0">
              <a:latin typeface="Verdana" pitchFamily="34" charset="0"/>
              <a:ea typeface="Calibri" pitchFamily="34" charset="0"/>
              <a:cs typeface="Arial,Italic"/>
            </a:endParaRPr>
          </a:p>
          <a:p>
            <a:pPr lvl="0" eaLnBrk="0" hangingPunct="0"/>
            <a:endParaRPr lang="en-US" sz="900" b="1" i="1" u="sng" dirty="0" smtClean="0">
              <a:latin typeface="Verdana" pitchFamily="34" charset="0"/>
              <a:ea typeface="Calibri" pitchFamily="34" charset="0"/>
              <a:cs typeface="Arial,Italic"/>
            </a:endParaRPr>
          </a:p>
          <a:p>
            <a:pPr lvl="0" eaLnBrk="0" hangingPunct="0"/>
            <a:r>
              <a:rPr lang="en-US" sz="900" b="1" i="1" u="sng" dirty="0" smtClean="0">
                <a:latin typeface="Verdana" pitchFamily="34" charset="0"/>
                <a:ea typeface="Calibri" pitchFamily="34" charset="0"/>
                <a:cs typeface="Arial,Italic"/>
              </a:rPr>
              <a:t>EL.03.LI.08</a:t>
            </a:r>
            <a:r>
              <a:rPr lang="en-US" sz="900" i="1" dirty="0" smtClean="0">
                <a:latin typeface="Verdana" pitchFamily="34" charset="0"/>
                <a:ea typeface="Calibri" pitchFamily="34" charset="0"/>
                <a:cs typeface="Arial,Italic"/>
              </a:rPr>
              <a:t> Predict probable future outcomes or actions.</a:t>
            </a:r>
            <a:endParaRPr lang="en-US" sz="900" dirty="0" smtClean="0">
              <a:latin typeface="Verdana" pitchFamily="34" charset="0"/>
            </a:endParaRPr>
          </a:p>
          <a:p>
            <a:pPr lvl="0" eaLnBrk="0" hangingPunct="0"/>
            <a:endParaRPr lang="en-US" sz="900" b="1" i="1" u="sng" dirty="0" smtClean="0">
              <a:latin typeface="Verdana" pitchFamily="34" charset="0"/>
              <a:ea typeface="Calibri" pitchFamily="34" charset="0"/>
              <a:cs typeface="Arial,Italic"/>
            </a:endParaRPr>
          </a:p>
          <a:p>
            <a:pPr lvl="0" eaLnBrk="0" hangingPunct="0"/>
            <a:r>
              <a:rPr lang="en-US" sz="900" b="1" i="1" u="sng" dirty="0" smtClean="0">
                <a:latin typeface="Verdana" pitchFamily="34" charset="0"/>
                <a:ea typeface="Calibri" pitchFamily="34" charset="0"/>
                <a:cs typeface="Arial,Italic"/>
              </a:rPr>
              <a:t>EL.03.LI.09</a:t>
            </a:r>
            <a:r>
              <a:rPr lang="en-US" sz="900" i="1" dirty="0" smtClean="0">
                <a:latin typeface="Verdana" pitchFamily="34" charset="0"/>
                <a:ea typeface="Calibri" pitchFamily="34" charset="0"/>
                <a:cs typeface="Arial,Italic"/>
              </a:rPr>
              <a:t> Determine and discuss the underlying theme or author's message in literary text.</a:t>
            </a:r>
          </a:p>
          <a:p>
            <a:pPr lvl="0" eaLnBrk="0" hangingPunct="0"/>
            <a:endParaRPr lang="en-US" sz="900" i="1" dirty="0" smtClean="0">
              <a:latin typeface="Verdana" pitchFamily="34" charset="0"/>
              <a:ea typeface="Calibri" pitchFamily="34" charset="0"/>
              <a:cs typeface="Arial,Italic"/>
            </a:endParaRPr>
          </a:p>
          <a:p>
            <a:pPr eaLnBrk="0" hangingPunct="0"/>
            <a:r>
              <a:rPr lang="en-US" sz="900" dirty="0" smtClean="0">
                <a:latin typeface="Verdana" pitchFamily="34" charset="0"/>
                <a:ea typeface="Calibri" pitchFamily="34" charset="0"/>
                <a:cs typeface="Arial,Italic"/>
              </a:rPr>
              <a:t>Note:  Although these standards are NOT Power Standards they are strongly assessed on OAKS in literary text:  </a:t>
            </a:r>
          </a:p>
          <a:p>
            <a:pPr lvl="0" eaLnBrk="0" hangingPunct="0"/>
            <a:endParaRPr lang="en-US" sz="1000" dirty="0" smtClean="0">
              <a:latin typeface="Verdana" pitchFamily="34" charset="0"/>
            </a:endParaRPr>
          </a:p>
        </p:txBody>
      </p:sp>
      <p:sp>
        <p:nvSpPr>
          <p:cNvPr id="7" name="TextBox 6"/>
          <p:cNvSpPr txBox="1"/>
          <p:nvPr/>
        </p:nvSpPr>
        <p:spPr>
          <a:xfrm>
            <a:off x="304800" y="228600"/>
            <a:ext cx="4572000" cy="276999"/>
          </a:xfrm>
          <a:prstGeom prst="rect">
            <a:avLst/>
          </a:prstGeom>
          <a:noFill/>
        </p:spPr>
        <p:txBody>
          <a:bodyPr wrap="square" rtlCol="0">
            <a:spAutoFit/>
          </a:bodyPr>
          <a:lstStyle/>
          <a:p>
            <a:r>
              <a:rPr lang="en-US" sz="1200" i="1" dirty="0" smtClean="0">
                <a:effectLst>
                  <a:outerShdw blurRad="38100" dist="38100" dir="2700000" algn="tl">
                    <a:srgbClr val="000000">
                      <a:alpha val="43137"/>
                    </a:srgbClr>
                  </a:outerShdw>
                </a:effectLst>
                <a:latin typeface="Verdana" pitchFamily="34" charset="0"/>
              </a:rPr>
              <a:t>Teacher Information page:</a:t>
            </a:r>
            <a:endParaRPr lang="en-US" sz="1200" i="1" dirty="0">
              <a:effectLst>
                <a:outerShdw blurRad="38100" dist="38100" dir="2700000" algn="tl">
                  <a:srgbClr val="000000">
                    <a:alpha val="43137"/>
                  </a:srgbClr>
                </a:outerShdw>
              </a:effectLst>
              <a:latin typeface="Verdana" pitchFamily="34" charset="0"/>
            </a:endParaRPr>
          </a:p>
        </p:txBody>
      </p:sp>
      <p:sp>
        <p:nvSpPr>
          <p:cNvPr id="8" name="Text Box 2"/>
          <p:cNvSpPr txBox="1">
            <a:spLocks noChangeArrowheads="1"/>
          </p:cNvSpPr>
          <p:nvPr/>
        </p:nvSpPr>
        <p:spPr bwMode="auto">
          <a:xfrm>
            <a:off x="609600" y="533400"/>
            <a:ext cx="3276600" cy="838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rPr>
              <a:t>Most questions for Grade 3 OAKS , Develop an Interpretation, asks students to predict what would most likely happen next, the main ideas of the passage and cause and effect of why an event happened.</a:t>
            </a:r>
          </a:p>
        </p:txBody>
      </p:sp>
      <p:sp>
        <p:nvSpPr>
          <p:cNvPr id="9" name="Rectangle 8"/>
          <p:cNvSpPr/>
          <p:nvPr/>
        </p:nvSpPr>
        <p:spPr bwMode="auto">
          <a:xfrm>
            <a:off x="228600" y="5740598"/>
            <a:ext cx="4343400" cy="1143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w="6350">
                <a:solidFill>
                  <a:schemeClr val="tx1"/>
                </a:solidFill>
              </a:ln>
              <a:solidFill>
                <a:schemeClr val="tx1"/>
              </a:solidFill>
              <a:effectLst/>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3"/>
          <p:cNvSpPr txBox="1">
            <a:spLocks noChangeArrowheads="1"/>
          </p:cNvSpPr>
          <p:nvPr/>
        </p:nvSpPr>
        <p:spPr bwMode="auto">
          <a:xfrm>
            <a:off x="3962400" y="7424738"/>
            <a:ext cx="749300" cy="276225"/>
          </a:xfrm>
          <a:prstGeom prst="rect">
            <a:avLst/>
          </a:prstGeom>
          <a:noFill/>
          <a:ln w="9525">
            <a:noFill/>
            <a:miter lim="800000"/>
            <a:headEnd/>
            <a:tailEnd/>
          </a:ln>
        </p:spPr>
        <p:txBody>
          <a:bodyPr/>
          <a:lstStyle/>
          <a:p>
            <a:pPr algn="r" defTabSz="1019175"/>
            <a:r>
              <a:rPr lang="en-US" sz="700">
                <a:latin typeface="Verdana" pitchFamily="34" charset="0"/>
              </a:rPr>
              <a:t>Page 13</a:t>
            </a:r>
          </a:p>
        </p:txBody>
      </p:sp>
      <p:sp>
        <p:nvSpPr>
          <p:cNvPr id="8194" name="Text Box 3"/>
          <p:cNvSpPr txBox="1">
            <a:spLocks noChangeArrowheads="1"/>
          </p:cNvSpPr>
          <p:nvPr/>
        </p:nvSpPr>
        <p:spPr bwMode="auto">
          <a:xfrm>
            <a:off x="8839200" y="7440613"/>
            <a:ext cx="749300" cy="276225"/>
          </a:xfrm>
          <a:prstGeom prst="rect">
            <a:avLst/>
          </a:prstGeom>
          <a:noFill/>
          <a:ln w="9525">
            <a:noFill/>
            <a:miter lim="800000"/>
            <a:headEnd/>
            <a:tailEnd/>
          </a:ln>
        </p:spPr>
        <p:txBody>
          <a:bodyPr/>
          <a:lstStyle/>
          <a:p>
            <a:pPr algn="r" defTabSz="1019175"/>
            <a:r>
              <a:rPr lang="en-US" sz="700">
                <a:latin typeface="Verdana" pitchFamily="34" charset="0"/>
              </a:rPr>
              <a:t>Page 2</a:t>
            </a:r>
          </a:p>
        </p:txBody>
      </p:sp>
      <p:sp>
        <p:nvSpPr>
          <p:cNvPr id="4" name="Rectangle 3"/>
          <p:cNvSpPr/>
          <p:nvPr/>
        </p:nvSpPr>
        <p:spPr>
          <a:xfrm>
            <a:off x="5486400" y="304800"/>
            <a:ext cx="4267200" cy="5293757"/>
          </a:xfrm>
          <a:prstGeom prst="rect">
            <a:avLst/>
          </a:prstGeom>
        </p:spPr>
        <p:txBody>
          <a:bodyPr wrap="square">
            <a:spAutoFit/>
          </a:bodyPr>
          <a:lstStyle/>
          <a:p>
            <a:r>
              <a:rPr lang="en-US" sz="1400" b="1" u="sng" dirty="0" smtClean="0">
                <a:latin typeface="Verdana" pitchFamily="34" charset="0"/>
              </a:rPr>
              <a:t>ABOUT DINOSAURS:</a:t>
            </a:r>
          </a:p>
          <a:p>
            <a:r>
              <a:rPr lang="en-US" sz="1200" dirty="0" smtClean="0">
                <a:latin typeface="Verdana" pitchFamily="34" charset="0"/>
              </a:rPr>
              <a:t>ABOUT DINOSAURS </a:t>
            </a:r>
            <a:r>
              <a:rPr lang="en-US" sz="1200" i="1" dirty="0" smtClean="0">
                <a:latin typeface="Verdana" pitchFamily="34" charset="0"/>
              </a:rPr>
              <a:t>is from a book by Peter and Sheryl Sloan. You will read about two great dinosaurs, Tyrannosaurus </a:t>
            </a:r>
            <a:r>
              <a:rPr lang="en-US" sz="1200" i="1" dirty="0" err="1" smtClean="0">
                <a:latin typeface="Verdana" pitchFamily="34" charset="0"/>
              </a:rPr>
              <a:t>rex</a:t>
            </a:r>
            <a:r>
              <a:rPr lang="en-US" sz="1200" i="1" dirty="0" smtClean="0">
                <a:latin typeface="Verdana" pitchFamily="34" charset="0"/>
              </a:rPr>
              <a:t> and </a:t>
            </a:r>
            <a:r>
              <a:rPr lang="en-US" sz="1200" i="1" dirty="0" err="1" smtClean="0">
                <a:latin typeface="Verdana" pitchFamily="34" charset="0"/>
              </a:rPr>
              <a:t>Ankylosaurus</a:t>
            </a:r>
            <a:r>
              <a:rPr lang="en-US" sz="1200" i="1" dirty="0" smtClean="0">
                <a:latin typeface="Verdana" pitchFamily="34" charset="0"/>
              </a:rPr>
              <a:t>.</a:t>
            </a:r>
          </a:p>
          <a:p>
            <a:endParaRPr lang="en-US" sz="1200" i="1" dirty="0" smtClean="0">
              <a:latin typeface="Verdana" pitchFamily="34" charset="0"/>
            </a:endParaRPr>
          </a:p>
          <a:p>
            <a:endParaRPr lang="en-US" sz="1200" i="1" dirty="0" smtClean="0">
              <a:latin typeface="Verdana" pitchFamily="34" charset="0"/>
            </a:endParaRPr>
          </a:p>
          <a:p>
            <a:r>
              <a:rPr lang="en-US" sz="1200" b="1" dirty="0" smtClean="0">
                <a:latin typeface="Verdana" pitchFamily="34" charset="0"/>
              </a:rPr>
              <a:t>THE WORD DINOSAUR MEANS </a:t>
            </a:r>
            <a:r>
              <a:rPr lang="en-US" sz="1200" dirty="0" smtClean="0">
                <a:latin typeface="Verdana" pitchFamily="34" charset="0"/>
              </a:rPr>
              <a:t>“terrible lizard.” But dinosaurs were not like the lizards that we know today. There were many kinds of dinosaurs. Some were very large and others were small. The meat-eating dinosaurs were fierce beasts. They had long teeth, powerful legs, and sharp claws.</a:t>
            </a:r>
          </a:p>
          <a:p>
            <a:endParaRPr lang="en-US" sz="1200" dirty="0" smtClean="0">
              <a:latin typeface="Verdana" pitchFamily="34" charset="0"/>
            </a:endParaRPr>
          </a:p>
          <a:p>
            <a:r>
              <a:rPr lang="en-US" sz="1200" dirty="0" smtClean="0">
                <a:latin typeface="Verdana" pitchFamily="34" charset="0"/>
              </a:rPr>
              <a:t>We know about dinosaurs from the study of their bones, footprints and eggs. We compare these things to what we know about animals living today.</a:t>
            </a:r>
          </a:p>
          <a:p>
            <a:endParaRPr lang="en-US" sz="1200" dirty="0" smtClean="0">
              <a:latin typeface="Verdana" pitchFamily="34" charset="0"/>
            </a:endParaRPr>
          </a:p>
          <a:p>
            <a:r>
              <a:rPr lang="en-US" sz="1200" b="1" i="1" dirty="0" smtClean="0">
                <a:latin typeface="Verdana" pitchFamily="34" charset="0"/>
              </a:rPr>
              <a:t>Tyrannosaurus Rex</a:t>
            </a:r>
            <a:r>
              <a:rPr lang="en-US" sz="1200" b="1" dirty="0" smtClean="0">
                <a:latin typeface="Verdana" pitchFamily="34" charset="0"/>
              </a:rPr>
              <a:t>  (king tyrant lizard)</a:t>
            </a:r>
          </a:p>
          <a:p>
            <a:r>
              <a:rPr lang="en-US" sz="1200" dirty="0" smtClean="0">
                <a:latin typeface="Verdana" pitchFamily="34" charset="0"/>
              </a:rPr>
              <a:t>Tyrannosaurus Rex was a meat-eating dinosaur.</a:t>
            </a:r>
          </a:p>
          <a:p>
            <a:r>
              <a:rPr lang="en-US" sz="1200" dirty="0" smtClean="0">
                <a:latin typeface="Verdana" pitchFamily="34" charset="0"/>
              </a:rPr>
              <a:t>Tyrannosaurus Rex was a big dinosaur. It had a large body and head. Its teeth were long and sharp. It had strong back legs and huge claws.  Tyrannosaurus Rex lived in the forests and grasslands.  This fierce dinosaur hunted and killed other animals.</a:t>
            </a:r>
          </a:p>
          <a:p>
            <a:endParaRPr lang="en-US" sz="1200" dirty="0" smtClean="0">
              <a:latin typeface="Verdana" pitchFamily="34" charset="0"/>
            </a:endParaRPr>
          </a:p>
          <a:p>
            <a:endParaRPr lang="en-US" sz="1200" dirty="0">
              <a:latin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a:spLocks noChangeArrowheads="1"/>
          </p:cNvSpPr>
          <p:nvPr/>
        </p:nvSpPr>
        <p:spPr bwMode="auto">
          <a:xfrm>
            <a:off x="8839200" y="7413625"/>
            <a:ext cx="749300" cy="288925"/>
          </a:xfrm>
          <a:prstGeom prst="rect">
            <a:avLst/>
          </a:prstGeom>
          <a:noFill/>
          <a:ln w="9525">
            <a:noFill/>
            <a:miter lim="800000"/>
            <a:headEnd/>
            <a:tailEnd/>
          </a:ln>
        </p:spPr>
        <p:txBody>
          <a:bodyPr/>
          <a:lstStyle/>
          <a:p>
            <a:pPr algn="r" defTabSz="1019175"/>
            <a:r>
              <a:rPr lang="en-US" sz="700">
                <a:latin typeface="Verdana" pitchFamily="34" charset="0"/>
              </a:rPr>
              <a:t>Page 12</a:t>
            </a:r>
          </a:p>
        </p:txBody>
      </p:sp>
      <p:sp>
        <p:nvSpPr>
          <p:cNvPr id="10242" name="Text Box 3"/>
          <p:cNvSpPr txBox="1">
            <a:spLocks noChangeArrowheads="1"/>
          </p:cNvSpPr>
          <p:nvPr/>
        </p:nvSpPr>
        <p:spPr bwMode="auto">
          <a:xfrm>
            <a:off x="3962400" y="7413625"/>
            <a:ext cx="749300" cy="276225"/>
          </a:xfrm>
          <a:prstGeom prst="rect">
            <a:avLst/>
          </a:prstGeom>
          <a:noFill/>
          <a:ln w="9525">
            <a:noFill/>
            <a:miter lim="800000"/>
            <a:headEnd/>
            <a:tailEnd/>
          </a:ln>
        </p:spPr>
        <p:txBody>
          <a:bodyPr/>
          <a:lstStyle/>
          <a:p>
            <a:pPr algn="r" defTabSz="1019175"/>
            <a:r>
              <a:rPr lang="en-US" sz="700">
                <a:latin typeface="Verdana" pitchFamily="34" charset="0"/>
              </a:rPr>
              <a:t>Page 3</a:t>
            </a:r>
          </a:p>
        </p:txBody>
      </p:sp>
      <p:sp>
        <p:nvSpPr>
          <p:cNvPr id="4" name="Rectangle 3"/>
          <p:cNvSpPr/>
          <p:nvPr/>
        </p:nvSpPr>
        <p:spPr>
          <a:xfrm>
            <a:off x="228600" y="304800"/>
            <a:ext cx="4724400" cy="4524315"/>
          </a:xfrm>
          <a:prstGeom prst="rect">
            <a:avLst/>
          </a:prstGeom>
        </p:spPr>
        <p:txBody>
          <a:bodyPr wrap="square">
            <a:spAutoFit/>
          </a:bodyPr>
          <a:lstStyle/>
          <a:p>
            <a:r>
              <a:rPr lang="en-US" sz="1200" b="1" i="1" dirty="0" err="1" smtClean="0">
                <a:latin typeface="Verdana" pitchFamily="34" charset="0"/>
              </a:rPr>
              <a:t>Ankylosaurus</a:t>
            </a:r>
            <a:r>
              <a:rPr lang="en-US" sz="1200" b="1" i="1" dirty="0" smtClean="0">
                <a:latin typeface="Verdana" pitchFamily="34" charset="0"/>
              </a:rPr>
              <a:t> </a:t>
            </a:r>
            <a:r>
              <a:rPr lang="en-US" sz="1200" b="1" dirty="0" smtClean="0">
                <a:latin typeface="Verdana" pitchFamily="34" charset="0"/>
              </a:rPr>
              <a:t> (fused Lizard)</a:t>
            </a:r>
          </a:p>
          <a:p>
            <a:r>
              <a:rPr lang="en-US" sz="1200" dirty="0" err="1" smtClean="0">
                <a:latin typeface="Verdana" pitchFamily="34" charset="0"/>
              </a:rPr>
              <a:t>Ankylosaurus</a:t>
            </a:r>
            <a:r>
              <a:rPr lang="en-US" sz="1200" dirty="0" smtClean="0">
                <a:latin typeface="Verdana" pitchFamily="34" charset="0"/>
              </a:rPr>
              <a:t> was a plant-eating dinosaur.</a:t>
            </a:r>
          </a:p>
          <a:p>
            <a:r>
              <a:rPr lang="en-US" sz="1200" dirty="0" err="1" smtClean="0">
                <a:latin typeface="Verdana" pitchFamily="34" charset="0"/>
              </a:rPr>
              <a:t>Ankylosaurus</a:t>
            </a:r>
            <a:r>
              <a:rPr lang="en-US" sz="1200" dirty="0" smtClean="0">
                <a:latin typeface="Verdana" pitchFamily="34" charset="0"/>
              </a:rPr>
              <a:t> was as wide as a tank. It had bony plates</a:t>
            </a:r>
          </a:p>
          <a:p>
            <a:r>
              <a:rPr lang="en-US" sz="1200" dirty="0" smtClean="0">
                <a:latin typeface="Verdana" pitchFamily="34" charset="0"/>
              </a:rPr>
              <a:t>on the top of its body. It had spikes on the end of its long</a:t>
            </a:r>
          </a:p>
          <a:p>
            <a:r>
              <a:rPr lang="en-US" sz="1200" dirty="0" smtClean="0">
                <a:latin typeface="Verdana" pitchFamily="34" charset="0"/>
              </a:rPr>
              <a:t>thick tail. This large dinosaur lived in the grasslands near</a:t>
            </a:r>
          </a:p>
          <a:p>
            <a:r>
              <a:rPr lang="en-US" sz="1200" dirty="0" smtClean="0">
                <a:latin typeface="Verdana" pitchFamily="34" charset="0"/>
              </a:rPr>
              <a:t>lakes and rivers.  </a:t>
            </a:r>
            <a:r>
              <a:rPr lang="en-US" sz="1200" dirty="0" err="1" smtClean="0">
                <a:latin typeface="Verdana" pitchFamily="34" charset="0"/>
              </a:rPr>
              <a:t>Ankylosaurus</a:t>
            </a:r>
            <a:r>
              <a:rPr lang="en-US" sz="1200" dirty="0" smtClean="0">
                <a:latin typeface="Verdana" pitchFamily="34" charset="0"/>
              </a:rPr>
              <a:t> ate plants. It was able to fight well with its heavy tail.</a:t>
            </a:r>
          </a:p>
          <a:p>
            <a:endParaRPr lang="en-US" sz="1200" dirty="0" smtClean="0">
              <a:latin typeface="Verdana" pitchFamily="34" charset="0"/>
            </a:endParaRPr>
          </a:p>
          <a:p>
            <a:endParaRPr lang="en-US" sz="1200" b="1" dirty="0" smtClean="0">
              <a:latin typeface="Verdana" pitchFamily="34" charset="0"/>
            </a:endParaRPr>
          </a:p>
          <a:p>
            <a:endParaRPr lang="en-US" sz="1200" b="1" dirty="0" smtClean="0">
              <a:latin typeface="Verdana" pitchFamily="34" charset="0"/>
            </a:endParaRPr>
          </a:p>
          <a:p>
            <a:pPr marL="228600" indent="-228600">
              <a:buFont typeface="+mj-lt"/>
              <a:buAutoNum type="arabicPeriod"/>
            </a:pPr>
            <a:r>
              <a:rPr lang="en-US" sz="1200" dirty="0" smtClean="0">
                <a:latin typeface="Verdana" pitchFamily="34" charset="0"/>
              </a:rPr>
              <a:t>Most likely, Tyrannosaurus Rex was also called king tyrant lizard because he</a:t>
            </a:r>
          </a:p>
          <a:p>
            <a:pPr marL="685800" lvl="1" indent="-228600">
              <a:buFont typeface="+mj-lt"/>
              <a:buAutoNum type="alphaUcPeriod"/>
            </a:pPr>
            <a:r>
              <a:rPr lang="en-US" sz="1200" dirty="0" smtClean="0">
                <a:latin typeface="Verdana" pitchFamily="34" charset="0"/>
              </a:rPr>
              <a:t>lived in the forests.</a:t>
            </a:r>
          </a:p>
          <a:p>
            <a:pPr marL="685800" lvl="1" indent="-228600">
              <a:buFont typeface="+mj-lt"/>
              <a:buAutoNum type="alphaUcPeriod"/>
            </a:pPr>
            <a:r>
              <a:rPr lang="en-US" sz="1200" dirty="0" smtClean="0">
                <a:latin typeface="Verdana" pitchFamily="34" charset="0"/>
              </a:rPr>
              <a:t>had a large body.</a:t>
            </a:r>
          </a:p>
          <a:p>
            <a:pPr marL="685800" lvl="1" indent="-228600">
              <a:buFont typeface="+mj-lt"/>
              <a:buAutoNum type="alphaUcPeriod"/>
            </a:pPr>
            <a:r>
              <a:rPr lang="en-US" sz="1200" dirty="0" smtClean="0">
                <a:latin typeface="Verdana" pitchFamily="34" charset="0"/>
              </a:rPr>
              <a:t>had a strong back.</a:t>
            </a:r>
          </a:p>
          <a:p>
            <a:pPr marL="685800" lvl="1" indent="-228600">
              <a:buFont typeface="+mj-lt"/>
              <a:buAutoNum type="alphaUcPeriod"/>
            </a:pPr>
            <a:r>
              <a:rPr lang="en-US" sz="1200" dirty="0" smtClean="0">
                <a:latin typeface="Verdana" pitchFamily="34" charset="0"/>
              </a:rPr>
              <a:t>was a large, fierce hunter.</a:t>
            </a:r>
          </a:p>
          <a:p>
            <a:endParaRPr lang="en-US" sz="1200" b="1" dirty="0" smtClean="0">
              <a:latin typeface="Verdana" pitchFamily="34" charset="0"/>
            </a:endParaRPr>
          </a:p>
          <a:p>
            <a:endParaRPr lang="en-US" sz="1200" b="1" dirty="0" smtClean="0">
              <a:latin typeface="Verdana" pitchFamily="34" charset="0"/>
            </a:endParaRPr>
          </a:p>
          <a:p>
            <a:pPr marL="228600" indent="-228600">
              <a:buFont typeface="+mj-lt"/>
              <a:buAutoNum type="arabicPeriod" startAt="2"/>
            </a:pPr>
            <a:r>
              <a:rPr lang="en-US" sz="1200" dirty="0" smtClean="0">
                <a:latin typeface="Verdana" pitchFamily="34" charset="0"/>
              </a:rPr>
              <a:t>Why did the author tell us that </a:t>
            </a:r>
            <a:r>
              <a:rPr lang="en-US" sz="1200" dirty="0" err="1" smtClean="0">
                <a:latin typeface="Verdana" pitchFamily="34" charset="0"/>
              </a:rPr>
              <a:t>Ankylosaurus</a:t>
            </a:r>
            <a:r>
              <a:rPr lang="en-US" sz="1200" dirty="0" smtClean="0">
                <a:latin typeface="Verdana" pitchFamily="34" charset="0"/>
              </a:rPr>
              <a:t> had spikes on the end of its long thick tail?</a:t>
            </a:r>
          </a:p>
          <a:p>
            <a:pPr marL="685800" lvl="1" indent="-228600">
              <a:buFont typeface="+mj-lt"/>
              <a:buAutoNum type="alphaUcPeriod"/>
            </a:pPr>
            <a:r>
              <a:rPr lang="en-US" sz="1200" dirty="0" smtClean="0">
                <a:latin typeface="Verdana" pitchFamily="34" charset="0"/>
              </a:rPr>
              <a:t>To show us how it got food</a:t>
            </a:r>
          </a:p>
          <a:p>
            <a:pPr marL="685800" lvl="1" indent="-228600">
              <a:buFont typeface="+mj-lt"/>
              <a:buAutoNum type="alphaUcPeriod"/>
            </a:pPr>
            <a:r>
              <a:rPr lang="en-US" sz="1200" dirty="0" smtClean="0">
                <a:latin typeface="Verdana" pitchFamily="34" charset="0"/>
              </a:rPr>
              <a:t>To show us how big it was</a:t>
            </a:r>
          </a:p>
          <a:p>
            <a:pPr marL="685800" lvl="1" indent="-228600">
              <a:buFont typeface="+mj-lt"/>
              <a:buAutoNum type="alphaUcPeriod"/>
            </a:pPr>
            <a:r>
              <a:rPr lang="en-US" sz="1200" dirty="0" smtClean="0">
                <a:latin typeface="Verdana" pitchFamily="34" charset="0"/>
              </a:rPr>
              <a:t>To show us how it protected itself</a:t>
            </a:r>
          </a:p>
          <a:p>
            <a:pPr marL="685800" lvl="1" indent="-228600">
              <a:buFont typeface="+mj-lt"/>
              <a:buAutoNum type="alphaUcPeriod"/>
            </a:pPr>
            <a:r>
              <a:rPr lang="en-US" sz="1200" dirty="0" smtClean="0">
                <a:latin typeface="Verdana" pitchFamily="34" charset="0"/>
              </a:rPr>
              <a:t>To show us how it could swim</a:t>
            </a:r>
            <a:endParaRPr lang="en-US" dirty="0"/>
          </a:p>
        </p:txBody>
      </p:sp>
      <p:sp>
        <p:nvSpPr>
          <p:cNvPr id="5" name="Rectangle 4"/>
          <p:cNvSpPr/>
          <p:nvPr/>
        </p:nvSpPr>
        <p:spPr>
          <a:xfrm>
            <a:off x="5334000" y="381000"/>
            <a:ext cx="4343400" cy="3647152"/>
          </a:xfrm>
          <a:prstGeom prst="rect">
            <a:avLst/>
          </a:prstGeom>
        </p:spPr>
        <p:txBody>
          <a:bodyPr wrap="square">
            <a:spAutoFit/>
          </a:bodyPr>
          <a:lstStyle/>
          <a:p>
            <a:r>
              <a:rPr lang="en-US" sz="1100" dirty="0" smtClean="0">
                <a:latin typeface="Verdana" pitchFamily="34" charset="0"/>
              </a:rPr>
              <a:t>They inspire great thoughts about the importance of taking care of wild treasures. It is no wonder that giant sequoias are protected so that you and I, our children, and the children after that can continue to enjoy them.</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pPr marL="228600" indent="-228600">
              <a:buFont typeface="+mj-lt"/>
              <a:buAutoNum type="arabicPeriod" startAt="9"/>
            </a:pPr>
            <a:r>
              <a:rPr lang="en-US" sz="1100" dirty="0" smtClean="0">
                <a:latin typeface="Verdana" pitchFamily="34" charset="0"/>
              </a:rPr>
              <a:t>What will probably happen after a forest fire burns sequoias?</a:t>
            </a:r>
          </a:p>
          <a:p>
            <a:pPr marL="685800" lvl="1" indent="-228600">
              <a:buFont typeface="+mj-lt"/>
              <a:buAutoNum type="alphaUcPeriod"/>
            </a:pPr>
            <a:r>
              <a:rPr lang="en-US" sz="1100" dirty="0" smtClean="0">
                <a:latin typeface="Verdana" pitchFamily="34" charset="0"/>
              </a:rPr>
              <a:t>Seedlings will start to grow.</a:t>
            </a:r>
          </a:p>
          <a:p>
            <a:pPr marL="685800" lvl="1" indent="-228600">
              <a:buFont typeface="+mj-lt"/>
              <a:buAutoNum type="alphaUcPeriod"/>
            </a:pPr>
            <a:r>
              <a:rPr lang="en-US" sz="1100" dirty="0" smtClean="0">
                <a:latin typeface="Verdana" pitchFamily="34" charset="0"/>
              </a:rPr>
              <a:t>Cones will close up tightly.</a:t>
            </a:r>
          </a:p>
          <a:p>
            <a:pPr marL="685800" lvl="1" indent="-228600">
              <a:buFont typeface="+mj-lt"/>
              <a:buAutoNum type="alphaUcPeriod"/>
            </a:pPr>
            <a:r>
              <a:rPr lang="en-US" sz="1100" dirty="0" smtClean="0">
                <a:latin typeface="Verdana" pitchFamily="34" charset="0"/>
              </a:rPr>
              <a:t>The bark will turn white.</a:t>
            </a:r>
          </a:p>
          <a:p>
            <a:pPr marL="685800" lvl="1" indent="-228600">
              <a:buFont typeface="+mj-lt"/>
              <a:buAutoNum type="alphaUcPeriod"/>
            </a:pPr>
            <a:r>
              <a:rPr lang="en-US" sz="1100" dirty="0" smtClean="0">
                <a:latin typeface="Verdana" pitchFamily="34" charset="0"/>
              </a:rPr>
              <a:t>Roots will grow very deep.</a:t>
            </a:r>
          </a:p>
          <a:p>
            <a:endParaRPr lang="en-US" sz="1100" dirty="0" smtClean="0">
              <a:latin typeface="Verdana" pitchFamily="34" charset="0"/>
            </a:endParaRPr>
          </a:p>
          <a:p>
            <a:endParaRPr lang="en-US" sz="1100" dirty="0" smtClean="0">
              <a:latin typeface="Verdana" pitchFamily="34" charset="0"/>
            </a:endParaRPr>
          </a:p>
          <a:p>
            <a:endParaRPr lang="en-US" sz="1100" b="1" dirty="0" smtClean="0">
              <a:latin typeface="Verdana" pitchFamily="34" charset="0"/>
            </a:endParaRPr>
          </a:p>
          <a:p>
            <a:pPr marL="228600" indent="-228600">
              <a:buFont typeface="+mj-lt"/>
              <a:buAutoNum type="arabicPeriod" startAt="10"/>
            </a:pPr>
            <a:r>
              <a:rPr lang="en-US" sz="1100" dirty="0" smtClean="0">
                <a:latin typeface="Verdana" pitchFamily="34" charset="0"/>
              </a:rPr>
              <a:t>Which statement from the story is an opinion?</a:t>
            </a:r>
          </a:p>
          <a:p>
            <a:pPr marL="685800" lvl="1" indent="-228600">
              <a:buFont typeface="+mj-lt"/>
              <a:buAutoNum type="alphaUcPeriod"/>
            </a:pPr>
            <a:r>
              <a:rPr lang="en-US" sz="1100" dirty="0" smtClean="0">
                <a:latin typeface="Verdana" pitchFamily="34" charset="0"/>
              </a:rPr>
              <a:t>“Sequoias have short, blue-green needles.”</a:t>
            </a:r>
          </a:p>
          <a:p>
            <a:pPr marL="685800" lvl="1" indent="-228600">
              <a:buFont typeface="+mj-lt"/>
              <a:buAutoNum type="alphaUcPeriod"/>
            </a:pPr>
            <a:r>
              <a:rPr lang="en-US" sz="1100" dirty="0" smtClean="0">
                <a:latin typeface="Verdana" pitchFamily="34" charset="0"/>
              </a:rPr>
              <a:t>“The cones are about the size of chicken eggs.”</a:t>
            </a:r>
          </a:p>
          <a:p>
            <a:pPr marL="685800" lvl="1" indent="-228600">
              <a:buFont typeface="+mj-lt"/>
              <a:buAutoNum type="alphaUcPeriod"/>
            </a:pPr>
            <a:r>
              <a:rPr lang="en-US" sz="1100" dirty="0" smtClean="0">
                <a:latin typeface="Verdana" pitchFamily="34" charset="0"/>
              </a:rPr>
              <a:t>“Shallow roots do not offer much support.”</a:t>
            </a:r>
          </a:p>
          <a:p>
            <a:pPr marL="685800" lvl="1" indent="-228600">
              <a:buFont typeface="+mj-lt"/>
              <a:buAutoNum type="alphaUcPeriod"/>
            </a:pPr>
            <a:r>
              <a:rPr lang="en-US" sz="1100" dirty="0" smtClean="0">
                <a:latin typeface="Verdana" pitchFamily="34" charset="0"/>
              </a:rPr>
              <a:t>“To stand in the presence of sequoias is a thrill.”</a:t>
            </a:r>
            <a:endParaRPr lang="en-US" sz="11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8839200" y="7413625"/>
            <a:ext cx="749300" cy="250825"/>
          </a:xfrm>
          <a:prstGeom prst="rect">
            <a:avLst/>
          </a:prstGeom>
          <a:noFill/>
          <a:ln w="9525">
            <a:noFill/>
            <a:miter lim="800000"/>
            <a:headEnd/>
            <a:tailEnd/>
          </a:ln>
        </p:spPr>
        <p:txBody>
          <a:bodyPr/>
          <a:lstStyle/>
          <a:p>
            <a:pPr algn="r" defTabSz="1019175"/>
            <a:r>
              <a:rPr lang="en-US" sz="700">
                <a:latin typeface="Verdana" pitchFamily="34" charset="0"/>
              </a:rPr>
              <a:t>Page 4</a:t>
            </a:r>
          </a:p>
        </p:txBody>
      </p:sp>
      <p:sp>
        <p:nvSpPr>
          <p:cNvPr id="12290" name="Text Box 3"/>
          <p:cNvSpPr txBox="1">
            <a:spLocks noChangeArrowheads="1"/>
          </p:cNvSpPr>
          <p:nvPr/>
        </p:nvSpPr>
        <p:spPr bwMode="auto">
          <a:xfrm>
            <a:off x="3962400" y="7404100"/>
            <a:ext cx="749300" cy="250825"/>
          </a:xfrm>
          <a:prstGeom prst="rect">
            <a:avLst/>
          </a:prstGeom>
          <a:noFill/>
          <a:ln w="9525">
            <a:noFill/>
            <a:miter lim="800000"/>
            <a:headEnd/>
            <a:tailEnd/>
          </a:ln>
        </p:spPr>
        <p:txBody>
          <a:bodyPr/>
          <a:lstStyle/>
          <a:p>
            <a:pPr algn="r" defTabSz="1019175"/>
            <a:r>
              <a:rPr lang="en-US" sz="700">
                <a:latin typeface="Verdana" pitchFamily="34" charset="0"/>
              </a:rPr>
              <a:t>Page 11</a:t>
            </a:r>
          </a:p>
        </p:txBody>
      </p:sp>
      <p:sp>
        <p:nvSpPr>
          <p:cNvPr id="4" name="Rectangle 3"/>
          <p:cNvSpPr/>
          <p:nvPr/>
        </p:nvSpPr>
        <p:spPr>
          <a:xfrm>
            <a:off x="5410200" y="396925"/>
            <a:ext cx="4267200" cy="6232475"/>
          </a:xfrm>
          <a:prstGeom prst="rect">
            <a:avLst/>
          </a:prstGeom>
        </p:spPr>
        <p:txBody>
          <a:bodyPr wrap="square">
            <a:spAutoFit/>
          </a:bodyPr>
          <a:lstStyle/>
          <a:p>
            <a:r>
              <a:rPr lang="en-US" sz="1400" b="1" u="sng" dirty="0" smtClean="0">
                <a:latin typeface="Verdana" pitchFamily="34" charset="0"/>
              </a:rPr>
              <a:t>ALONG CAME A TIGER:</a:t>
            </a:r>
          </a:p>
          <a:p>
            <a:r>
              <a:rPr lang="en-US" sz="1100" i="1" dirty="0" smtClean="0">
                <a:latin typeface="Verdana" pitchFamily="34" charset="0"/>
              </a:rPr>
              <a:t>Have you ever dreamed of being an explorer? In TIGERS AT TWILIGHT by Mary Pope Osborne, you will meet Jack, Annie and Teddy. These three have an adventure with a tiger they will never forget.</a:t>
            </a:r>
          </a:p>
          <a:p>
            <a:endParaRPr lang="en-US" sz="1100" i="1" dirty="0" smtClean="0">
              <a:latin typeface="Verdana" pitchFamily="34" charset="0"/>
            </a:endParaRPr>
          </a:p>
          <a:p>
            <a:endParaRPr lang="en-US" sz="1100" i="1" dirty="0" smtClean="0">
              <a:latin typeface="Verdana" pitchFamily="34" charset="0"/>
            </a:endParaRPr>
          </a:p>
          <a:p>
            <a:r>
              <a:rPr lang="en-US" sz="1100" dirty="0" smtClean="0">
                <a:latin typeface="Verdana" pitchFamily="34" charset="0"/>
              </a:rPr>
              <a:t>ANNIE PULLED JACK DOWN behind the black rock.</a:t>
            </a:r>
          </a:p>
          <a:p>
            <a:endParaRPr lang="en-US" sz="1100" dirty="0" smtClean="0">
              <a:latin typeface="Verdana" pitchFamily="34" charset="0"/>
            </a:endParaRPr>
          </a:p>
          <a:p>
            <a:r>
              <a:rPr lang="en-US" sz="1100" dirty="0" smtClean="0">
                <a:latin typeface="Verdana" pitchFamily="34" charset="0"/>
              </a:rPr>
              <a:t>“Wait—what about Teddy?” he cried.  “Don’t worry!” Annie said. “He’s okay—he told me!”</a:t>
            </a:r>
          </a:p>
          <a:p>
            <a:endParaRPr lang="en-US" sz="1100" dirty="0" smtClean="0">
              <a:latin typeface="Verdana" pitchFamily="34" charset="0"/>
            </a:endParaRPr>
          </a:p>
          <a:p>
            <a:r>
              <a:rPr lang="en-US" sz="1100" dirty="0" smtClean="0">
                <a:latin typeface="Verdana" pitchFamily="34" charset="0"/>
              </a:rPr>
              <a:t>Jack heard Teddy’s barks turn to fierce growls.</a:t>
            </a:r>
          </a:p>
          <a:p>
            <a:endParaRPr lang="en-US" sz="1100" i="1" dirty="0" smtClean="0">
              <a:latin typeface="Verdana" pitchFamily="34" charset="0"/>
            </a:endParaRPr>
          </a:p>
          <a:p>
            <a:r>
              <a:rPr lang="en-US" sz="1100" i="1" dirty="0" smtClean="0">
                <a:latin typeface="Verdana" pitchFamily="34" charset="0"/>
              </a:rPr>
              <a:t>ARF! ARF! GRRR! GRRRR!</a:t>
            </a:r>
          </a:p>
          <a:p>
            <a:endParaRPr lang="en-US" sz="1100" dirty="0" smtClean="0">
              <a:latin typeface="Verdana" pitchFamily="34" charset="0"/>
            </a:endParaRPr>
          </a:p>
          <a:p>
            <a:r>
              <a:rPr lang="en-US" sz="1100" dirty="0" smtClean="0">
                <a:latin typeface="Verdana" pitchFamily="34" charset="0"/>
              </a:rPr>
              <a:t>The growls grew louder and louder.</a:t>
            </a:r>
          </a:p>
          <a:p>
            <a:r>
              <a:rPr lang="en-US" sz="1100" dirty="0" smtClean="0">
                <a:latin typeface="Verdana" pitchFamily="34" charset="0"/>
              </a:rPr>
              <a:t>“That doesn’t sound like Teddy,” said Jack.</a:t>
            </a:r>
          </a:p>
          <a:p>
            <a:r>
              <a:rPr lang="en-US" sz="1100" dirty="0" smtClean="0">
                <a:latin typeface="Verdana" pitchFamily="34" charset="0"/>
              </a:rPr>
              <a:t>Then suddenly, there was silence. A strange silence.</a:t>
            </a:r>
          </a:p>
          <a:p>
            <a:r>
              <a:rPr lang="en-US" sz="1100" dirty="0" smtClean="0">
                <a:latin typeface="Verdana" pitchFamily="34" charset="0"/>
              </a:rPr>
              <a:t>“Teddy?” Annie asked. Now </a:t>
            </a:r>
            <a:r>
              <a:rPr lang="en-US" sz="1100" i="1" dirty="0" smtClean="0">
                <a:latin typeface="Verdana" pitchFamily="34" charset="0"/>
              </a:rPr>
              <a:t>she sounded worried.</a:t>
            </a:r>
          </a:p>
          <a:p>
            <a:endParaRPr lang="en-US" sz="1100" dirty="0" smtClean="0">
              <a:latin typeface="Verdana" pitchFamily="34" charset="0"/>
            </a:endParaRPr>
          </a:p>
          <a:p>
            <a:r>
              <a:rPr lang="en-US" sz="1100" dirty="0" smtClean="0">
                <a:latin typeface="Verdana" pitchFamily="34" charset="0"/>
              </a:rPr>
              <a:t>Annie raised her head. She and Jack both peered over the rock.  Teddy stood tall and brave in the grass.</a:t>
            </a:r>
          </a:p>
          <a:p>
            <a:r>
              <a:rPr lang="en-US" sz="1100" dirty="0" smtClean="0">
                <a:latin typeface="Verdana" pitchFamily="34" charset="0"/>
              </a:rPr>
              <a:t>The tiger was limping away. He disappeared between the trees.  All the forest seemed to hold its breath—until Annie broke the silence.</a:t>
            </a:r>
          </a:p>
          <a:p>
            <a:endParaRPr lang="en-US" sz="1100" dirty="0" smtClean="0">
              <a:latin typeface="Verdana" pitchFamily="34" charset="0"/>
            </a:endParaRPr>
          </a:p>
          <a:p>
            <a:r>
              <a:rPr lang="en-US" sz="1100" dirty="0" smtClean="0">
                <a:latin typeface="Verdana" pitchFamily="34" charset="0"/>
              </a:rPr>
              <a:t>“Teddy, you’re a wonder dog!” she said.  </a:t>
            </a:r>
            <a:r>
              <a:rPr lang="en-US" sz="1100" i="1" dirty="0" err="1" smtClean="0">
                <a:latin typeface="Verdana" pitchFamily="34" charset="0"/>
              </a:rPr>
              <a:t>Arf</a:t>
            </a:r>
            <a:r>
              <a:rPr lang="en-US" sz="1100" i="1" dirty="0" smtClean="0">
                <a:latin typeface="Verdana" pitchFamily="34" charset="0"/>
              </a:rPr>
              <a:t>! </a:t>
            </a:r>
            <a:r>
              <a:rPr lang="en-US" sz="1100" i="1" dirty="0" err="1" smtClean="0">
                <a:latin typeface="Verdana" pitchFamily="34" charset="0"/>
              </a:rPr>
              <a:t>Arf</a:t>
            </a:r>
            <a:r>
              <a:rPr lang="en-US" sz="1100" i="1" dirty="0" smtClean="0">
                <a:latin typeface="Verdana" pitchFamily="34" charset="0"/>
              </a:rPr>
              <a:t>! Teddy was just like a small scruffy dog again. He </a:t>
            </a:r>
            <a:r>
              <a:rPr lang="en-US" sz="1100" dirty="0" smtClean="0">
                <a:latin typeface="Verdana" pitchFamily="34" charset="0"/>
              </a:rPr>
              <a:t>wagged his tail and ran to Annie and Jack.</a:t>
            </a:r>
          </a:p>
          <a:p>
            <a:endParaRPr lang="en-US" sz="1100" dirty="0" smtClean="0">
              <a:latin typeface="Verdana" pitchFamily="34" charset="0"/>
            </a:endParaRPr>
          </a:p>
          <a:p>
            <a:r>
              <a:rPr lang="en-US" sz="1100" dirty="0" smtClean="0">
                <a:latin typeface="Verdana" pitchFamily="34" charset="0"/>
              </a:rPr>
              <a:t>Annie scooped him into her arms.</a:t>
            </a:r>
          </a:p>
          <a:p>
            <a:r>
              <a:rPr lang="en-US" sz="1100" dirty="0" smtClean="0">
                <a:latin typeface="Verdana" pitchFamily="34" charset="0"/>
              </a:rPr>
              <a:t>“You saved us!” she said.  “How did you drive away that tiger?” asked Jack, rubbing Teddy’s head. “Did you turn into a wild dog?”</a:t>
            </a:r>
          </a:p>
          <a:p>
            <a:endParaRPr lang="en-US" sz="1100" dirty="0" smtClean="0">
              <a:latin typeface="Verdana" pitchFamily="34" charset="0"/>
            </a:endParaRPr>
          </a:p>
        </p:txBody>
      </p:sp>
      <p:sp>
        <p:nvSpPr>
          <p:cNvPr id="5" name="Rectangle 4"/>
          <p:cNvSpPr/>
          <p:nvPr/>
        </p:nvSpPr>
        <p:spPr>
          <a:xfrm>
            <a:off x="228600" y="228600"/>
            <a:ext cx="4572000" cy="6355586"/>
          </a:xfrm>
          <a:prstGeom prst="rect">
            <a:avLst/>
          </a:prstGeom>
        </p:spPr>
        <p:txBody>
          <a:bodyPr>
            <a:spAutoFit/>
          </a:bodyPr>
          <a:lstStyle/>
          <a:p>
            <a:r>
              <a:rPr lang="en-US" sz="1100" b="1" i="1" dirty="0" smtClean="0">
                <a:latin typeface="Verdana" pitchFamily="34" charset="0"/>
              </a:rPr>
              <a:t>Even Giants Fall</a:t>
            </a:r>
          </a:p>
          <a:p>
            <a:r>
              <a:rPr lang="en-US" sz="1100" dirty="0" smtClean="0">
                <a:latin typeface="Verdana" pitchFamily="34" charset="0"/>
              </a:rPr>
              <a:t>Sequoias have deeply grooved, cinnamon-colored bark as much as two feet thick—excellent defense against fire and insects. The bark alone is thicker than the whole trunk of many other kinds of trees! This bark contains chemicals called tannins which help the tree fight off pests and diseases. </a:t>
            </a:r>
          </a:p>
          <a:p>
            <a:endParaRPr lang="en-US" sz="1100" dirty="0" smtClean="0">
              <a:latin typeface="Verdana" pitchFamily="34" charset="0"/>
            </a:endParaRPr>
          </a:p>
          <a:p>
            <a:r>
              <a:rPr lang="en-US" sz="1100" dirty="0" smtClean="0">
                <a:latin typeface="Verdana" pitchFamily="34" charset="0"/>
              </a:rPr>
              <a:t>Despite their amazing size and ability to survive many threats, sequoias do die. Strong windstorms and landslides topple them because their roots go down only 10 to 15 feet into the soil—not very deep for a huge tree.</a:t>
            </a:r>
          </a:p>
          <a:p>
            <a:endParaRPr lang="en-US" sz="1100" dirty="0" smtClean="0">
              <a:latin typeface="Verdana" pitchFamily="34" charset="0"/>
            </a:endParaRPr>
          </a:p>
          <a:p>
            <a:r>
              <a:rPr lang="en-US" sz="1100" dirty="0" smtClean="0">
                <a:latin typeface="Verdana" pitchFamily="34" charset="0"/>
              </a:rPr>
              <a:t>Instead, the roots spread out and form a mat. Why not a deep “tap” root? Probably because water is so easily available near the surface in this rainy part of the world that deep, water-seeking roots are not necessary. However, shallow roots do not offer much support. Can you imagine standing in a grove of giant sequoias in a big windstorm? You’d want to run for your life!</a:t>
            </a:r>
          </a:p>
          <a:p>
            <a:endParaRPr lang="en-US" sz="1100" b="1" dirty="0" smtClean="0">
              <a:latin typeface="Verdana" pitchFamily="34" charset="0"/>
            </a:endParaRPr>
          </a:p>
          <a:p>
            <a:endParaRPr lang="en-US" sz="1100" b="1" dirty="0" smtClean="0">
              <a:latin typeface="Verdana" pitchFamily="34" charset="0"/>
            </a:endParaRPr>
          </a:p>
          <a:p>
            <a:r>
              <a:rPr lang="en-US" sz="1100" b="1" i="1" dirty="0" smtClean="0">
                <a:latin typeface="Verdana" pitchFamily="34" charset="0"/>
              </a:rPr>
              <a:t>A Glimpse of Forever</a:t>
            </a:r>
          </a:p>
          <a:p>
            <a:r>
              <a:rPr lang="en-US" sz="1100" dirty="0" smtClean="0">
                <a:latin typeface="Verdana" pitchFamily="34" charset="0"/>
              </a:rPr>
              <a:t>Do sequoias die of old age? That is hard to say. In America’s earlier days, sequoias were not protected and logging was allowed. The tree rings of one tree cut down at that time showed it was 3,200 years old. Who knows how much longer it would have lived? Wow! That tree was growing at the time of ancient Egyptian civilization. </a:t>
            </a:r>
          </a:p>
          <a:p>
            <a:endParaRPr lang="en-US" sz="1100" dirty="0" smtClean="0">
              <a:latin typeface="Verdana" pitchFamily="34" charset="0"/>
            </a:endParaRPr>
          </a:p>
          <a:p>
            <a:r>
              <a:rPr lang="en-US" sz="1100" dirty="0" smtClean="0">
                <a:latin typeface="Verdana" pitchFamily="34" charset="0"/>
              </a:rPr>
              <a:t>Although it seems likely that sequoias must die of old age at some point, scientists cannot say for sure at what ripe old age that might be. To stand in the presence of giant sequoias is a “</a:t>
            </a:r>
            <a:r>
              <a:rPr lang="en-US" sz="1100" dirty="0" err="1" smtClean="0">
                <a:latin typeface="Verdana" pitchFamily="34" charset="0"/>
              </a:rPr>
              <a:t>goosebump</a:t>
            </a:r>
            <a:r>
              <a:rPr lang="en-US" sz="1100" dirty="0" smtClean="0">
                <a:latin typeface="Verdana" pitchFamily="34" charset="0"/>
              </a:rPr>
              <a:t>” experience, a thrill, AWESOME. </a:t>
            </a:r>
          </a:p>
          <a:p>
            <a:endParaRPr lang="en-US" sz="1100" dirty="0" smtClean="0">
              <a:latin typeface="Verdana" pitchFamily="34" charset="0"/>
            </a:endParaRPr>
          </a:p>
          <a:p>
            <a:endParaRPr lang="en-US" sz="1100" dirty="0" smtClean="0">
              <a:latin typeface="Verdana" pitchFamily="34" charset="0"/>
            </a:endParaRPr>
          </a:p>
          <a:p>
            <a:endParaRPr lang="en-US" sz="1100" dirty="0">
              <a:latin typeface="Verdan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8991600" y="7423150"/>
            <a:ext cx="596900" cy="228600"/>
          </a:xfrm>
          <a:prstGeom prst="rect">
            <a:avLst/>
          </a:prstGeom>
          <a:noFill/>
          <a:ln w="9525">
            <a:noFill/>
            <a:miter lim="800000"/>
            <a:headEnd/>
            <a:tailEnd/>
          </a:ln>
        </p:spPr>
        <p:txBody>
          <a:bodyPr/>
          <a:lstStyle/>
          <a:p>
            <a:pPr algn="r" defTabSz="1019175"/>
            <a:r>
              <a:rPr lang="en-US" sz="700">
                <a:latin typeface="Verdana" pitchFamily="34" charset="0"/>
              </a:rPr>
              <a:t>Page 10</a:t>
            </a:r>
          </a:p>
        </p:txBody>
      </p:sp>
      <p:sp>
        <p:nvSpPr>
          <p:cNvPr id="14338" name="Text Box 3"/>
          <p:cNvSpPr txBox="1">
            <a:spLocks noChangeArrowheads="1"/>
          </p:cNvSpPr>
          <p:nvPr/>
        </p:nvSpPr>
        <p:spPr bwMode="auto">
          <a:xfrm>
            <a:off x="4114800" y="7423150"/>
            <a:ext cx="622300" cy="228600"/>
          </a:xfrm>
          <a:prstGeom prst="rect">
            <a:avLst/>
          </a:prstGeom>
          <a:noFill/>
          <a:ln w="9525">
            <a:noFill/>
            <a:miter lim="800000"/>
            <a:headEnd/>
            <a:tailEnd/>
          </a:ln>
        </p:spPr>
        <p:txBody>
          <a:bodyPr/>
          <a:lstStyle/>
          <a:p>
            <a:pPr algn="r" defTabSz="1019175"/>
            <a:r>
              <a:rPr lang="en-US" sz="700">
                <a:latin typeface="Verdana" pitchFamily="34" charset="0"/>
              </a:rPr>
              <a:t>Page 5 </a:t>
            </a:r>
          </a:p>
        </p:txBody>
      </p:sp>
      <p:sp>
        <p:nvSpPr>
          <p:cNvPr id="4" name="Rectangle 3"/>
          <p:cNvSpPr/>
          <p:nvPr/>
        </p:nvSpPr>
        <p:spPr>
          <a:xfrm>
            <a:off x="304800" y="304800"/>
            <a:ext cx="4495800" cy="3477875"/>
          </a:xfrm>
          <a:prstGeom prst="rect">
            <a:avLst/>
          </a:prstGeom>
        </p:spPr>
        <p:txBody>
          <a:bodyPr wrap="square">
            <a:spAutoFit/>
          </a:bodyPr>
          <a:lstStyle/>
          <a:p>
            <a:r>
              <a:rPr lang="en-US" sz="1100" dirty="0" smtClean="0">
                <a:latin typeface="Verdana" pitchFamily="34" charset="0"/>
              </a:rPr>
              <a:t>Teddy just panted and licked them both.  Jack pushed his glasses into place and looked back at the forest.</a:t>
            </a:r>
          </a:p>
          <a:p>
            <a:endParaRPr lang="en-US" sz="1100" dirty="0" smtClean="0">
              <a:latin typeface="Verdana" pitchFamily="34" charset="0"/>
            </a:endParaRPr>
          </a:p>
          <a:p>
            <a:r>
              <a:rPr lang="en-US" sz="1100" dirty="0" smtClean="0">
                <a:latin typeface="Verdana" pitchFamily="34" charset="0"/>
              </a:rPr>
              <a:t>“Well, I guess we won’t be getting a thank-you gift from that</a:t>
            </a:r>
          </a:p>
          <a:p>
            <a:r>
              <a:rPr lang="en-US" sz="1100" dirty="0" smtClean="0">
                <a:latin typeface="Verdana" pitchFamily="34" charset="0"/>
              </a:rPr>
              <a:t>tiger,” he said.</a:t>
            </a:r>
          </a:p>
          <a:p>
            <a:endParaRPr lang="en-US" sz="1100" dirty="0" smtClean="0">
              <a:latin typeface="Verdana" pitchFamily="34" charset="0"/>
            </a:endParaRPr>
          </a:p>
          <a:p>
            <a:endParaRPr lang="en-US" sz="1100" dirty="0" smtClean="0">
              <a:latin typeface="Verdana" pitchFamily="34" charset="0"/>
            </a:endParaRPr>
          </a:p>
          <a:p>
            <a:pPr marL="228600" indent="-228600">
              <a:buFont typeface="+mj-lt"/>
              <a:buAutoNum type="arabicPeriod" startAt="3"/>
            </a:pPr>
            <a:r>
              <a:rPr lang="en-US" sz="1100" dirty="0" smtClean="0">
                <a:latin typeface="Verdana" pitchFamily="34" charset="0"/>
              </a:rPr>
              <a:t>What is most likely to happen next?</a:t>
            </a:r>
          </a:p>
          <a:p>
            <a:pPr marL="685800" lvl="1" indent="-228600">
              <a:buFont typeface="+mj-lt"/>
              <a:buAutoNum type="alphaUcPeriod"/>
            </a:pPr>
            <a:r>
              <a:rPr lang="en-US" sz="1100" dirty="0" smtClean="0">
                <a:latin typeface="Verdana" pitchFamily="34" charset="0"/>
              </a:rPr>
              <a:t>Teddy will run off to chase the tiger.</a:t>
            </a:r>
          </a:p>
          <a:p>
            <a:pPr marL="685800" lvl="1" indent="-228600">
              <a:buFont typeface="+mj-lt"/>
              <a:buAutoNum type="alphaUcPeriod"/>
            </a:pPr>
            <a:r>
              <a:rPr lang="en-US" sz="1100" dirty="0" smtClean="0">
                <a:latin typeface="Verdana" pitchFamily="34" charset="0"/>
              </a:rPr>
              <a:t>Jack will run home to get help.</a:t>
            </a:r>
          </a:p>
          <a:p>
            <a:pPr marL="685800" lvl="1" indent="-228600">
              <a:buFont typeface="+mj-lt"/>
              <a:buAutoNum type="alphaUcPeriod"/>
            </a:pPr>
            <a:r>
              <a:rPr lang="en-US" sz="1100" dirty="0" smtClean="0">
                <a:latin typeface="Verdana" pitchFamily="34" charset="0"/>
              </a:rPr>
              <a:t>Teddy will be scared when the tiger comes back.</a:t>
            </a:r>
          </a:p>
          <a:p>
            <a:pPr marL="685800" lvl="1" indent="-228600">
              <a:buFont typeface="+mj-lt"/>
              <a:buAutoNum type="alphaUcPeriod"/>
            </a:pPr>
            <a:r>
              <a:rPr lang="en-US" sz="1100" dirty="0" smtClean="0">
                <a:latin typeface="Verdana" pitchFamily="34" charset="0"/>
              </a:rPr>
              <a:t>Annie and Jack will think Teddy is a hero.</a:t>
            </a:r>
          </a:p>
          <a:p>
            <a:endParaRPr lang="en-US" sz="1100" dirty="0" smtClean="0">
              <a:latin typeface="Verdana" pitchFamily="34" charset="0"/>
            </a:endParaRPr>
          </a:p>
          <a:p>
            <a:endParaRPr lang="en-US" sz="1100" dirty="0" smtClean="0">
              <a:latin typeface="Verdana" pitchFamily="34" charset="0"/>
            </a:endParaRPr>
          </a:p>
          <a:p>
            <a:pPr marL="228600" indent="-228600">
              <a:buFont typeface="+mj-lt"/>
              <a:buAutoNum type="arabicPeriod" startAt="4"/>
            </a:pPr>
            <a:r>
              <a:rPr lang="en-US" sz="1100" dirty="0" smtClean="0">
                <a:latin typeface="Verdana" pitchFamily="34" charset="0"/>
              </a:rPr>
              <a:t>Which of these words BEST describes Teddy when he faces the tiger?</a:t>
            </a:r>
          </a:p>
          <a:p>
            <a:pPr marL="685800" lvl="1" indent="-228600">
              <a:buFont typeface="+mj-lt"/>
              <a:buAutoNum type="alphaUcPeriod"/>
            </a:pPr>
            <a:r>
              <a:rPr lang="en-US" sz="1100" dirty="0" smtClean="0">
                <a:latin typeface="Verdana" pitchFamily="34" charset="0"/>
              </a:rPr>
              <a:t>playful</a:t>
            </a:r>
          </a:p>
          <a:p>
            <a:pPr marL="685800" lvl="1" indent="-228600">
              <a:buFont typeface="+mj-lt"/>
              <a:buAutoNum type="alphaUcPeriod"/>
            </a:pPr>
            <a:r>
              <a:rPr lang="en-US" sz="1100" dirty="0" smtClean="0">
                <a:latin typeface="Verdana" pitchFamily="34" charset="0"/>
              </a:rPr>
              <a:t>scared</a:t>
            </a:r>
          </a:p>
          <a:p>
            <a:pPr marL="685800" lvl="1" indent="-228600">
              <a:buFont typeface="+mj-lt"/>
              <a:buAutoNum type="alphaUcPeriod"/>
            </a:pPr>
            <a:r>
              <a:rPr lang="en-US" sz="1100" dirty="0" smtClean="0">
                <a:latin typeface="Verdana" pitchFamily="34" charset="0"/>
              </a:rPr>
              <a:t>brave</a:t>
            </a:r>
          </a:p>
          <a:p>
            <a:pPr marL="685800" lvl="1" indent="-228600">
              <a:buFont typeface="+mj-lt"/>
              <a:buAutoNum type="alphaUcPeriod"/>
            </a:pPr>
            <a:r>
              <a:rPr lang="en-US" sz="1100" dirty="0" smtClean="0">
                <a:latin typeface="Verdana" pitchFamily="34" charset="0"/>
              </a:rPr>
              <a:t>sad</a:t>
            </a:r>
          </a:p>
        </p:txBody>
      </p:sp>
      <p:sp>
        <p:nvSpPr>
          <p:cNvPr id="5" name="Rectangle 4"/>
          <p:cNvSpPr/>
          <p:nvPr/>
        </p:nvSpPr>
        <p:spPr>
          <a:xfrm>
            <a:off x="5486400" y="282506"/>
            <a:ext cx="4267200" cy="7032694"/>
          </a:xfrm>
          <a:prstGeom prst="rect">
            <a:avLst/>
          </a:prstGeom>
        </p:spPr>
        <p:txBody>
          <a:bodyPr wrap="square">
            <a:spAutoFit/>
          </a:bodyPr>
          <a:lstStyle/>
          <a:p>
            <a:r>
              <a:rPr lang="en-US" sz="1400" b="1" u="sng" dirty="0" smtClean="0">
                <a:latin typeface="Verdana" pitchFamily="34" charset="0"/>
              </a:rPr>
              <a:t>IT’S A BIG THING:</a:t>
            </a:r>
          </a:p>
          <a:p>
            <a:r>
              <a:rPr lang="en-US" sz="1100" i="1" dirty="0" smtClean="0">
                <a:latin typeface="Verdana" pitchFamily="34" charset="0"/>
              </a:rPr>
              <a:t>African elephants can grow 13 feet tall and blue whales can weigh 200,000 pounds.  But IT’S A BIG THING by Thomas </a:t>
            </a:r>
            <a:r>
              <a:rPr lang="en-US" sz="1100" i="1" dirty="0" err="1" smtClean="0">
                <a:latin typeface="Verdana" pitchFamily="34" charset="0"/>
              </a:rPr>
              <a:t>Vulla</a:t>
            </a:r>
            <a:r>
              <a:rPr lang="en-US" sz="1100" i="1" dirty="0" smtClean="0">
                <a:latin typeface="Verdana" pitchFamily="34" charset="0"/>
              </a:rPr>
              <a:t> tells about a living thing that is even bigger.</a:t>
            </a:r>
          </a:p>
          <a:p>
            <a:endParaRPr lang="en-US" sz="1100" dirty="0" smtClean="0">
              <a:latin typeface="Verdana" pitchFamily="34" charset="0"/>
            </a:endParaRPr>
          </a:p>
          <a:p>
            <a:endParaRPr lang="en-US" sz="1100" dirty="0" smtClean="0">
              <a:latin typeface="Verdana" pitchFamily="34" charset="0"/>
            </a:endParaRPr>
          </a:p>
          <a:p>
            <a:r>
              <a:rPr lang="en-US" sz="1100" dirty="0" smtClean="0">
                <a:latin typeface="Verdana" pitchFamily="34" charset="0"/>
              </a:rPr>
              <a:t>THE BIGGEST LIVING THING on Earth does not walk on</a:t>
            </a:r>
          </a:p>
          <a:p>
            <a:r>
              <a:rPr lang="en-US" sz="1100" dirty="0" smtClean="0">
                <a:latin typeface="Verdana" pitchFamily="34" charset="0"/>
              </a:rPr>
              <a:t>land, fly high in the sky, or swim in an ocean or lake. In</a:t>
            </a:r>
          </a:p>
          <a:p>
            <a:r>
              <a:rPr lang="en-US" sz="1100" dirty="0" smtClean="0">
                <a:latin typeface="Verdana" pitchFamily="34" charset="0"/>
              </a:rPr>
              <a:t>fact, it doesn’t move at all, except to sway in the wind. It</a:t>
            </a:r>
          </a:p>
          <a:p>
            <a:r>
              <a:rPr lang="en-US" sz="1100" dirty="0" smtClean="0">
                <a:latin typeface="Verdana" pitchFamily="34" charset="0"/>
              </a:rPr>
              <a:t>is the giant sequoia (</a:t>
            </a:r>
            <a:r>
              <a:rPr lang="en-US" sz="1100" dirty="0" err="1" smtClean="0">
                <a:latin typeface="Verdana" pitchFamily="34" charset="0"/>
              </a:rPr>
              <a:t>si</a:t>
            </a:r>
            <a:r>
              <a:rPr lang="en-US" sz="1100" dirty="0" smtClean="0">
                <a:latin typeface="Verdana" pitchFamily="34" charset="0"/>
              </a:rPr>
              <a:t>-KWOY-uh) tree.</a:t>
            </a:r>
          </a:p>
          <a:p>
            <a:endParaRPr lang="en-US" sz="1100" dirty="0" smtClean="0">
              <a:latin typeface="Verdana" pitchFamily="34" charset="0"/>
            </a:endParaRPr>
          </a:p>
          <a:p>
            <a:r>
              <a:rPr lang="en-US" sz="1100" b="1" dirty="0" smtClean="0">
                <a:latin typeface="Verdana" pitchFamily="34" charset="0"/>
              </a:rPr>
              <a:t>Royalty of the Forest</a:t>
            </a:r>
          </a:p>
          <a:p>
            <a:r>
              <a:rPr lang="en-US" sz="1100" dirty="0" smtClean="0">
                <a:latin typeface="Verdana" pitchFamily="34" charset="0"/>
              </a:rPr>
              <a:t>Sequoias are the king of trees. These humongous plants live high on the western slopes of California’s Sierra Nevada Mountains. Sequoias can grow more than 300 feet tall and 110 feet around the trunk. That’s about</a:t>
            </a:r>
          </a:p>
          <a:p>
            <a:r>
              <a:rPr lang="en-US" sz="1100" dirty="0" smtClean="0">
                <a:latin typeface="Verdana" pitchFamily="34" charset="0"/>
              </a:rPr>
              <a:t>as tall as a 26-story building and wider than most city</a:t>
            </a:r>
          </a:p>
          <a:p>
            <a:r>
              <a:rPr lang="en-US" sz="1100" dirty="0" smtClean="0">
                <a:latin typeface="Verdana" pitchFamily="34" charset="0"/>
              </a:rPr>
              <a:t>streets!</a:t>
            </a:r>
          </a:p>
          <a:p>
            <a:endParaRPr lang="en-US" sz="1100" dirty="0" smtClean="0">
              <a:latin typeface="Verdana" pitchFamily="34" charset="0"/>
            </a:endParaRPr>
          </a:p>
          <a:p>
            <a:r>
              <a:rPr lang="en-US" sz="1100" dirty="0" smtClean="0">
                <a:latin typeface="Verdana" pitchFamily="34" charset="0"/>
              </a:rPr>
              <a:t>Sequoias are related to the redwood trees that grow on</a:t>
            </a:r>
          </a:p>
          <a:p>
            <a:r>
              <a:rPr lang="en-US" sz="1100" dirty="0" smtClean="0">
                <a:latin typeface="Verdana" pitchFamily="34" charset="0"/>
              </a:rPr>
              <a:t>the Pacific coast of northern California and southern</a:t>
            </a:r>
          </a:p>
          <a:p>
            <a:r>
              <a:rPr lang="en-US" sz="1100" dirty="0" smtClean="0">
                <a:latin typeface="Verdana" pitchFamily="34" charset="0"/>
              </a:rPr>
              <a:t>Oregon.</a:t>
            </a:r>
          </a:p>
          <a:p>
            <a:endParaRPr lang="en-US" sz="1100" dirty="0" smtClean="0">
              <a:latin typeface="Verdana" pitchFamily="34" charset="0"/>
            </a:endParaRPr>
          </a:p>
          <a:p>
            <a:r>
              <a:rPr lang="en-US" sz="1100" dirty="0" smtClean="0">
                <a:latin typeface="Verdana" pitchFamily="34" charset="0"/>
              </a:rPr>
              <a:t>Like their relatives, sequoias are evergreens. They have short, blue-green needles. Their cones are about the</a:t>
            </a:r>
          </a:p>
          <a:p>
            <a:r>
              <a:rPr lang="en-US" sz="1100" dirty="0" smtClean="0">
                <a:latin typeface="Verdana" pitchFamily="34" charset="0"/>
              </a:rPr>
              <a:t>size of chicken eggs. Each cone contains 150 to 250 seeds so tiny that 125,000 of them weigh only one pound. </a:t>
            </a:r>
          </a:p>
          <a:p>
            <a:endParaRPr lang="en-US" sz="1100" dirty="0" smtClean="0">
              <a:latin typeface="Verdana" pitchFamily="34" charset="0"/>
            </a:endParaRPr>
          </a:p>
          <a:p>
            <a:r>
              <a:rPr lang="en-US" sz="1100" dirty="0" smtClean="0">
                <a:latin typeface="Verdana" pitchFamily="34" charset="0"/>
              </a:rPr>
              <a:t>While it might seem strange, the cones need fire’s heat in order to pop open and release their seeds. Have you ever visited a sequoia park? If so, you surely recall how you had to throw back your head and look up, up, up before you could see even the lowest branches of this astounding tree. Its tapered trunk towers straight up 100 feet or so before the first massive limbs appear. The lower limbs drop off as the tree grows.</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2"/>
          <p:cNvSpPr txBox="1">
            <a:spLocks noChangeArrowheads="1"/>
          </p:cNvSpPr>
          <p:nvPr/>
        </p:nvSpPr>
        <p:spPr bwMode="auto">
          <a:xfrm>
            <a:off x="8991600" y="7416800"/>
            <a:ext cx="609600" cy="298450"/>
          </a:xfrm>
          <a:prstGeom prst="rect">
            <a:avLst/>
          </a:prstGeom>
          <a:noFill/>
          <a:ln w="9525">
            <a:noFill/>
            <a:miter lim="800000"/>
            <a:headEnd/>
            <a:tailEnd/>
          </a:ln>
        </p:spPr>
        <p:txBody>
          <a:bodyPr/>
          <a:lstStyle/>
          <a:p>
            <a:pPr algn="r" defTabSz="1019175"/>
            <a:r>
              <a:rPr lang="en-US" sz="700">
                <a:latin typeface="Verdana" pitchFamily="34" charset="0"/>
              </a:rPr>
              <a:t>Page 6</a:t>
            </a:r>
          </a:p>
        </p:txBody>
      </p:sp>
      <p:sp>
        <p:nvSpPr>
          <p:cNvPr id="16386" name="Text Box 3"/>
          <p:cNvSpPr txBox="1">
            <a:spLocks noChangeArrowheads="1"/>
          </p:cNvSpPr>
          <p:nvPr/>
        </p:nvSpPr>
        <p:spPr bwMode="auto">
          <a:xfrm>
            <a:off x="4114800" y="7407275"/>
            <a:ext cx="609600" cy="285750"/>
          </a:xfrm>
          <a:prstGeom prst="rect">
            <a:avLst/>
          </a:prstGeom>
          <a:noFill/>
          <a:ln w="9525">
            <a:noFill/>
            <a:miter lim="800000"/>
            <a:headEnd/>
            <a:tailEnd/>
          </a:ln>
        </p:spPr>
        <p:txBody>
          <a:bodyPr/>
          <a:lstStyle/>
          <a:p>
            <a:pPr algn="r" defTabSz="1019175"/>
            <a:r>
              <a:rPr lang="en-US" sz="700">
                <a:latin typeface="Verdana" pitchFamily="34" charset="0"/>
              </a:rPr>
              <a:t>Page 9</a:t>
            </a:r>
          </a:p>
        </p:txBody>
      </p:sp>
      <p:sp>
        <p:nvSpPr>
          <p:cNvPr id="4" name="Rectangle 3"/>
          <p:cNvSpPr/>
          <p:nvPr/>
        </p:nvSpPr>
        <p:spPr>
          <a:xfrm>
            <a:off x="5410200" y="299383"/>
            <a:ext cx="4343400" cy="6863417"/>
          </a:xfrm>
          <a:prstGeom prst="rect">
            <a:avLst/>
          </a:prstGeom>
        </p:spPr>
        <p:txBody>
          <a:bodyPr wrap="square">
            <a:spAutoFit/>
          </a:bodyPr>
          <a:lstStyle/>
          <a:p>
            <a:r>
              <a:rPr lang="en-US" sz="1400" b="1" u="sng" dirty="0">
                <a:latin typeface="Verdana" pitchFamily="34" charset="0"/>
              </a:rPr>
              <a:t>BIRTHDAY </a:t>
            </a:r>
            <a:r>
              <a:rPr lang="en-US" sz="1400" b="1" u="sng" dirty="0" smtClean="0">
                <a:latin typeface="Verdana" pitchFamily="34" charset="0"/>
              </a:rPr>
              <a:t>HORSE:</a:t>
            </a:r>
            <a:endParaRPr lang="en-US" sz="1400" b="1" u="sng" dirty="0">
              <a:latin typeface="Verdana" pitchFamily="34" charset="0"/>
            </a:endParaRPr>
          </a:p>
          <a:p>
            <a:r>
              <a:rPr lang="en-US" sz="1100" i="1" dirty="0">
                <a:latin typeface="Verdana" pitchFamily="34" charset="0"/>
              </a:rPr>
              <a:t>In this story called LITTLE APPALOOSA by Berta and Elmer </a:t>
            </a:r>
            <a:r>
              <a:rPr lang="en-US" sz="1100" i="1" dirty="0" err="1">
                <a:latin typeface="Verdana" pitchFamily="34" charset="0"/>
              </a:rPr>
              <a:t>Hader</a:t>
            </a:r>
            <a:r>
              <a:rPr lang="en-US" sz="1100" i="1" dirty="0">
                <a:latin typeface="Verdana" pitchFamily="34" charset="0"/>
              </a:rPr>
              <a:t>, a young </a:t>
            </a:r>
            <a:r>
              <a:rPr lang="en-US" sz="1100" i="1" dirty="0" smtClean="0">
                <a:latin typeface="Verdana" pitchFamily="34" charset="0"/>
              </a:rPr>
              <a:t>boy gets </a:t>
            </a:r>
            <a:r>
              <a:rPr lang="en-US" sz="1100" i="1" dirty="0">
                <a:latin typeface="Verdana" pitchFamily="34" charset="0"/>
              </a:rPr>
              <a:t>a special birthday present. Read this part of the story and answer </a:t>
            </a:r>
            <a:r>
              <a:rPr lang="en-US" sz="1100" i="1" dirty="0" smtClean="0">
                <a:latin typeface="Verdana" pitchFamily="34" charset="0"/>
              </a:rPr>
              <a:t>the questions </a:t>
            </a:r>
            <a:r>
              <a:rPr lang="en-US" sz="1100" i="1" dirty="0">
                <a:latin typeface="Verdana" pitchFamily="34" charset="0"/>
              </a:rPr>
              <a:t>that follow</a:t>
            </a:r>
            <a:r>
              <a:rPr lang="en-US" sz="1100" i="1" dirty="0" smtClean="0">
                <a:latin typeface="Verdana" pitchFamily="34" charset="0"/>
              </a:rPr>
              <a:t>.</a:t>
            </a:r>
          </a:p>
          <a:p>
            <a:endParaRPr lang="en-US" sz="1100" i="1" dirty="0" smtClean="0">
              <a:latin typeface="Verdana" pitchFamily="34" charset="0"/>
            </a:endParaRPr>
          </a:p>
          <a:p>
            <a:endParaRPr lang="en-US" sz="1100" i="1" dirty="0">
              <a:latin typeface="Verdana" pitchFamily="34" charset="0"/>
            </a:endParaRPr>
          </a:p>
          <a:p>
            <a:r>
              <a:rPr lang="en-US" sz="1100" dirty="0">
                <a:latin typeface="Verdana" pitchFamily="34" charset="0"/>
              </a:rPr>
              <a:t>“JIMINY CRICKET!” Little Ben stared at the </a:t>
            </a:r>
            <a:r>
              <a:rPr lang="en-US" sz="1100" dirty="0" smtClean="0">
                <a:latin typeface="Verdana" pitchFamily="34" charset="0"/>
              </a:rPr>
              <a:t>colt running </a:t>
            </a:r>
            <a:r>
              <a:rPr lang="en-US" sz="1100" dirty="0">
                <a:latin typeface="Verdana" pitchFamily="34" charset="0"/>
              </a:rPr>
              <a:t>beside the big black horse his father </a:t>
            </a:r>
            <a:r>
              <a:rPr lang="en-US" sz="1100" dirty="0" smtClean="0">
                <a:latin typeface="Verdana" pitchFamily="34" charset="0"/>
              </a:rPr>
              <a:t>was riding</a:t>
            </a:r>
            <a:r>
              <a:rPr lang="en-US" sz="1100" dirty="0">
                <a:latin typeface="Verdana" pitchFamily="34" charset="0"/>
              </a:rPr>
              <a:t>. The dust, raised as they trotted past the house</a:t>
            </a:r>
            <a:r>
              <a:rPr lang="en-US" sz="1100" dirty="0" smtClean="0">
                <a:latin typeface="Verdana" pitchFamily="34" charset="0"/>
              </a:rPr>
              <a:t>, made </a:t>
            </a:r>
            <a:r>
              <a:rPr lang="en-US" sz="1100" dirty="0">
                <a:latin typeface="Verdana" pitchFamily="34" charset="0"/>
              </a:rPr>
              <a:t>the Wind River Mountains at the far edge of </a:t>
            </a:r>
            <a:r>
              <a:rPr lang="en-US" sz="1100" dirty="0" smtClean="0">
                <a:latin typeface="Verdana" pitchFamily="34" charset="0"/>
              </a:rPr>
              <a:t>the grassy </a:t>
            </a:r>
            <a:r>
              <a:rPr lang="en-US" sz="1100" dirty="0">
                <a:latin typeface="Verdana" pitchFamily="34" charset="0"/>
              </a:rPr>
              <a:t>range disappear from view for an instant. </a:t>
            </a:r>
            <a:r>
              <a:rPr lang="en-US" sz="1100" dirty="0" smtClean="0">
                <a:latin typeface="Verdana" pitchFamily="34" charset="0"/>
              </a:rPr>
              <a:t>Ben rubbed </a:t>
            </a:r>
            <a:r>
              <a:rPr lang="en-US" sz="1100" dirty="0">
                <a:latin typeface="Verdana" pitchFamily="34" charset="0"/>
              </a:rPr>
              <a:t>the dust from his eyes and looked again. </a:t>
            </a:r>
            <a:r>
              <a:rPr lang="en-US" sz="1100" dirty="0" smtClean="0">
                <a:latin typeface="Verdana" pitchFamily="34" charset="0"/>
              </a:rPr>
              <a:t>Then he </a:t>
            </a:r>
            <a:r>
              <a:rPr lang="en-US" sz="1100" dirty="0">
                <a:latin typeface="Verdana" pitchFamily="34" charset="0"/>
              </a:rPr>
              <a:t>dashed from the ranch house porch to the corral.</a:t>
            </a:r>
          </a:p>
          <a:p>
            <a:endParaRPr lang="en-US" sz="1100" dirty="0" smtClean="0">
              <a:latin typeface="Verdana" pitchFamily="34" charset="0"/>
            </a:endParaRPr>
          </a:p>
          <a:p>
            <a:r>
              <a:rPr lang="en-US" sz="1100" dirty="0" smtClean="0">
                <a:latin typeface="Verdana" pitchFamily="34" charset="0"/>
              </a:rPr>
              <a:t>“</a:t>
            </a:r>
            <a:r>
              <a:rPr lang="en-US" sz="1100" dirty="0">
                <a:latin typeface="Verdana" pitchFamily="34" charset="0"/>
              </a:rPr>
              <a:t>Hey, Dad,” he shouted. “What kind of a colt </a:t>
            </a:r>
            <a:r>
              <a:rPr lang="en-US" sz="1100" dirty="0" smtClean="0">
                <a:latin typeface="Verdana" pitchFamily="34" charset="0"/>
              </a:rPr>
              <a:t>is that</a:t>
            </a:r>
            <a:r>
              <a:rPr lang="en-US" sz="1100" dirty="0">
                <a:latin typeface="Verdana" pitchFamily="34" charset="0"/>
              </a:rPr>
              <a:t>? Where did you get him</a:t>
            </a:r>
            <a:r>
              <a:rPr lang="en-US" sz="1100" dirty="0" smtClean="0">
                <a:latin typeface="Verdana" pitchFamily="34" charset="0"/>
              </a:rPr>
              <a:t>?”  Ben’s </a:t>
            </a:r>
            <a:r>
              <a:rPr lang="en-US" sz="1100" dirty="0">
                <a:latin typeface="Verdana" pitchFamily="34" charset="0"/>
              </a:rPr>
              <a:t>father smiled as he lifted the saddle from </a:t>
            </a:r>
            <a:r>
              <a:rPr lang="en-US" sz="1100" dirty="0" smtClean="0">
                <a:latin typeface="Verdana" pitchFamily="34" charset="0"/>
              </a:rPr>
              <a:t>his horse’s </a:t>
            </a:r>
            <a:r>
              <a:rPr lang="en-US" sz="1100" dirty="0">
                <a:latin typeface="Verdana" pitchFamily="34" charset="0"/>
              </a:rPr>
              <a:t>back. He looked at the little spotted </a:t>
            </a:r>
            <a:r>
              <a:rPr lang="en-US" sz="1100" dirty="0" smtClean="0">
                <a:latin typeface="Verdana" pitchFamily="34" charset="0"/>
              </a:rPr>
              <a:t>colt standing </a:t>
            </a:r>
            <a:r>
              <a:rPr lang="en-US" sz="1100" dirty="0">
                <a:latin typeface="Verdana" pitchFamily="34" charset="0"/>
              </a:rPr>
              <a:t>close by</a:t>
            </a:r>
            <a:r>
              <a:rPr lang="en-US" sz="1100" dirty="0" smtClean="0">
                <a:latin typeface="Verdana" pitchFamily="34" charset="0"/>
              </a:rPr>
              <a:t>.</a:t>
            </a:r>
          </a:p>
          <a:p>
            <a:endParaRPr lang="en-US" sz="1100" dirty="0">
              <a:latin typeface="Verdana" pitchFamily="34" charset="0"/>
            </a:endParaRPr>
          </a:p>
          <a:p>
            <a:r>
              <a:rPr lang="en-US" sz="1100" dirty="0">
                <a:latin typeface="Verdana" pitchFamily="34" charset="0"/>
              </a:rPr>
              <a:t>“He is an Indian pony,” he said. “A </a:t>
            </a:r>
            <a:r>
              <a:rPr lang="en-US" sz="1100" dirty="0" smtClean="0">
                <a:latin typeface="Verdana" pitchFamily="34" charset="0"/>
              </a:rPr>
              <a:t>little appaloosa</a:t>
            </a:r>
            <a:r>
              <a:rPr lang="en-US" sz="1100" dirty="0">
                <a:latin typeface="Verdana" pitchFamily="34" charset="0"/>
              </a:rPr>
              <a:t>. The Indians used to raise a lot of them</a:t>
            </a:r>
            <a:r>
              <a:rPr lang="en-US" sz="1100" dirty="0" smtClean="0">
                <a:latin typeface="Verdana" pitchFamily="34" charset="0"/>
              </a:rPr>
              <a:t>.  They </a:t>
            </a:r>
            <a:r>
              <a:rPr lang="en-US" sz="1100" dirty="0">
                <a:latin typeface="Verdana" pitchFamily="34" charset="0"/>
              </a:rPr>
              <a:t>are hard to find now. I bought him for </a:t>
            </a:r>
            <a:r>
              <a:rPr lang="en-US" sz="1100" dirty="0" smtClean="0">
                <a:latin typeface="Verdana" pitchFamily="34" charset="0"/>
              </a:rPr>
              <a:t>your birthday </a:t>
            </a:r>
            <a:r>
              <a:rPr lang="en-US" sz="1100" dirty="0">
                <a:latin typeface="Verdana" pitchFamily="34" charset="0"/>
              </a:rPr>
              <a:t>from Chief Lone Eagle over at the </a:t>
            </a:r>
            <a:r>
              <a:rPr lang="en-US" sz="1100" dirty="0" smtClean="0">
                <a:latin typeface="Verdana" pitchFamily="34" charset="0"/>
              </a:rPr>
              <a:t>Wind River </a:t>
            </a:r>
            <a:r>
              <a:rPr lang="en-US" sz="1100" dirty="0">
                <a:latin typeface="Verdana" pitchFamily="34" charset="0"/>
              </a:rPr>
              <a:t>Reservation. His mother died and we’ll have </a:t>
            </a:r>
            <a:r>
              <a:rPr lang="en-US" sz="1100" dirty="0" smtClean="0">
                <a:latin typeface="Verdana" pitchFamily="34" charset="0"/>
              </a:rPr>
              <a:t>to raise </a:t>
            </a:r>
            <a:r>
              <a:rPr lang="en-US" sz="1100" dirty="0">
                <a:latin typeface="Verdana" pitchFamily="34" charset="0"/>
              </a:rPr>
              <a:t>him on a bottle. When he is big enough and </a:t>
            </a:r>
            <a:r>
              <a:rPr lang="en-US" sz="1100" dirty="0" smtClean="0">
                <a:latin typeface="Verdana" pitchFamily="34" charset="0"/>
              </a:rPr>
              <a:t>you have </a:t>
            </a:r>
            <a:r>
              <a:rPr lang="en-US" sz="1100" dirty="0">
                <a:latin typeface="Verdana" pitchFamily="34" charset="0"/>
              </a:rPr>
              <a:t>trained him to be a good cow pony, you </a:t>
            </a:r>
            <a:r>
              <a:rPr lang="en-US" sz="1100" dirty="0" smtClean="0">
                <a:latin typeface="Verdana" pitchFamily="34" charset="0"/>
              </a:rPr>
              <a:t>can come </a:t>
            </a:r>
            <a:r>
              <a:rPr lang="en-US" sz="1100" dirty="0">
                <a:latin typeface="Verdana" pitchFamily="34" charset="0"/>
              </a:rPr>
              <a:t>with me on the roundups.” He took the </a:t>
            </a:r>
            <a:r>
              <a:rPr lang="en-US" sz="1100" dirty="0" smtClean="0">
                <a:latin typeface="Verdana" pitchFamily="34" charset="0"/>
              </a:rPr>
              <a:t>bridle off </a:t>
            </a:r>
            <a:r>
              <a:rPr lang="en-US" sz="1100" dirty="0">
                <a:latin typeface="Verdana" pitchFamily="34" charset="0"/>
              </a:rPr>
              <a:t>his horse and turned him loose. The </a:t>
            </a:r>
            <a:r>
              <a:rPr lang="en-US" sz="1100" dirty="0" smtClean="0">
                <a:latin typeface="Verdana" pitchFamily="34" charset="0"/>
              </a:rPr>
              <a:t>little appaloosa </a:t>
            </a:r>
            <a:r>
              <a:rPr lang="en-US" sz="1100" dirty="0">
                <a:latin typeface="Verdana" pitchFamily="34" charset="0"/>
              </a:rPr>
              <a:t>followed the big black horse across </a:t>
            </a:r>
            <a:r>
              <a:rPr lang="en-US" sz="1100" dirty="0" smtClean="0">
                <a:latin typeface="Verdana" pitchFamily="34" charset="0"/>
              </a:rPr>
              <a:t>the corral.</a:t>
            </a:r>
          </a:p>
          <a:p>
            <a:endParaRPr lang="en-US" sz="1100" dirty="0">
              <a:latin typeface="Verdana" pitchFamily="34" charset="0"/>
            </a:endParaRPr>
          </a:p>
          <a:p>
            <a:r>
              <a:rPr lang="en-US" sz="1100" dirty="0">
                <a:latin typeface="Verdana" pitchFamily="34" charset="0"/>
              </a:rPr>
              <a:t>Little Ben loved horses. He was a born rider. </a:t>
            </a:r>
            <a:r>
              <a:rPr lang="en-US" sz="1100" dirty="0" smtClean="0">
                <a:latin typeface="Verdana" pitchFamily="34" charset="0"/>
              </a:rPr>
              <a:t>He had </a:t>
            </a:r>
            <a:r>
              <a:rPr lang="en-US" sz="1100" dirty="0">
                <a:latin typeface="Verdana" pitchFamily="34" charset="0"/>
              </a:rPr>
              <a:t>been in the saddle ever since he was a baby. </a:t>
            </a:r>
            <a:r>
              <a:rPr lang="en-US" sz="1100" dirty="0" smtClean="0">
                <a:latin typeface="Verdana" pitchFamily="34" charset="0"/>
              </a:rPr>
              <a:t>He looked </a:t>
            </a:r>
            <a:r>
              <a:rPr lang="en-US" sz="1100" dirty="0">
                <a:latin typeface="Verdana" pitchFamily="34" charset="0"/>
              </a:rPr>
              <a:t>with shining eyes at HIS colt—his very own</a:t>
            </a:r>
            <a:r>
              <a:rPr lang="en-US" sz="1100" dirty="0" smtClean="0">
                <a:latin typeface="Verdana" pitchFamily="34" charset="0"/>
              </a:rPr>
              <a:t>.  “</a:t>
            </a:r>
            <a:r>
              <a:rPr lang="en-US" sz="1100" dirty="0">
                <a:latin typeface="Verdana" pitchFamily="34" charset="0"/>
              </a:rPr>
              <a:t>Gosh, Dad,” was all he could say. He turned and </a:t>
            </a:r>
            <a:r>
              <a:rPr lang="en-US" sz="1100" dirty="0" smtClean="0">
                <a:latin typeface="Verdana" pitchFamily="34" charset="0"/>
              </a:rPr>
              <a:t>ran as </a:t>
            </a:r>
            <a:r>
              <a:rPr lang="en-US" sz="1100" dirty="0">
                <a:latin typeface="Verdana" pitchFamily="34" charset="0"/>
              </a:rPr>
              <a:t>fast as he could to the ranch house</a:t>
            </a:r>
            <a:r>
              <a:rPr lang="en-US" sz="1100" dirty="0" smtClean="0">
                <a:latin typeface="Verdana" pitchFamily="34" charset="0"/>
              </a:rPr>
              <a:t>.</a:t>
            </a:r>
          </a:p>
          <a:p>
            <a:endParaRPr lang="en-US" sz="1100" dirty="0">
              <a:latin typeface="Verdana" pitchFamily="34" charset="0"/>
            </a:endParaRPr>
          </a:p>
          <a:p>
            <a:r>
              <a:rPr lang="en-US" sz="1100" dirty="0">
                <a:latin typeface="Verdana" pitchFamily="34" charset="0"/>
              </a:rPr>
              <a:t>“Mom,” he called. “Come on out and see </a:t>
            </a:r>
            <a:r>
              <a:rPr lang="en-US" sz="1100" dirty="0" smtClean="0">
                <a:latin typeface="Verdana" pitchFamily="34" charset="0"/>
              </a:rPr>
              <a:t>my birthday </a:t>
            </a:r>
            <a:r>
              <a:rPr lang="en-US" sz="1100" dirty="0">
                <a:latin typeface="Verdana" pitchFamily="34" charset="0"/>
              </a:rPr>
              <a:t>present. It’s a surprise. Hurry, Mom</a:t>
            </a:r>
            <a:r>
              <a:rPr lang="en-US" sz="1100" dirty="0" smtClean="0">
                <a:latin typeface="Verdana" pitchFamily="34" charset="0"/>
              </a:rPr>
              <a:t>.”  Little </a:t>
            </a:r>
            <a:r>
              <a:rPr lang="en-US" sz="1100" dirty="0">
                <a:latin typeface="Verdana" pitchFamily="34" charset="0"/>
              </a:rPr>
              <a:t>Ben’s mother came out of the kitchen </a:t>
            </a:r>
            <a:r>
              <a:rPr lang="en-US" sz="1100" dirty="0" smtClean="0">
                <a:latin typeface="Verdana" pitchFamily="34" charset="0"/>
              </a:rPr>
              <a:t>and followed </a:t>
            </a:r>
            <a:r>
              <a:rPr lang="en-US" sz="1100" dirty="0">
                <a:latin typeface="Verdana" pitchFamily="34" charset="0"/>
              </a:rPr>
              <a:t>him to the corral.</a:t>
            </a:r>
          </a:p>
          <a:p>
            <a:r>
              <a:rPr lang="en-US" sz="1100" dirty="0">
                <a:latin typeface="Verdana" pitchFamily="34" charset="0"/>
              </a:rPr>
              <a:t>“Look, Mom,” said little Ben. “He’s a uh-uh, </a:t>
            </a:r>
            <a:r>
              <a:rPr lang="en-US" sz="1100" dirty="0" smtClean="0">
                <a:latin typeface="Verdana" pitchFamily="34" charset="0"/>
              </a:rPr>
              <a:t>a appaloosa</a:t>
            </a:r>
            <a:r>
              <a:rPr lang="en-US" sz="1100" dirty="0">
                <a:latin typeface="Verdana" pitchFamily="34" charset="0"/>
              </a:rPr>
              <a:t>. I’ve never seen a colt spotted like </a:t>
            </a:r>
            <a:r>
              <a:rPr lang="en-US" sz="1100" dirty="0" smtClean="0">
                <a:latin typeface="Verdana" pitchFamily="34" charset="0"/>
              </a:rPr>
              <a:t>that before</a:t>
            </a:r>
            <a:r>
              <a:rPr lang="en-US" sz="1100" dirty="0">
                <a:latin typeface="Verdana" pitchFamily="34" charset="0"/>
              </a:rPr>
              <a:t>. Have you</a:t>
            </a:r>
            <a:r>
              <a:rPr lang="en-US" sz="1100" dirty="0" smtClean="0">
                <a:latin typeface="Verdana" pitchFamily="34" charset="0"/>
              </a:rPr>
              <a:t>?”</a:t>
            </a:r>
            <a:endParaRPr lang="en-US" sz="1100" dirty="0">
              <a:latin typeface="Verdana" pitchFamily="34" charset="0"/>
            </a:endParaRPr>
          </a:p>
        </p:txBody>
      </p:sp>
      <p:sp>
        <p:nvSpPr>
          <p:cNvPr id="5" name="Rectangle 4"/>
          <p:cNvSpPr/>
          <p:nvPr/>
        </p:nvSpPr>
        <p:spPr>
          <a:xfrm>
            <a:off x="304800" y="304800"/>
            <a:ext cx="4495800" cy="5847755"/>
          </a:xfrm>
          <a:prstGeom prst="rect">
            <a:avLst/>
          </a:prstGeom>
        </p:spPr>
        <p:txBody>
          <a:bodyPr wrap="square">
            <a:spAutoFit/>
          </a:bodyPr>
          <a:lstStyle/>
          <a:p>
            <a:r>
              <a:rPr lang="en-US" sz="1100" dirty="0" smtClean="0">
                <a:latin typeface="Verdana" pitchFamily="34" charset="0"/>
              </a:rPr>
              <a:t>In winter, there was ice and snow everywhere.  The feathers were buried underneath. Try as he might, the squirrel could not dig them out.  He said to the magpie, “I’m afraid I can’t find feathers in winter.”</a:t>
            </a:r>
          </a:p>
          <a:p>
            <a:endParaRPr lang="en-US" sz="1100" dirty="0" smtClean="0">
              <a:latin typeface="Verdana" pitchFamily="34" charset="0"/>
            </a:endParaRPr>
          </a:p>
          <a:p>
            <a:r>
              <a:rPr lang="en-US" sz="1100" dirty="0" smtClean="0">
                <a:latin typeface="Verdana" pitchFamily="34" charset="0"/>
              </a:rPr>
              <a:t>“Nor can I find nuts at this time,” said the magpie.</a:t>
            </a:r>
          </a:p>
          <a:p>
            <a:endParaRPr lang="en-US" sz="1100" dirty="0" smtClean="0">
              <a:latin typeface="Verdana" pitchFamily="34" charset="0"/>
            </a:endParaRPr>
          </a:p>
          <a:p>
            <a:r>
              <a:rPr lang="en-US" sz="1100" dirty="0" smtClean="0">
                <a:latin typeface="Verdana" pitchFamily="34" charset="0"/>
              </a:rPr>
              <a:t>And the squirrel remembered his loan and his words to the magpie, and he was ashamed. He said, “I should expect you to return the nuts when you can, not when you cannot. A loan is meant to help a friend, not to give him trouble.”</a:t>
            </a:r>
          </a:p>
          <a:p>
            <a:endParaRPr lang="en-US" sz="1100" dirty="0" smtClean="0">
              <a:latin typeface="Verdana" pitchFamily="34" charset="0"/>
            </a:endParaRPr>
          </a:p>
          <a:p>
            <a:r>
              <a:rPr lang="en-US" sz="1100" dirty="0" smtClean="0">
                <a:latin typeface="Verdana" pitchFamily="34" charset="0"/>
              </a:rPr>
              <a:t>From then on they helped each other in winter and repaid their debts in summer. They continued to live happily and became even better friends thereafter.</a:t>
            </a:r>
          </a:p>
          <a:p>
            <a:endParaRPr lang="en-US" sz="1100" b="1" dirty="0" smtClean="0">
              <a:latin typeface="Verdana" pitchFamily="34" charset="0"/>
            </a:endParaRPr>
          </a:p>
          <a:p>
            <a:endParaRPr lang="en-US" sz="1100" b="1" dirty="0" smtClean="0">
              <a:latin typeface="Verdana" pitchFamily="34" charset="0"/>
            </a:endParaRPr>
          </a:p>
          <a:p>
            <a:endParaRPr lang="en-US" sz="1100" b="1" dirty="0" smtClean="0">
              <a:latin typeface="Verdana" pitchFamily="34" charset="0"/>
            </a:endParaRPr>
          </a:p>
          <a:p>
            <a:pPr marL="228600" indent="-228600">
              <a:buFont typeface="+mj-lt"/>
              <a:buAutoNum type="arabicPeriod" startAt="7"/>
            </a:pPr>
            <a:r>
              <a:rPr lang="en-US" sz="1100" dirty="0" smtClean="0">
                <a:latin typeface="Verdana" pitchFamily="34" charset="0"/>
              </a:rPr>
              <a:t>The story is mostly telling about</a:t>
            </a:r>
          </a:p>
          <a:p>
            <a:pPr marL="685800" lvl="1" indent="-228600">
              <a:buFont typeface="+mj-lt"/>
              <a:buAutoNum type="alphaUcPeriod"/>
            </a:pPr>
            <a:r>
              <a:rPr lang="en-US" sz="1100" dirty="0" smtClean="0">
                <a:latin typeface="Verdana" pitchFamily="34" charset="0"/>
              </a:rPr>
              <a:t>how to live in winter</a:t>
            </a:r>
          </a:p>
          <a:p>
            <a:pPr marL="685800" lvl="1" indent="-228600">
              <a:buFont typeface="+mj-lt"/>
              <a:buAutoNum type="alphaUcPeriod"/>
            </a:pPr>
            <a:r>
              <a:rPr lang="en-US" sz="1100" dirty="0" smtClean="0">
                <a:latin typeface="Verdana" pitchFamily="34" charset="0"/>
              </a:rPr>
              <a:t>cooperation between friends</a:t>
            </a:r>
          </a:p>
          <a:p>
            <a:pPr marL="685800" lvl="1" indent="-228600">
              <a:buFont typeface="+mj-lt"/>
              <a:buAutoNum type="alphaUcPeriod"/>
            </a:pPr>
            <a:r>
              <a:rPr lang="en-US" sz="1100" dirty="0" smtClean="0">
                <a:latin typeface="Verdana" pitchFamily="34" charset="0"/>
              </a:rPr>
              <a:t>winters in the Himalayas</a:t>
            </a:r>
          </a:p>
          <a:p>
            <a:pPr marL="685800" lvl="1" indent="-228600">
              <a:buFont typeface="+mj-lt"/>
              <a:buAutoNum type="alphaUcPeriod"/>
            </a:pPr>
            <a:r>
              <a:rPr lang="en-US" sz="1100" dirty="0" smtClean="0">
                <a:latin typeface="Verdana" pitchFamily="34" charset="0"/>
              </a:rPr>
              <a:t>paying back debts</a:t>
            </a:r>
          </a:p>
          <a:p>
            <a:endParaRPr lang="en-US" sz="1100" dirty="0" smtClean="0">
              <a:latin typeface="Verdana" pitchFamily="34" charset="0"/>
            </a:endParaRPr>
          </a:p>
          <a:p>
            <a:endParaRPr lang="en-US" sz="1100" b="1" dirty="0" smtClean="0">
              <a:latin typeface="Verdana" pitchFamily="34" charset="0"/>
            </a:endParaRPr>
          </a:p>
          <a:p>
            <a:pPr marL="228600" indent="-228600">
              <a:buFont typeface="+mj-lt"/>
              <a:buAutoNum type="arabicPeriod" startAt="8"/>
            </a:pPr>
            <a:r>
              <a:rPr lang="en-US" sz="1100" dirty="0" smtClean="0">
                <a:latin typeface="Verdana" pitchFamily="34" charset="0"/>
              </a:rPr>
              <a:t>What do you think will happen the next winter?</a:t>
            </a:r>
          </a:p>
          <a:p>
            <a:pPr marL="685800" lvl="1" indent="-228600">
              <a:buFont typeface="+mj-lt"/>
              <a:buAutoNum type="alphaUcPeriod"/>
            </a:pPr>
            <a:r>
              <a:rPr lang="en-US" sz="1100" dirty="0" smtClean="0">
                <a:latin typeface="Verdana" pitchFamily="34" charset="0"/>
              </a:rPr>
              <a:t>Squirrel and Magpie will move to warmer ground.</a:t>
            </a:r>
          </a:p>
          <a:p>
            <a:pPr marL="685800" lvl="1" indent="-228600">
              <a:buFont typeface="+mj-lt"/>
              <a:buAutoNum type="alphaUcPeriod"/>
            </a:pPr>
            <a:r>
              <a:rPr lang="en-US" sz="1100" dirty="0" smtClean="0">
                <a:latin typeface="Verdana" pitchFamily="34" charset="0"/>
              </a:rPr>
              <a:t>Squirrel and Magpie will not borrow anything.</a:t>
            </a:r>
          </a:p>
          <a:p>
            <a:pPr marL="685800" lvl="1" indent="-228600">
              <a:buFont typeface="+mj-lt"/>
              <a:buAutoNum type="alphaUcPeriod"/>
            </a:pPr>
            <a:r>
              <a:rPr lang="en-US" sz="1100" dirty="0" smtClean="0">
                <a:latin typeface="Verdana" pitchFamily="34" charset="0"/>
              </a:rPr>
              <a:t>Squirrel and Magpie will not borrow from others.</a:t>
            </a:r>
          </a:p>
          <a:p>
            <a:pPr marL="685800" lvl="1" indent="-228600">
              <a:buFont typeface="+mj-lt"/>
              <a:buAutoNum type="alphaUcPeriod"/>
            </a:pPr>
            <a:r>
              <a:rPr lang="en-US" sz="1100" dirty="0" smtClean="0">
                <a:latin typeface="Verdana" pitchFamily="34" charset="0"/>
              </a:rPr>
              <a:t>Squirrel and Magpie will loan nuts and feathers again.</a:t>
            </a:r>
          </a:p>
          <a:p>
            <a:endParaRPr lang="en-US" sz="1100" dirty="0" smtClean="0">
              <a:latin typeface="Verdana" pitchFamily="34" charset="0"/>
            </a:endParaRPr>
          </a:p>
          <a:p>
            <a:endParaRPr lang="en-US" sz="1100" dirty="0" smtClean="0">
              <a:latin typeface="Verdan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2"/>
          <p:cNvSpPr txBox="1">
            <a:spLocks noChangeArrowheads="1"/>
          </p:cNvSpPr>
          <p:nvPr/>
        </p:nvSpPr>
        <p:spPr bwMode="auto">
          <a:xfrm>
            <a:off x="4038600" y="7419975"/>
            <a:ext cx="668338" cy="274638"/>
          </a:xfrm>
          <a:prstGeom prst="rect">
            <a:avLst/>
          </a:prstGeom>
          <a:noFill/>
          <a:ln w="9525">
            <a:noFill/>
            <a:miter lim="800000"/>
            <a:headEnd/>
            <a:tailEnd/>
          </a:ln>
        </p:spPr>
        <p:txBody>
          <a:bodyPr/>
          <a:lstStyle/>
          <a:p>
            <a:pPr algn="r" defTabSz="1019175"/>
            <a:r>
              <a:rPr lang="en-US" sz="700">
                <a:latin typeface="Verdana" pitchFamily="34" charset="0"/>
              </a:rPr>
              <a:t>Page 7</a:t>
            </a:r>
          </a:p>
        </p:txBody>
      </p:sp>
      <p:sp>
        <p:nvSpPr>
          <p:cNvPr id="18434" name="Text Box 3"/>
          <p:cNvSpPr txBox="1">
            <a:spLocks noChangeArrowheads="1"/>
          </p:cNvSpPr>
          <p:nvPr/>
        </p:nvSpPr>
        <p:spPr bwMode="auto">
          <a:xfrm>
            <a:off x="8915400" y="7426325"/>
            <a:ext cx="668338" cy="274638"/>
          </a:xfrm>
          <a:prstGeom prst="rect">
            <a:avLst/>
          </a:prstGeom>
          <a:noFill/>
          <a:ln w="9525">
            <a:noFill/>
            <a:miter lim="800000"/>
            <a:headEnd/>
            <a:tailEnd/>
          </a:ln>
        </p:spPr>
        <p:txBody>
          <a:bodyPr/>
          <a:lstStyle/>
          <a:p>
            <a:pPr algn="r" defTabSz="1019175"/>
            <a:r>
              <a:rPr lang="en-US" sz="700">
                <a:latin typeface="Verdana" pitchFamily="34" charset="0"/>
              </a:rPr>
              <a:t>Page 8</a:t>
            </a:r>
          </a:p>
        </p:txBody>
      </p:sp>
      <p:sp>
        <p:nvSpPr>
          <p:cNvPr id="4" name="Rectangle 3"/>
          <p:cNvSpPr/>
          <p:nvPr/>
        </p:nvSpPr>
        <p:spPr>
          <a:xfrm>
            <a:off x="228600" y="304800"/>
            <a:ext cx="4572000" cy="6355586"/>
          </a:xfrm>
          <a:prstGeom prst="rect">
            <a:avLst/>
          </a:prstGeom>
        </p:spPr>
        <p:txBody>
          <a:bodyPr wrap="square">
            <a:spAutoFit/>
          </a:bodyPr>
          <a:lstStyle/>
          <a:p>
            <a:r>
              <a:rPr lang="en-US" sz="1100" dirty="0" smtClean="0">
                <a:latin typeface="Verdana" pitchFamily="34" charset="0"/>
              </a:rPr>
              <a:t>“No, son. I never have. Isn’t he pretty?” She smiled</a:t>
            </a:r>
          </a:p>
          <a:p>
            <a:r>
              <a:rPr lang="en-US" sz="1100" dirty="0" smtClean="0">
                <a:latin typeface="Verdana" pitchFamily="34" charset="0"/>
              </a:rPr>
              <a:t>as the colt lifted his head and whinnied a greeting</a:t>
            </a:r>
          </a:p>
          <a:p>
            <a:r>
              <a:rPr lang="en-US" sz="1100" dirty="0" smtClean="0">
                <a:latin typeface="Verdana" pitchFamily="34" charset="0"/>
              </a:rPr>
              <a:t>from the far side of the corral. “Be gentle with him,</a:t>
            </a:r>
          </a:p>
          <a:p>
            <a:r>
              <a:rPr lang="en-US" sz="1100" dirty="0" smtClean="0">
                <a:latin typeface="Verdana" pitchFamily="34" charset="0"/>
              </a:rPr>
              <a:t>son,” she said, “And he will be your friend.” She</a:t>
            </a:r>
          </a:p>
          <a:p>
            <a:r>
              <a:rPr lang="en-US" sz="1100" dirty="0" smtClean="0">
                <a:latin typeface="Verdana" pitchFamily="34" charset="0"/>
              </a:rPr>
              <a:t>looked toward the barn. “Call your father now. Your</a:t>
            </a:r>
          </a:p>
          <a:p>
            <a:r>
              <a:rPr lang="en-US" sz="1100" dirty="0" smtClean="0">
                <a:latin typeface="Verdana" pitchFamily="34" charset="0"/>
              </a:rPr>
              <a:t>supper is on the table.” She walked back to the house.</a:t>
            </a:r>
          </a:p>
          <a:p>
            <a:endParaRPr lang="en-US" sz="1100" dirty="0" smtClean="0">
              <a:latin typeface="Verdana" pitchFamily="34" charset="0"/>
            </a:endParaRPr>
          </a:p>
          <a:p>
            <a:r>
              <a:rPr lang="en-US" sz="1100" dirty="0" smtClean="0">
                <a:latin typeface="Verdana" pitchFamily="34" charset="0"/>
              </a:rPr>
              <a:t>After supper, Ben warmed some milk and filled a</a:t>
            </a:r>
          </a:p>
          <a:p>
            <a:r>
              <a:rPr lang="en-US" sz="1100" dirty="0" smtClean="0">
                <a:latin typeface="Verdana" pitchFamily="34" charset="0"/>
              </a:rPr>
              <a:t>pan with a bran mash. The colt was hungry. He</a:t>
            </a:r>
          </a:p>
          <a:p>
            <a:r>
              <a:rPr lang="en-US" sz="1100" dirty="0" smtClean="0">
                <a:latin typeface="Verdana" pitchFamily="34" charset="0"/>
              </a:rPr>
              <a:t>quickly finished the bottle of milk and licked the pan</a:t>
            </a:r>
          </a:p>
          <a:p>
            <a:r>
              <a:rPr lang="en-US" sz="1100" dirty="0" smtClean="0">
                <a:latin typeface="Verdana" pitchFamily="34" charset="0"/>
              </a:rPr>
              <a:t>of mash clean.</a:t>
            </a:r>
          </a:p>
          <a:p>
            <a:endParaRPr lang="en-US" sz="1100" dirty="0" smtClean="0">
              <a:latin typeface="Verdana" pitchFamily="34" charset="0"/>
            </a:endParaRPr>
          </a:p>
          <a:p>
            <a:r>
              <a:rPr lang="en-US" sz="1100" dirty="0" smtClean="0">
                <a:latin typeface="Verdana" pitchFamily="34" charset="0"/>
              </a:rPr>
              <a:t>Before going to sleep that night, Ben slipped out of</a:t>
            </a:r>
          </a:p>
          <a:p>
            <a:r>
              <a:rPr lang="en-US" sz="1100" dirty="0" smtClean="0">
                <a:latin typeface="Verdana" pitchFamily="34" charset="0"/>
              </a:rPr>
              <a:t>bed and tiptoed to the window. The stillness of the</a:t>
            </a:r>
          </a:p>
          <a:p>
            <a:r>
              <a:rPr lang="en-US" sz="1100" dirty="0" smtClean="0">
                <a:latin typeface="Verdana" pitchFamily="34" charset="0"/>
              </a:rPr>
              <a:t>moonlit night was broken by the steady chirping of</a:t>
            </a:r>
          </a:p>
          <a:p>
            <a:r>
              <a:rPr lang="en-US" sz="1100" dirty="0" smtClean="0">
                <a:latin typeface="Verdana" pitchFamily="34" charset="0"/>
              </a:rPr>
              <a:t>crickets. The spotted pony stood close beside Blackie,</a:t>
            </a:r>
          </a:p>
          <a:p>
            <a:r>
              <a:rPr lang="en-US" sz="1100" dirty="0" smtClean="0">
                <a:latin typeface="Verdana" pitchFamily="34" charset="0"/>
              </a:rPr>
              <a:t>his father’s best riding horse. Thrilled by the thought</a:t>
            </a:r>
          </a:p>
          <a:p>
            <a:r>
              <a:rPr lang="en-US" sz="1100" dirty="0" smtClean="0">
                <a:latin typeface="Verdana" pitchFamily="34" charset="0"/>
              </a:rPr>
              <a:t>that he had a horse of his very own, little Ben went</a:t>
            </a:r>
          </a:p>
          <a:p>
            <a:r>
              <a:rPr lang="en-US" sz="1100" dirty="0" smtClean="0">
                <a:latin typeface="Verdana" pitchFamily="34" charset="0"/>
              </a:rPr>
              <a:t>back to bed. The spotted colt was a wonderful</a:t>
            </a:r>
          </a:p>
          <a:p>
            <a:r>
              <a:rPr lang="en-US" sz="1100" dirty="0" smtClean="0">
                <a:latin typeface="Verdana" pitchFamily="34" charset="0"/>
              </a:rPr>
              <a:t>birthday present.</a:t>
            </a:r>
          </a:p>
          <a:p>
            <a:endParaRPr lang="en-US" sz="1100" dirty="0" smtClean="0">
              <a:latin typeface="Verdana" pitchFamily="34" charset="0"/>
            </a:endParaRPr>
          </a:p>
          <a:p>
            <a:endParaRPr lang="en-US" sz="1100" b="1" dirty="0" smtClean="0">
              <a:latin typeface="Verdana" pitchFamily="34" charset="0"/>
            </a:endParaRPr>
          </a:p>
          <a:p>
            <a:pPr marL="228600" indent="-228600">
              <a:buFont typeface="+mj-lt"/>
              <a:buAutoNum type="arabicPeriod" startAt="5"/>
            </a:pPr>
            <a:r>
              <a:rPr lang="en-US" sz="1100" dirty="0" smtClean="0">
                <a:latin typeface="Verdana" pitchFamily="34" charset="0"/>
              </a:rPr>
              <a:t>What do you think Little Ben will do with his new horse?</a:t>
            </a:r>
          </a:p>
          <a:p>
            <a:pPr marL="685800" lvl="1" indent="-228600">
              <a:buFont typeface="+mj-lt"/>
              <a:buAutoNum type="alphaUcPeriod"/>
            </a:pPr>
            <a:r>
              <a:rPr lang="en-US" sz="1100" dirty="0" smtClean="0">
                <a:latin typeface="Verdana" pitchFamily="34" charset="0"/>
              </a:rPr>
              <a:t>He will spend the summer caring for it.</a:t>
            </a:r>
          </a:p>
          <a:p>
            <a:pPr marL="685800" lvl="1" indent="-228600">
              <a:buFont typeface="+mj-lt"/>
              <a:buAutoNum type="alphaUcPeriod"/>
            </a:pPr>
            <a:r>
              <a:rPr lang="en-US" sz="1100" dirty="0" smtClean="0">
                <a:latin typeface="Verdana" pitchFamily="34" charset="0"/>
              </a:rPr>
              <a:t>He will ride it to town that day.</a:t>
            </a:r>
          </a:p>
          <a:p>
            <a:pPr marL="685800" lvl="1" indent="-228600">
              <a:buFont typeface="+mj-lt"/>
              <a:buAutoNum type="alphaUcPeriod"/>
            </a:pPr>
            <a:r>
              <a:rPr lang="en-US" sz="1100" dirty="0" smtClean="0">
                <a:latin typeface="Verdana" pitchFamily="34" charset="0"/>
              </a:rPr>
              <a:t>He will sell it to Chief Lone Eagle.</a:t>
            </a:r>
          </a:p>
          <a:p>
            <a:pPr marL="685800" lvl="1" indent="-228600">
              <a:buFont typeface="+mj-lt"/>
              <a:buAutoNum type="alphaUcPeriod"/>
            </a:pPr>
            <a:r>
              <a:rPr lang="en-US" sz="1100" dirty="0" smtClean="0">
                <a:latin typeface="Verdana" pitchFamily="34" charset="0"/>
              </a:rPr>
              <a:t>He will let it pull a wagon.</a:t>
            </a:r>
          </a:p>
          <a:p>
            <a:endParaRPr lang="en-US" sz="1100" dirty="0" smtClean="0">
              <a:latin typeface="Verdana" pitchFamily="34" charset="0"/>
            </a:endParaRPr>
          </a:p>
          <a:p>
            <a:endParaRPr lang="en-US" sz="1100" dirty="0" smtClean="0">
              <a:latin typeface="Verdana" pitchFamily="34" charset="0"/>
            </a:endParaRPr>
          </a:p>
          <a:p>
            <a:pPr marL="228600" indent="-228600">
              <a:buFont typeface="+mj-lt"/>
              <a:buAutoNum type="arabicPeriod" startAt="6"/>
            </a:pPr>
            <a:r>
              <a:rPr lang="en-US" sz="1100" dirty="0" smtClean="0">
                <a:latin typeface="Verdana" pitchFamily="34" charset="0"/>
              </a:rPr>
              <a:t>Which word BEST describes the way Little Ben felt about his new appaloosa colt?</a:t>
            </a:r>
          </a:p>
          <a:p>
            <a:pPr marL="685800" lvl="1" indent="-228600">
              <a:buAutoNum type="alphaUcPeriod"/>
            </a:pPr>
            <a:r>
              <a:rPr lang="en-US" sz="1100" dirty="0" smtClean="0">
                <a:latin typeface="Verdana" pitchFamily="34" charset="0"/>
              </a:rPr>
              <a:t>afraid </a:t>
            </a:r>
          </a:p>
          <a:p>
            <a:pPr marL="685800" lvl="1" indent="-228600">
              <a:buAutoNum type="alphaUcPeriod"/>
            </a:pPr>
            <a:r>
              <a:rPr lang="en-US" sz="1100" dirty="0" smtClean="0">
                <a:latin typeface="Verdana" pitchFamily="34" charset="0"/>
              </a:rPr>
              <a:t>excited </a:t>
            </a:r>
          </a:p>
          <a:p>
            <a:pPr marL="685800" lvl="1" indent="-228600">
              <a:buAutoNum type="alphaUcPeriod"/>
            </a:pPr>
            <a:r>
              <a:rPr lang="en-US" sz="1100" dirty="0" smtClean="0">
                <a:latin typeface="Verdana" pitchFamily="34" charset="0"/>
              </a:rPr>
              <a:t>sad </a:t>
            </a:r>
          </a:p>
          <a:p>
            <a:pPr marL="685800" lvl="1" indent="-228600">
              <a:buAutoNum type="alphaUcPeriod"/>
            </a:pPr>
            <a:r>
              <a:rPr lang="en-US" sz="1100" dirty="0" smtClean="0">
                <a:latin typeface="Verdana" pitchFamily="34" charset="0"/>
              </a:rPr>
              <a:t>silly</a:t>
            </a:r>
          </a:p>
          <a:p>
            <a:endParaRPr lang="en-US" sz="1100" dirty="0" smtClean="0">
              <a:latin typeface="Verdana" pitchFamily="34" charset="0"/>
            </a:endParaRPr>
          </a:p>
          <a:p>
            <a:endParaRPr lang="en-US" sz="1100" dirty="0" smtClean="0">
              <a:latin typeface="Verdana" pitchFamily="34" charset="0"/>
            </a:endParaRPr>
          </a:p>
        </p:txBody>
      </p:sp>
      <p:sp>
        <p:nvSpPr>
          <p:cNvPr id="5" name="Rectangle 4"/>
          <p:cNvSpPr/>
          <p:nvPr/>
        </p:nvSpPr>
        <p:spPr>
          <a:xfrm>
            <a:off x="5486400" y="304800"/>
            <a:ext cx="4191000" cy="5339923"/>
          </a:xfrm>
          <a:prstGeom prst="rect">
            <a:avLst/>
          </a:prstGeom>
        </p:spPr>
        <p:txBody>
          <a:bodyPr wrap="square">
            <a:spAutoFit/>
          </a:bodyPr>
          <a:lstStyle/>
          <a:p>
            <a:r>
              <a:rPr lang="en-US" sz="1400" b="1" u="sng" dirty="0" smtClean="0">
                <a:latin typeface="Verdana" pitchFamily="34" charset="0"/>
              </a:rPr>
              <a:t>THE </a:t>
            </a:r>
            <a:r>
              <a:rPr lang="en-US" sz="1400" b="1" u="sng" dirty="0">
                <a:latin typeface="Verdana" pitchFamily="34" charset="0"/>
              </a:rPr>
              <a:t>SQUIRREL’S </a:t>
            </a:r>
            <a:r>
              <a:rPr lang="en-US" sz="1400" b="1" u="sng" dirty="0" smtClean="0">
                <a:latin typeface="Verdana" pitchFamily="34" charset="0"/>
              </a:rPr>
              <a:t>LOAN:</a:t>
            </a:r>
            <a:endParaRPr lang="en-US" sz="1400" b="1" u="sng" dirty="0">
              <a:latin typeface="Verdana" pitchFamily="34" charset="0"/>
            </a:endParaRPr>
          </a:p>
          <a:p>
            <a:r>
              <a:rPr lang="en-US" sz="1100" i="1" dirty="0">
                <a:latin typeface="Verdana" pitchFamily="34" charset="0"/>
              </a:rPr>
              <a:t>This story of a magpie, a kind of bird, and a squirrel has a great lesson to teach</a:t>
            </a:r>
            <a:r>
              <a:rPr lang="en-US" sz="1100" i="1" dirty="0" smtClean="0">
                <a:latin typeface="Verdana" pitchFamily="34" charset="0"/>
              </a:rPr>
              <a:t>.</a:t>
            </a:r>
          </a:p>
          <a:p>
            <a:endParaRPr lang="en-US" sz="1100" i="1" dirty="0" smtClean="0">
              <a:latin typeface="Verdana" pitchFamily="34" charset="0"/>
            </a:endParaRPr>
          </a:p>
          <a:p>
            <a:endParaRPr lang="en-US" sz="1100" i="1" dirty="0">
              <a:latin typeface="Verdana" pitchFamily="34" charset="0"/>
            </a:endParaRPr>
          </a:p>
          <a:p>
            <a:r>
              <a:rPr lang="en-US" sz="1100" dirty="0">
                <a:latin typeface="Verdana" pitchFamily="34" charset="0"/>
              </a:rPr>
              <a:t>THE MAGPIE AND THE SQUIRREL LIVED on </a:t>
            </a:r>
            <a:r>
              <a:rPr lang="en-US" sz="1100" dirty="0" smtClean="0">
                <a:latin typeface="Verdana" pitchFamily="34" charset="0"/>
              </a:rPr>
              <a:t>the lower </a:t>
            </a:r>
            <a:r>
              <a:rPr lang="en-US" sz="1100" dirty="0">
                <a:latin typeface="Verdana" pitchFamily="34" charset="0"/>
              </a:rPr>
              <a:t>slopes of the Himalayas. One cold </a:t>
            </a:r>
            <a:r>
              <a:rPr lang="en-US" sz="1100" dirty="0" smtClean="0">
                <a:latin typeface="Verdana" pitchFamily="34" charset="0"/>
              </a:rPr>
              <a:t>and snowy </a:t>
            </a:r>
            <a:r>
              <a:rPr lang="en-US" sz="1100" dirty="0">
                <a:latin typeface="Verdana" pitchFamily="34" charset="0"/>
              </a:rPr>
              <a:t>winter, the magpie borrowed </a:t>
            </a:r>
            <a:r>
              <a:rPr lang="en-US" sz="1100" dirty="0" smtClean="0">
                <a:latin typeface="Verdana" pitchFamily="34" charset="0"/>
              </a:rPr>
              <a:t>some nuts </a:t>
            </a:r>
            <a:r>
              <a:rPr lang="en-US" sz="1100" dirty="0">
                <a:latin typeface="Verdana" pitchFamily="34" charset="0"/>
              </a:rPr>
              <a:t>from the squirrel, and the </a:t>
            </a:r>
            <a:r>
              <a:rPr lang="en-US" sz="1100" dirty="0" smtClean="0">
                <a:latin typeface="Verdana" pitchFamily="34" charset="0"/>
              </a:rPr>
              <a:t>squirrel borrowed </a:t>
            </a:r>
            <a:r>
              <a:rPr lang="en-US" sz="1100" dirty="0">
                <a:latin typeface="Verdana" pitchFamily="34" charset="0"/>
              </a:rPr>
              <a:t>some feathers to warm his hole in</a:t>
            </a:r>
          </a:p>
          <a:p>
            <a:r>
              <a:rPr lang="en-US" sz="1100" dirty="0">
                <a:latin typeface="Verdana" pitchFamily="34" charset="0"/>
              </a:rPr>
              <a:t>the tree</a:t>
            </a:r>
            <a:r>
              <a:rPr lang="en-US" sz="1100" dirty="0" smtClean="0">
                <a:latin typeface="Verdana" pitchFamily="34" charset="0"/>
              </a:rPr>
              <a:t>.</a:t>
            </a:r>
          </a:p>
          <a:p>
            <a:endParaRPr lang="en-US" sz="1100" dirty="0">
              <a:latin typeface="Verdana" pitchFamily="34" charset="0"/>
            </a:endParaRPr>
          </a:p>
          <a:p>
            <a:r>
              <a:rPr lang="en-US" sz="1100" dirty="0">
                <a:latin typeface="Verdana" pitchFamily="34" charset="0"/>
              </a:rPr>
              <a:t>In summer, the magpie brought </a:t>
            </a:r>
            <a:r>
              <a:rPr lang="en-US" sz="1100" dirty="0" smtClean="0">
                <a:latin typeface="Verdana" pitchFamily="34" charset="0"/>
              </a:rPr>
              <a:t>some nuts </a:t>
            </a:r>
            <a:r>
              <a:rPr lang="en-US" sz="1100" dirty="0">
                <a:latin typeface="Verdana" pitchFamily="34" charset="0"/>
              </a:rPr>
              <a:t>to return the loan, but the squirrel said</a:t>
            </a:r>
            <a:r>
              <a:rPr lang="en-US" sz="1100" dirty="0" smtClean="0">
                <a:latin typeface="Verdana" pitchFamily="34" charset="0"/>
              </a:rPr>
              <a:t>, “</a:t>
            </a:r>
            <a:r>
              <a:rPr lang="en-US" sz="1100" dirty="0">
                <a:latin typeface="Verdana" pitchFamily="34" charset="0"/>
              </a:rPr>
              <a:t>It’s summer and I have plenty of nuts now</a:t>
            </a:r>
            <a:r>
              <a:rPr lang="en-US" sz="1100" dirty="0" smtClean="0">
                <a:latin typeface="Verdana" pitchFamily="34" charset="0"/>
              </a:rPr>
              <a:t>.  You </a:t>
            </a:r>
            <a:r>
              <a:rPr lang="en-US" sz="1100" dirty="0">
                <a:latin typeface="Verdana" pitchFamily="34" charset="0"/>
              </a:rPr>
              <a:t>took them from me in winter, so </a:t>
            </a:r>
            <a:r>
              <a:rPr lang="en-US" sz="1100" dirty="0" smtClean="0">
                <a:latin typeface="Verdana" pitchFamily="34" charset="0"/>
              </a:rPr>
              <a:t>return them </a:t>
            </a:r>
            <a:r>
              <a:rPr lang="en-US" sz="1100" dirty="0">
                <a:latin typeface="Verdana" pitchFamily="34" charset="0"/>
              </a:rPr>
              <a:t>to me in winter</a:t>
            </a:r>
            <a:r>
              <a:rPr lang="en-US" sz="1100" dirty="0" smtClean="0">
                <a:latin typeface="Verdana" pitchFamily="34" charset="0"/>
              </a:rPr>
              <a:t>.”</a:t>
            </a:r>
          </a:p>
          <a:p>
            <a:endParaRPr lang="en-US" sz="1100" dirty="0">
              <a:latin typeface="Verdana" pitchFamily="34" charset="0"/>
            </a:endParaRPr>
          </a:p>
          <a:p>
            <a:r>
              <a:rPr lang="en-US" sz="1100" dirty="0">
                <a:latin typeface="Verdana" pitchFamily="34" charset="0"/>
              </a:rPr>
              <a:t>The magpie wondered what he would do </a:t>
            </a:r>
            <a:r>
              <a:rPr lang="en-US" sz="1100" dirty="0" smtClean="0">
                <a:latin typeface="Verdana" pitchFamily="34" charset="0"/>
              </a:rPr>
              <a:t>because he </a:t>
            </a:r>
            <a:r>
              <a:rPr lang="en-US" sz="1100" dirty="0">
                <a:latin typeface="Verdana" pitchFamily="34" charset="0"/>
              </a:rPr>
              <a:t>knew there would be no nuts to be found in winter.</a:t>
            </a:r>
          </a:p>
          <a:p>
            <a:r>
              <a:rPr lang="en-US" sz="1100" dirty="0">
                <a:latin typeface="Verdana" pitchFamily="34" charset="0"/>
              </a:rPr>
              <a:t>So when the squirrel came to return the loan of the</a:t>
            </a:r>
          </a:p>
          <a:p>
            <a:r>
              <a:rPr lang="en-US" sz="1100" dirty="0">
                <a:latin typeface="Verdana" pitchFamily="34" charset="0"/>
              </a:rPr>
              <a:t>feathers, he said, “I have plenty of feathers in my nest</a:t>
            </a:r>
          </a:p>
          <a:p>
            <a:r>
              <a:rPr lang="en-US" sz="1100" dirty="0">
                <a:latin typeface="Verdana" pitchFamily="34" charset="0"/>
              </a:rPr>
              <a:t>now. You took them from me in winter, so </a:t>
            </a:r>
            <a:r>
              <a:rPr lang="en-US" sz="1100" dirty="0" smtClean="0">
                <a:latin typeface="Verdana" pitchFamily="34" charset="0"/>
              </a:rPr>
              <a:t>return them </a:t>
            </a:r>
            <a:r>
              <a:rPr lang="en-US" sz="1100" dirty="0">
                <a:latin typeface="Verdana" pitchFamily="34" charset="0"/>
              </a:rPr>
              <a:t>to me in winter</a:t>
            </a:r>
            <a:r>
              <a:rPr lang="en-US" sz="1100" dirty="0" smtClean="0">
                <a:latin typeface="Verdana" pitchFamily="34" charset="0"/>
              </a:rPr>
              <a:t>.”</a:t>
            </a:r>
          </a:p>
          <a:p>
            <a:endParaRPr lang="en-US" sz="1100" dirty="0">
              <a:latin typeface="Verdana" pitchFamily="34" charset="0"/>
            </a:endParaRPr>
          </a:p>
          <a:p>
            <a:r>
              <a:rPr lang="en-US" sz="1100" dirty="0">
                <a:latin typeface="Verdana" pitchFamily="34" charset="0"/>
              </a:rPr>
              <a:t>“Very well, “ said the squirrel, and he stored the</a:t>
            </a:r>
          </a:p>
          <a:p>
            <a:r>
              <a:rPr lang="en-US" sz="1100" dirty="0">
                <a:latin typeface="Verdana" pitchFamily="34" charset="0"/>
              </a:rPr>
              <a:t>feathers along with his horde of nuts</a:t>
            </a:r>
            <a:r>
              <a:rPr lang="en-US" sz="1100" dirty="0" smtClean="0">
                <a:latin typeface="Verdana" pitchFamily="34" charset="0"/>
              </a:rPr>
              <a:t>.</a:t>
            </a:r>
          </a:p>
          <a:p>
            <a:endParaRPr lang="en-US" sz="1100" dirty="0">
              <a:latin typeface="Verdana" pitchFamily="34" charset="0"/>
            </a:endParaRPr>
          </a:p>
          <a:p>
            <a:r>
              <a:rPr lang="en-US" sz="1100" dirty="0">
                <a:latin typeface="Verdana" pitchFamily="34" charset="0"/>
              </a:rPr>
              <a:t>But it was a hot summer, and the squirrel’s </a:t>
            </a:r>
            <a:r>
              <a:rPr lang="en-US" sz="1100" dirty="0" smtClean="0">
                <a:latin typeface="Verdana" pitchFamily="34" charset="0"/>
              </a:rPr>
              <a:t>house felt </a:t>
            </a:r>
            <a:r>
              <a:rPr lang="en-US" sz="1100" dirty="0">
                <a:latin typeface="Verdana" pitchFamily="34" charset="0"/>
              </a:rPr>
              <a:t>like a furnace with all those feathers in it. So </a:t>
            </a:r>
            <a:r>
              <a:rPr lang="en-US" sz="1100" dirty="0" smtClean="0">
                <a:latin typeface="Verdana" pitchFamily="34" charset="0"/>
              </a:rPr>
              <a:t>he threw </a:t>
            </a:r>
            <a:r>
              <a:rPr lang="en-US" sz="1100" dirty="0">
                <a:latin typeface="Verdana" pitchFamily="34" charset="0"/>
              </a:rPr>
              <a:t>the feathers out, thinking he’d pick them </a:t>
            </a:r>
            <a:r>
              <a:rPr lang="en-US" sz="1100" dirty="0" smtClean="0">
                <a:latin typeface="Verdana" pitchFamily="34" charset="0"/>
              </a:rPr>
              <a:t>up when </a:t>
            </a:r>
            <a:r>
              <a:rPr lang="en-US" sz="1100" dirty="0">
                <a:latin typeface="Verdana" pitchFamily="34" charset="0"/>
              </a:rPr>
              <a:t>winter came around and it was time to </a:t>
            </a:r>
            <a:r>
              <a:rPr lang="en-US" sz="1100" dirty="0" smtClean="0">
                <a:latin typeface="Verdana" pitchFamily="34" charset="0"/>
              </a:rPr>
              <a:t>return the </a:t>
            </a:r>
            <a:r>
              <a:rPr lang="en-US" sz="1100" dirty="0">
                <a:latin typeface="Verdana" pitchFamily="34" charset="0"/>
              </a:rPr>
              <a:t>loan</a:t>
            </a:r>
            <a:r>
              <a:rPr lang="en-US" sz="1100" dirty="0" smtClean="0">
                <a:latin typeface="Verdana" pitchFamily="34" charset="0"/>
              </a:rPr>
              <a:t>.</a:t>
            </a:r>
            <a:endParaRPr lang="en-US" sz="1100" dirty="0">
              <a:latin typeface="Verdana"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420</TotalTime>
  <Words>2834</Words>
  <Application>Microsoft Office PowerPoint</Application>
  <PresentationFormat>Custom</PresentationFormat>
  <Paragraphs>283</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Slide 1</vt:lpstr>
      <vt:lpstr>Slide 2</vt:lpstr>
      <vt:lpstr>Slide 3</vt:lpstr>
      <vt:lpstr>Slide 4</vt:lpstr>
      <vt:lpstr>Slide 5</vt:lpstr>
      <vt:lpstr>Slide 6</vt:lpstr>
      <vt:lpstr>Slide 7</vt:lpstr>
      <vt:lpstr>Slide 8</vt:lpstr>
    </vt:vector>
  </TitlesOfParts>
  <Company>Merix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rickr</dc:creator>
  <cp:lastModifiedBy>Rick Richmond</cp:lastModifiedBy>
  <cp:revision>111</cp:revision>
  <dcterms:created xsi:type="dcterms:W3CDTF">2010-03-15T16:13:22Z</dcterms:created>
  <dcterms:modified xsi:type="dcterms:W3CDTF">2012-01-25T02:33:29Z</dcterms:modified>
</cp:coreProperties>
</file>