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306" autoAdjust="0"/>
    <p:restoredTop sz="94619" autoAdjust="0"/>
  </p:normalViewPr>
  <p:slideViewPr>
    <p:cSldViewPr>
      <p:cViewPr>
        <p:scale>
          <a:sx n="91" d="100"/>
          <a:sy n="91" d="100"/>
        </p:scale>
        <p:origin x="-168" y="-53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523220"/>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Measurement</a:t>
            </a:r>
          </a:p>
          <a:p>
            <a:pPr algn="ctr" defTabSz="1017588">
              <a:defRPr/>
            </a:pPr>
            <a:r>
              <a:rPr lang="en-US" sz="1200" dirty="0" smtClean="0">
                <a:effectLst>
                  <a:outerShdw blurRad="38100" dist="38100" dir="2700000" algn="tl">
                    <a:srgbClr val="C0C0C0"/>
                  </a:outerShdw>
                </a:effectLst>
                <a:latin typeface="Verdana" pitchFamily="34" charset="0"/>
              </a:rPr>
              <a:t>(Problem solving with perimeters and areas)</a:t>
            </a:r>
            <a:endParaRPr lang="en-US" sz="1200" dirty="0" smtClean="0">
              <a:latin typeface="Verdana" pitchFamily="34" charset="0"/>
            </a:endParaRP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3622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[4.3.7-4.3.8]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8288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#10</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685800" y="1581090"/>
            <a:ext cx="3581400" cy="400110"/>
          </a:xfrm>
          <a:prstGeom prst="rect">
            <a:avLst/>
          </a:prstGeom>
          <a:noFill/>
          <a:ln>
            <a:solidFill>
              <a:schemeClr val="tx1"/>
            </a:solidFill>
          </a:ln>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[4.3.7-4.3.8</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457200" y="2546390"/>
            <a:ext cx="4343400" cy="3016210"/>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p>
          <a:p>
            <a:endParaRPr lang="en-US" sz="1000" b="1"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4.3.7</a:t>
            </a:r>
          </a:p>
          <a:p>
            <a:pPr marL="466725" indent="-228600">
              <a:buFont typeface="+mj-lt"/>
              <a:buAutoNum type="arabicPeriod"/>
            </a:pPr>
            <a:r>
              <a:rPr lang="en-US" sz="1000" dirty="0" smtClean="0">
                <a:latin typeface="Verdana" pitchFamily="34" charset="0"/>
              </a:rPr>
              <a:t>Find the perimeter by adding the lengths of the sides of a polygon.</a:t>
            </a:r>
          </a:p>
          <a:p>
            <a:pPr marL="466725" indent="-228600">
              <a:buFont typeface="+mj-lt"/>
              <a:buAutoNum type="arabicPeriod"/>
            </a:pPr>
            <a:r>
              <a:rPr lang="en-US" sz="1000" dirty="0" smtClean="0">
                <a:latin typeface="Verdana" pitchFamily="34" charset="0"/>
              </a:rPr>
              <a:t>Area of a square or rectangle can be found by using the formula A=L x W</a:t>
            </a:r>
          </a:p>
          <a:p>
            <a:pPr marL="466725" indent="-228600">
              <a:buFont typeface="+mj-lt"/>
              <a:buAutoNum type="arabicPeriod"/>
            </a:pPr>
            <a:r>
              <a:rPr lang="en-US" sz="1000" dirty="0" smtClean="0">
                <a:latin typeface="Verdana" pitchFamily="34" charset="0"/>
              </a:rPr>
              <a:t>Perimeter and area measure two different things and usually are not the same.</a:t>
            </a:r>
          </a:p>
          <a:p>
            <a:pPr marL="228600" indent="-228600">
              <a:buFont typeface="+mj-lt"/>
              <a:buAutoNum type="arabicPeriod"/>
            </a:pPr>
            <a:endParaRPr lang="en-US" sz="1000" dirty="0" smtClean="0">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4.3.8</a:t>
            </a:r>
          </a:p>
          <a:p>
            <a:pPr marL="466725" indent="-228600">
              <a:buFont typeface="+mj-lt"/>
              <a:buAutoNum type="arabicPeriod"/>
            </a:pPr>
            <a:r>
              <a:rPr lang="en-US" sz="1000" dirty="0" smtClean="0">
                <a:latin typeface="Verdana" pitchFamily="34" charset="0"/>
              </a:rPr>
              <a:t>How can two shapes that have the same area have a different perimeter?</a:t>
            </a:r>
          </a:p>
          <a:p>
            <a:pPr marL="466725" indent="-228600">
              <a:buFont typeface="+mj-lt"/>
              <a:buAutoNum type="arabicPeriod"/>
            </a:pPr>
            <a:r>
              <a:rPr lang="en-US" sz="1000" dirty="0" smtClean="0">
                <a:latin typeface="Verdana" pitchFamily="34" charset="0"/>
              </a:rPr>
              <a:t>How can two shapes that have the same perimeter have different areas?</a:t>
            </a:r>
          </a:p>
          <a:p>
            <a:pPr marL="228600" indent="-228600">
              <a:buFont typeface="+mj-lt"/>
              <a:buAutoNum type="arabicPeriod"/>
            </a:pPr>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p:txBody>
      </p:sp>
      <p:sp>
        <p:nvSpPr>
          <p:cNvPr id="18" name="TextBox 17"/>
          <p:cNvSpPr txBox="1"/>
          <p:nvPr/>
        </p:nvSpPr>
        <p:spPr>
          <a:xfrm>
            <a:off x="457200" y="381000"/>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 </a:t>
            </a:r>
            <a:r>
              <a:rPr lang="en-US" sz="1200" b="1" i="1" u="sng" dirty="0" smtClean="0">
                <a:latin typeface="Verdana" pitchFamily="34" charset="0"/>
              </a:rPr>
              <a:t>4.3.7-4.3.8</a:t>
            </a:r>
            <a:r>
              <a:rPr lang="en-US" sz="1200" i="1" dirty="0" smtClean="0">
                <a:latin typeface="Verdana" pitchFamily="34" charset="0"/>
              </a:rPr>
              <a:t> (Problem solving with perimeters and areas)will be assessed in 2010-2011</a:t>
            </a:r>
            <a:r>
              <a:rPr lang="en-US" sz="1100" i="1" dirty="0" smtClean="0">
                <a:latin typeface="Verdana" pitchFamily="34" charset="0"/>
              </a:rPr>
              <a:t>.  </a:t>
            </a:r>
            <a:endParaRPr lang="en-US" sz="1100" b="1" i="1" dirty="0">
              <a:effectLst>
                <a:outerShdw blurRad="38100" dist="38100" dir="2700000" algn="tl">
                  <a:srgbClr val="000000">
                    <a:alpha val="43137"/>
                  </a:srgbClr>
                </a:outerShdw>
              </a:effectLst>
              <a:latin typeface="Verdana" pitchFamily="34" charset="0"/>
            </a:endParaRPr>
          </a:p>
        </p:txBody>
      </p:sp>
      <p:graphicFrame>
        <p:nvGraphicFramePr>
          <p:cNvPr id="20" name="Table 19"/>
          <p:cNvGraphicFramePr>
            <a:graphicFrameLocks noGrp="1"/>
          </p:cNvGraphicFramePr>
          <p:nvPr/>
        </p:nvGraphicFramePr>
        <p:xfrm>
          <a:off x="5791200" y="2895600"/>
          <a:ext cx="3733800" cy="3886200"/>
        </p:xfrm>
        <a:graphic>
          <a:graphicData uri="http://schemas.openxmlformats.org/drawingml/2006/table">
            <a:tbl>
              <a:tblPr/>
              <a:tblGrid>
                <a:gridCol w="3733800"/>
              </a:tblGrid>
              <a:tr h="391100">
                <a:tc>
                  <a:txBody>
                    <a:bodyPr/>
                    <a:lstStyle/>
                    <a:p>
                      <a:pPr algn="l" fontAlgn="t"/>
                      <a:r>
                        <a:rPr lang="en-US" sz="1000" b="1" i="0" u="sng" strike="noStrike" dirty="0" smtClean="0">
                          <a:solidFill>
                            <a:srgbClr val="000000"/>
                          </a:solidFill>
                          <a:latin typeface="Calibri"/>
                        </a:rPr>
                        <a:t>  4.3:  </a:t>
                      </a:r>
                      <a:r>
                        <a:rPr lang="en-US" sz="1000" b="0" i="0" u="none" strike="noStrike" dirty="0" smtClean="0">
                          <a:solidFill>
                            <a:srgbClr val="000000"/>
                          </a:solidFill>
                          <a:latin typeface="Calibri"/>
                        </a:rPr>
                        <a:t>Understanding of area and determining the areas of two dimensional shapes.</a:t>
                      </a:r>
                      <a:endParaRPr lang="en-US" sz="1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84436">
                <a:tc>
                  <a:txBody>
                    <a:bodyPr/>
                    <a:lstStyle/>
                    <a:p>
                      <a:pPr algn="l" fontAlgn="t"/>
                      <a:r>
                        <a:rPr lang="en-US" sz="800" b="0" i="0" u="none" strike="noStrike" dirty="0">
                          <a:solidFill>
                            <a:srgbClr val="000000"/>
                          </a:solidFill>
                          <a:latin typeface="Verdana" pitchFamily="34" charset="0"/>
                        </a:rPr>
                        <a:t>4.3.1 Recognize area as an attribute of two-dimensional regions.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7749">
                <a:tc>
                  <a:txBody>
                    <a:bodyPr/>
                    <a:lstStyle/>
                    <a:p>
                      <a:pPr algn="l" fontAlgn="t"/>
                      <a:r>
                        <a:rPr lang="en-US" sz="800" b="0" i="0" u="none" strike="noStrike" dirty="0">
                          <a:solidFill>
                            <a:srgbClr val="000000"/>
                          </a:solidFill>
                          <a:latin typeface="Verdana" pitchFamily="34" charset="0"/>
                        </a:rPr>
                        <a:t>4.3.2  Determine area by finding the total number of same-sized units of area that </a:t>
                      </a:r>
                      <a:r>
                        <a:rPr lang="en-US" sz="800" b="0" i="0" u="none" strike="noStrike" dirty="0" smtClean="0">
                          <a:solidFill>
                            <a:srgbClr val="000000"/>
                          </a:solidFill>
                          <a:latin typeface="Verdana" pitchFamily="34" charset="0"/>
                        </a:rPr>
                        <a:t>cover a </a:t>
                      </a:r>
                      <a:r>
                        <a:rPr lang="en-US" sz="800" b="0" i="0" u="none" strike="noStrike" dirty="0">
                          <a:solidFill>
                            <a:srgbClr val="000000"/>
                          </a:solidFill>
                          <a:latin typeface="Verdana" pitchFamily="34" charset="0"/>
                        </a:rPr>
                        <a:t>a shape without gaps or overlaps.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4387">
                <a:tc>
                  <a:txBody>
                    <a:bodyPr/>
                    <a:lstStyle/>
                    <a:p>
                      <a:pPr algn="l" fontAlgn="t"/>
                      <a:r>
                        <a:rPr lang="en-US" sz="800" b="0" i="0" u="none" strike="noStrike" dirty="0">
                          <a:solidFill>
                            <a:srgbClr val="000000"/>
                          </a:solidFill>
                          <a:latin typeface="Verdana" pitchFamily="34" charset="0"/>
                        </a:rPr>
                        <a:t>4.3.3 Recognize a square that is one unit on a side as the standard unit for measuring area.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33042">
                <a:tc>
                  <a:txBody>
                    <a:bodyPr/>
                    <a:lstStyle/>
                    <a:p>
                      <a:pPr algn="l" fontAlgn="t"/>
                      <a:r>
                        <a:rPr lang="en-US" sz="800" b="0" i="0" u="none" strike="noStrike" dirty="0">
                          <a:solidFill>
                            <a:srgbClr val="000000"/>
                          </a:solidFill>
                          <a:latin typeface="Verdana"/>
                        </a:rPr>
                        <a:t>4.3.4  Determine the appropriate units, strategies, and tools to solving problems that involve estimating or measuring areas.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1303">
                <a:tc>
                  <a:txBody>
                    <a:bodyPr/>
                    <a:lstStyle/>
                    <a:p>
                      <a:pPr algn="l" fontAlgn="t"/>
                      <a:r>
                        <a:rPr lang="en-US" sz="800" b="0" i="0" u="none" strike="noStrike" dirty="0">
                          <a:solidFill>
                            <a:srgbClr val="000000"/>
                          </a:solidFill>
                          <a:latin typeface="Verdana"/>
                        </a:rPr>
                        <a:t>4.3.5  Connect area measure to the area model used to represent multiplication and use this to justify the formula for area of a rectangle.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954">
                <a:tc>
                  <a:txBody>
                    <a:bodyPr/>
                    <a:lstStyle/>
                    <a:p>
                      <a:pPr algn="l" fontAlgn="t"/>
                      <a:r>
                        <a:rPr lang="en-US" sz="800" b="0" i="0" u="none" strike="noStrike" dirty="0">
                          <a:solidFill>
                            <a:srgbClr val="000000"/>
                          </a:solidFill>
                          <a:latin typeface="Verdana"/>
                        </a:rPr>
                        <a:t>4.3.6  Find the areas of complex shapes that can be subdivided into rectangles.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0062">
                <a:tc>
                  <a:txBody>
                    <a:bodyPr/>
                    <a:lstStyle/>
                    <a:p>
                      <a:pPr algn="l" fontAlgn="t"/>
                      <a:r>
                        <a:rPr lang="en-US" sz="1050" b="1" i="0" u="none" strike="noStrike" dirty="0">
                          <a:solidFill>
                            <a:srgbClr val="000000"/>
                          </a:solidFill>
                          <a:effectLst>
                            <a:outerShdw blurRad="38100" dist="38100" dir="2700000" algn="tl">
                              <a:srgbClr val="000000">
                                <a:alpha val="43137"/>
                              </a:srgbClr>
                            </a:outerShdw>
                          </a:effectLst>
                          <a:latin typeface="Verdana"/>
                        </a:rPr>
                        <a:t>4.3.7  Solve problems involving perimeters and areas of rectangles and squares.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167">
                <a:tc>
                  <a:txBody>
                    <a:bodyPr/>
                    <a:lstStyle/>
                    <a:p>
                      <a:pPr algn="l" fontAlgn="t"/>
                      <a:r>
                        <a:rPr lang="en-US" sz="1050" b="1" i="0" u="none" strike="noStrike" dirty="0">
                          <a:solidFill>
                            <a:srgbClr val="000000"/>
                          </a:solidFill>
                          <a:effectLst>
                            <a:outerShdw blurRad="38100" dist="38100" dir="2700000" algn="tl">
                              <a:srgbClr val="000000">
                                <a:alpha val="43137"/>
                              </a:srgbClr>
                            </a:outerShdw>
                          </a:effectLst>
                          <a:latin typeface="Verdana"/>
                        </a:rPr>
                        <a:t>4.3.8  Recognize that rectangles with the same area can have different perimeters and that can have different areas.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TextBox 14"/>
          <p:cNvSpPr txBox="1"/>
          <p:nvPr/>
        </p:nvSpPr>
        <p:spPr>
          <a:xfrm>
            <a:off x="533400" y="6096000"/>
            <a:ext cx="4267200" cy="1107996"/>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45624" y="5747772"/>
            <a:ext cx="3603175" cy="13388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762000" y="5747772"/>
            <a:ext cx="3810000" cy="13388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23" name="TextBox 22"/>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4.3.8)</a:t>
            </a:r>
            <a:endParaRPr lang="en-US" sz="700" dirty="0">
              <a:latin typeface="Verdana" pitchFamily="34" charset="0"/>
            </a:endParaRPr>
          </a:p>
        </p:txBody>
      </p:sp>
      <p:sp>
        <p:nvSpPr>
          <p:cNvPr id="8" name="TextBox 7"/>
          <p:cNvSpPr txBox="1"/>
          <p:nvPr/>
        </p:nvSpPr>
        <p:spPr>
          <a:xfrm>
            <a:off x="457200" y="304800"/>
            <a:ext cx="3505200" cy="3970318"/>
          </a:xfrm>
          <a:prstGeom prst="rect">
            <a:avLst/>
          </a:prstGeom>
          <a:noFill/>
        </p:spPr>
        <p:txBody>
          <a:bodyPr wrap="square" rtlCol="0">
            <a:spAutoFit/>
          </a:bodyPr>
          <a:lstStyle/>
          <a:p>
            <a:pPr marL="228600" indent="-228600">
              <a:buFont typeface="+mj-lt"/>
              <a:buAutoNum type="arabicPeriod"/>
            </a:pPr>
            <a:r>
              <a:rPr lang="en-US" sz="1200" dirty="0" smtClean="0">
                <a:latin typeface="Verdana" pitchFamily="34" charset="0"/>
              </a:rPr>
              <a:t>Which figure is not a polygon.</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B</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C</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D</a:t>
            </a:r>
          </a:p>
          <a:p>
            <a:endParaRPr lang="en-US" sz="1200" dirty="0" smtClean="0">
              <a:latin typeface="Verdana" pitchFamily="34" charset="0"/>
            </a:endParaRPr>
          </a:p>
          <a:p>
            <a:endParaRPr lang="en-US" sz="1200" dirty="0">
              <a:latin typeface="Verdana" pitchFamily="34" charset="0"/>
            </a:endParaRPr>
          </a:p>
        </p:txBody>
      </p:sp>
      <p:grpSp>
        <p:nvGrpSpPr>
          <p:cNvPr id="20" name="Group 19"/>
          <p:cNvGrpSpPr/>
          <p:nvPr/>
        </p:nvGrpSpPr>
        <p:grpSpPr>
          <a:xfrm>
            <a:off x="990600" y="838200"/>
            <a:ext cx="2745171" cy="933510"/>
            <a:chOff x="990600" y="838200"/>
            <a:chExt cx="2745171" cy="933510"/>
          </a:xfrm>
        </p:grpSpPr>
        <p:sp>
          <p:nvSpPr>
            <p:cNvPr id="9" name="Snip Same Side Corner Rectangle 8"/>
            <p:cNvSpPr/>
            <p:nvPr/>
          </p:nvSpPr>
          <p:spPr bwMode="auto">
            <a:xfrm>
              <a:off x="990600" y="838200"/>
              <a:ext cx="459828" cy="533400"/>
            </a:xfrm>
            <a:prstGeom prst="snip2Same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0" name="Isosceles Triangle 9"/>
            <p:cNvSpPr/>
            <p:nvPr/>
          </p:nvSpPr>
          <p:spPr bwMode="auto">
            <a:xfrm>
              <a:off x="1676400" y="838200"/>
              <a:ext cx="533400" cy="533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1" name="Parallelogram 10"/>
            <p:cNvSpPr/>
            <p:nvPr/>
          </p:nvSpPr>
          <p:spPr bwMode="auto">
            <a:xfrm>
              <a:off x="3124200" y="838200"/>
              <a:ext cx="611571" cy="533400"/>
            </a:xfrm>
            <a:prstGeom prst="parallelogram">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3" name="Chord 12"/>
            <p:cNvSpPr/>
            <p:nvPr/>
          </p:nvSpPr>
          <p:spPr bwMode="auto">
            <a:xfrm>
              <a:off x="2438400" y="838200"/>
              <a:ext cx="459828" cy="533400"/>
            </a:xfrm>
            <a:prstGeom prst="chor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990600" y="1371600"/>
              <a:ext cx="457200" cy="400110"/>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A</a:t>
              </a:r>
              <a:endParaRPr lang="en-US" b="1" dirty="0">
                <a:effectLst>
                  <a:outerShdw blurRad="38100" dist="38100" dir="2700000" algn="tl">
                    <a:srgbClr val="000000">
                      <a:alpha val="43137"/>
                    </a:srgbClr>
                  </a:outerShdw>
                </a:effectLst>
              </a:endParaRPr>
            </a:p>
          </p:txBody>
        </p:sp>
        <p:sp>
          <p:nvSpPr>
            <p:cNvPr id="17" name="TextBox 16"/>
            <p:cNvSpPr txBox="1"/>
            <p:nvPr/>
          </p:nvSpPr>
          <p:spPr>
            <a:xfrm>
              <a:off x="1700150" y="1371600"/>
              <a:ext cx="457200" cy="400110"/>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B</a:t>
              </a:r>
              <a:endParaRPr lang="en-US" b="1" dirty="0">
                <a:effectLst>
                  <a:outerShdw blurRad="38100" dist="38100" dir="2700000" algn="tl">
                    <a:srgbClr val="000000">
                      <a:alpha val="43137"/>
                    </a:srgbClr>
                  </a:outerShdw>
                </a:effectLst>
              </a:endParaRPr>
            </a:p>
          </p:txBody>
        </p:sp>
        <p:sp>
          <p:nvSpPr>
            <p:cNvPr id="18" name="TextBox 17"/>
            <p:cNvSpPr txBox="1"/>
            <p:nvPr/>
          </p:nvSpPr>
          <p:spPr>
            <a:xfrm>
              <a:off x="2438400" y="1371600"/>
              <a:ext cx="457200" cy="400110"/>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C</a:t>
              </a:r>
              <a:endParaRPr lang="en-US" b="1" dirty="0">
                <a:effectLst>
                  <a:outerShdw blurRad="38100" dist="38100" dir="2700000" algn="tl">
                    <a:srgbClr val="000000">
                      <a:alpha val="43137"/>
                    </a:srgbClr>
                  </a:outerShdw>
                </a:effectLst>
              </a:endParaRPr>
            </a:p>
          </p:txBody>
        </p:sp>
        <p:sp>
          <p:nvSpPr>
            <p:cNvPr id="19" name="TextBox 18"/>
            <p:cNvSpPr txBox="1"/>
            <p:nvPr/>
          </p:nvSpPr>
          <p:spPr>
            <a:xfrm>
              <a:off x="3124200" y="1371600"/>
              <a:ext cx="457200" cy="400110"/>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D</a:t>
              </a:r>
              <a:endParaRPr lang="en-US" b="1" dirty="0">
                <a:effectLst>
                  <a:outerShdw blurRad="38100" dist="38100" dir="2700000" algn="tl">
                    <a:srgbClr val="000000">
                      <a:alpha val="43137"/>
                    </a:srgbClr>
                  </a:outerShdw>
                </a:effectLst>
              </a:endParaRPr>
            </a:p>
          </p:txBody>
        </p:sp>
      </p:grpSp>
      <p:sp>
        <p:nvSpPr>
          <p:cNvPr id="21" name="TextBox 20"/>
          <p:cNvSpPr txBox="1"/>
          <p:nvPr/>
        </p:nvSpPr>
        <p:spPr>
          <a:xfrm>
            <a:off x="5562600" y="381000"/>
            <a:ext cx="3886200" cy="4154984"/>
          </a:xfrm>
          <a:prstGeom prst="rect">
            <a:avLst/>
          </a:prstGeom>
          <a:noFill/>
        </p:spPr>
        <p:txBody>
          <a:bodyPr wrap="square" rtlCol="0">
            <a:spAutoFit/>
          </a:bodyPr>
          <a:lstStyle/>
          <a:p>
            <a:pPr marL="228600" indent="-228600">
              <a:buFont typeface="+mj-lt"/>
              <a:buAutoNum type="arabicPeriod" startAt="10"/>
            </a:pPr>
            <a:r>
              <a:rPr lang="en-US" sz="1200" dirty="0" smtClean="0">
                <a:latin typeface="Verdana" pitchFamily="34" charset="0"/>
              </a:rPr>
              <a:t>This shape has an area of 12.</a:t>
            </a:r>
          </a:p>
          <a:p>
            <a:endParaRPr lang="en-US" sz="1200" dirty="0" smtClean="0">
              <a:latin typeface="Verdana" pitchFamily="34" charset="0"/>
            </a:endParaRPr>
          </a:p>
          <a:p>
            <a:r>
              <a:rPr lang="en-US" sz="1200" dirty="0" smtClean="0">
                <a:latin typeface="Verdana" pitchFamily="34" charset="0"/>
              </a:rPr>
              <a:t>Which shape has the same area as this one?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A</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B</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C</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D</a:t>
            </a:r>
            <a:r>
              <a:rPr lang="en-US" sz="1200" dirty="0" smtClean="0">
                <a:latin typeface="Verdana" pitchFamily="34" charset="0"/>
              </a:rPr>
              <a:t> </a:t>
            </a:r>
          </a:p>
        </p:txBody>
      </p:sp>
      <p:graphicFrame>
        <p:nvGraphicFramePr>
          <p:cNvPr id="22" name="Table 21"/>
          <p:cNvGraphicFramePr>
            <a:graphicFrameLocks noGrp="1"/>
          </p:cNvGraphicFramePr>
          <p:nvPr/>
        </p:nvGraphicFramePr>
        <p:xfrm>
          <a:off x="6811992" y="1143000"/>
          <a:ext cx="1249680" cy="33528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5" name="TextBox 24"/>
          <p:cNvSpPr txBox="1"/>
          <p:nvPr/>
        </p:nvSpPr>
        <p:spPr>
          <a:xfrm>
            <a:off x="6324600" y="1184694"/>
            <a:ext cx="533400" cy="246221"/>
          </a:xfrm>
          <a:prstGeom prst="rect">
            <a:avLst/>
          </a:prstGeom>
          <a:noFill/>
        </p:spPr>
        <p:txBody>
          <a:bodyPr wrap="square" rtlCol="0">
            <a:spAutoFit/>
          </a:bodyPr>
          <a:lstStyle/>
          <a:p>
            <a:pPr algn="r"/>
            <a:r>
              <a:rPr lang="en-US" sz="1000" dirty="0" smtClean="0">
                <a:latin typeface="Verdana" pitchFamily="34" charset="0"/>
              </a:rPr>
              <a:t>12 =</a:t>
            </a:r>
            <a:endParaRPr lang="en-US" sz="1000" dirty="0">
              <a:latin typeface="Verdana" pitchFamily="34" charset="0"/>
            </a:endParaRPr>
          </a:p>
        </p:txBody>
      </p:sp>
      <p:graphicFrame>
        <p:nvGraphicFramePr>
          <p:cNvPr id="27" name="Table 26"/>
          <p:cNvGraphicFramePr>
            <a:graphicFrameLocks noGrp="1"/>
          </p:cNvGraphicFramePr>
          <p:nvPr/>
        </p:nvGraphicFramePr>
        <p:xfrm>
          <a:off x="8006024" y="1813560"/>
          <a:ext cx="1249680" cy="50292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endParaRPr lang="en-US" sz="500" dirty="0"/>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endParaRPr lang="en-US" sz="500" dirty="0"/>
                    </a:p>
                  </a:txBody>
                  <a:tcP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0" name="Table 29"/>
          <p:cNvGraphicFramePr>
            <a:graphicFrameLocks noGrp="1"/>
          </p:cNvGraphicFramePr>
          <p:nvPr/>
        </p:nvGraphicFramePr>
        <p:xfrm>
          <a:off x="8001000" y="2790645"/>
          <a:ext cx="624840" cy="502920"/>
        </p:xfrm>
        <a:graphic>
          <a:graphicData uri="http://schemas.openxmlformats.org/drawingml/2006/table">
            <a:tbl>
              <a:tblPr firstRow="1" bandRow="1">
                <a:tableStyleId>{5C22544A-7EE6-4342-B048-85BDC9FD1C3A}</a:tableStyleId>
              </a:tblPr>
              <a:tblGrid>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3" name="Table 32"/>
          <p:cNvGraphicFramePr>
            <a:graphicFrameLocks noGrp="1"/>
          </p:cNvGraphicFramePr>
          <p:nvPr/>
        </p:nvGraphicFramePr>
        <p:xfrm>
          <a:off x="8001000" y="3657600"/>
          <a:ext cx="833120" cy="670560"/>
        </p:xfrm>
        <a:graphic>
          <a:graphicData uri="http://schemas.openxmlformats.org/drawingml/2006/table">
            <a:tbl>
              <a:tblPr firstRow="1" bandRow="1">
                <a:tableStyleId>{5C22544A-7EE6-4342-B048-85BDC9FD1C3A}</a:tableStyleId>
              </a:tblPr>
              <a:tblGrid>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4" name="Table 33"/>
          <p:cNvGraphicFramePr>
            <a:graphicFrameLocks noGrp="1"/>
          </p:cNvGraphicFramePr>
          <p:nvPr/>
        </p:nvGraphicFramePr>
        <p:xfrm>
          <a:off x="8001000" y="4739640"/>
          <a:ext cx="624840" cy="670560"/>
        </p:xfrm>
        <a:graphic>
          <a:graphicData uri="http://schemas.openxmlformats.org/drawingml/2006/table">
            <a:tbl>
              <a:tblPr firstRow="1" bandRow="1">
                <a:tableStyleId>{5C22544A-7EE6-4342-B048-85BDC9FD1C3A}</a:tableStyleId>
              </a:tblPr>
              <a:tblGrid>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5" name="TextBox 34"/>
          <p:cNvSpPr txBox="1"/>
          <p:nvPr/>
        </p:nvSpPr>
        <p:spPr>
          <a:xfrm>
            <a:off x="7736457" y="1828800"/>
            <a:ext cx="3810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A</a:t>
            </a:r>
            <a:endParaRPr lang="en-US" sz="1200" b="1" dirty="0">
              <a:effectLst>
                <a:outerShdw blurRad="38100" dist="38100" dir="2700000" algn="tl">
                  <a:srgbClr val="000000">
                    <a:alpha val="43137"/>
                  </a:srgbClr>
                </a:outerShdw>
              </a:effectLst>
              <a:latin typeface="Verdana" pitchFamily="34" charset="0"/>
            </a:endParaRPr>
          </a:p>
        </p:txBody>
      </p:sp>
      <p:sp>
        <p:nvSpPr>
          <p:cNvPr id="38" name="TextBox 37"/>
          <p:cNvSpPr txBox="1"/>
          <p:nvPr/>
        </p:nvSpPr>
        <p:spPr>
          <a:xfrm>
            <a:off x="7747959" y="2895600"/>
            <a:ext cx="3810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B</a:t>
            </a:r>
            <a:endParaRPr lang="en-US" sz="1200" b="1" dirty="0">
              <a:effectLst>
                <a:outerShdw blurRad="38100" dist="38100" dir="2700000" algn="tl">
                  <a:srgbClr val="000000">
                    <a:alpha val="43137"/>
                  </a:srgbClr>
                </a:outerShdw>
              </a:effectLst>
              <a:latin typeface="Verdana" pitchFamily="34" charset="0"/>
            </a:endParaRPr>
          </a:p>
        </p:txBody>
      </p:sp>
      <p:sp>
        <p:nvSpPr>
          <p:cNvPr id="39" name="TextBox 38"/>
          <p:cNvSpPr txBox="1"/>
          <p:nvPr/>
        </p:nvSpPr>
        <p:spPr>
          <a:xfrm>
            <a:off x="7753710" y="3886200"/>
            <a:ext cx="3810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C</a:t>
            </a:r>
            <a:endParaRPr lang="en-US" sz="1200" b="1" dirty="0">
              <a:effectLst>
                <a:outerShdw blurRad="38100" dist="38100" dir="2700000" algn="tl">
                  <a:srgbClr val="000000">
                    <a:alpha val="43137"/>
                  </a:srgbClr>
                </a:outerShdw>
              </a:effectLst>
              <a:latin typeface="Verdana" pitchFamily="34" charset="0"/>
            </a:endParaRPr>
          </a:p>
        </p:txBody>
      </p:sp>
      <p:sp>
        <p:nvSpPr>
          <p:cNvPr id="40" name="TextBox 39"/>
          <p:cNvSpPr txBox="1"/>
          <p:nvPr/>
        </p:nvSpPr>
        <p:spPr>
          <a:xfrm>
            <a:off x="7755147" y="4918494"/>
            <a:ext cx="38100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latin typeface="Verdana" pitchFamily="34" charset="0"/>
              </a:rPr>
              <a:t>D</a:t>
            </a:r>
            <a:endParaRPr lang="en-US" sz="1200" b="1" dirty="0">
              <a:effectLst>
                <a:outerShdw blurRad="38100" dist="38100" dir="2700000" algn="tl">
                  <a:srgbClr val="000000">
                    <a:alpha val="43137"/>
                  </a:srgbClr>
                </a:outerShdw>
              </a:effectLst>
              <a:latin typeface="Verdana" pitchFamily="34" charset="0"/>
            </a:endParaRPr>
          </a:p>
        </p:txBody>
      </p:sp>
      <p:cxnSp>
        <p:nvCxnSpPr>
          <p:cNvPr id="42" name="Straight Connector 41"/>
          <p:cNvCxnSpPr/>
          <p:nvPr/>
        </p:nvCxnSpPr>
        <p:spPr bwMode="auto">
          <a:xfrm>
            <a:off x="5791200" y="1598612"/>
            <a:ext cx="3429000" cy="1588"/>
          </a:xfrm>
          <a:prstGeom prst="line">
            <a:avLst/>
          </a:prstGeom>
          <a:solidFill>
            <a:schemeClr val="accent1"/>
          </a:solidFill>
          <a:ln w="3175" cap="flat" cmpd="sng" algn="ctr">
            <a:solidFill>
              <a:schemeClr val="tx1"/>
            </a:solidFill>
            <a:prstDash val="lgDashDotDot"/>
            <a:round/>
            <a:headEnd type="none" w="med" len="med"/>
            <a:tailEnd type="none" w="med" len="med"/>
          </a:ln>
          <a:effec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85800" y="51816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TextBox 10"/>
          <p:cNvSpPr txBox="1"/>
          <p:nvPr/>
        </p:nvSpPr>
        <p:spPr>
          <a:xfrm>
            <a:off x="5638800" y="5332274"/>
            <a:ext cx="38862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4" name="TextBox 13"/>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16" name="TextBox 15"/>
          <p:cNvSpPr txBox="1"/>
          <p:nvPr/>
        </p:nvSpPr>
        <p:spPr>
          <a:xfrm>
            <a:off x="57150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8" name="TextBox 7"/>
          <p:cNvSpPr txBox="1"/>
          <p:nvPr/>
        </p:nvSpPr>
        <p:spPr>
          <a:xfrm>
            <a:off x="5562600" y="304800"/>
            <a:ext cx="3886200" cy="3970318"/>
          </a:xfrm>
          <a:prstGeom prst="rect">
            <a:avLst/>
          </a:prstGeom>
          <a:noFill/>
        </p:spPr>
        <p:txBody>
          <a:bodyPr wrap="square" rtlCol="0">
            <a:spAutoFit/>
          </a:bodyPr>
          <a:lstStyle/>
          <a:p>
            <a:pPr marL="228600" indent="-228600">
              <a:buFont typeface="+mj-lt"/>
              <a:buAutoNum type="arabicPeriod" startAt="2"/>
            </a:pPr>
            <a:r>
              <a:rPr lang="en-US" sz="1200" dirty="0" smtClean="0">
                <a:latin typeface="Verdana" pitchFamily="34" charset="0"/>
              </a:rPr>
              <a:t>Look at the figure. </a:t>
            </a:r>
          </a:p>
          <a:p>
            <a:pPr marL="228600" indent="-228600">
              <a:buFont typeface="+mj-lt"/>
              <a:buAutoNum type="arabicPeriod" startAt="2"/>
            </a:pPr>
            <a:endParaRPr lang="en-US" sz="1200" dirty="0" smtClean="0">
              <a:latin typeface="Verdana" pitchFamily="34" charset="0"/>
            </a:endParaRPr>
          </a:p>
          <a:p>
            <a:pPr marL="225425"/>
            <a:r>
              <a:rPr lang="en-US" sz="1200" dirty="0" smtClean="0">
                <a:latin typeface="Verdana" pitchFamily="34" charset="0"/>
              </a:rPr>
              <a:t>If the area is 25 find answer would represent the best way to find the perimeter of the square?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5 x 5</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5 x 4</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5 </a:t>
            </a:r>
            <a:r>
              <a:rPr lang="en-US" sz="1200" dirty="0" smtClean="0">
                <a:latin typeface="Verdana" pitchFamily="34" charset="0"/>
                <a:sym typeface="Symbol"/>
              </a:rPr>
              <a:t> 5</a:t>
            </a: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5 + 5</a:t>
            </a:r>
          </a:p>
          <a:p>
            <a:endParaRPr lang="en-US" sz="1200" dirty="0" smtClean="0">
              <a:latin typeface="Verdana" pitchFamily="34" charset="0"/>
            </a:endParaRPr>
          </a:p>
          <a:p>
            <a:endParaRPr lang="en-US" sz="1200" dirty="0">
              <a:latin typeface="Verdana" pitchFamily="34" charset="0"/>
            </a:endParaRPr>
          </a:p>
        </p:txBody>
      </p:sp>
      <p:graphicFrame>
        <p:nvGraphicFramePr>
          <p:cNvPr id="9" name="Table 8"/>
          <p:cNvGraphicFramePr>
            <a:graphicFrameLocks noGrp="1"/>
          </p:cNvGraphicFramePr>
          <p:nvPr/>
        </p:nvGraphicFramePr>
        <p:xfrm>
          <a:off x="8001000" y="1828800"/>
          <a:ext cx="1041400" cy="838200"/>
        </p:xfrm>
        <a:graphic>
          <a:graphicData uri="http://schemas.openxmlformats.org/drawingml/2006/table">
            <a:tbl>
              <a:tblPr firstRow="1" bandRow="1">
                <a:tableStyleId>{5C22544A-7EE6-4342-B048-85BDC9FD1C3A}</a:tableStyleId>
              </a:tblPr>
              <a:tblGrid>
                <a:gridCol w="208280"/>
                <a:gridCol w="208280"/>
                <a:gridCol w="208280"/>
                <a:gridCol w="208280"/>
                <a:gridCol w="208280"/>
              </a:tblGrid>
              <a:tr h="0">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5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bl>
          </a:graphicData>
        </a:graphic>
      </p:graphicFrame>
      <p:cxnSp>
        <p:nvCxnSpPr>
          <p:cNvPr id="12" name="Straight Connector 11"/>
          <p:cNvCxnSpPr/>
          <p:nvPr/>
        </p:nvCxnSpPr>
        <p:spPr bwMode="auto">
          <a:xfrm rot="5400000" flipH="1" flipV="1">
            <a:off x="7848600" y="1600200"/>
            <a:ext cx="304800" cy="1588"/>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rot="10800000">
            <a:off x="7620000" y="1828800"/>
            <a:ext cx="304800" cy="1588"/>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7" name="Straight Connector 16"/>
          <p:cNvCxnSpPr/>
          <p:nvPr/>
        </p:nvCxnSpPr>
        <p:spPr bwMode="auto">
          <a:xfrm rot="5400000" flipH="1" flipV="1">
            <a:off x="8903912" y="1599406"/>
            <a:ext cx="304800" cy="1588"/>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rot="10800000">
            <a:off x="7620000" y="2654717"/>
            <a:ext cx="304800" cy="1588"/>
          </a:xfrm>
          <a:prstGeom prst="line">
            <a:avLst/>
          </a:prstGeom>
          <a:solidFill>
            <a:schemeClr val="accent1"/>
          </a:solidFill>
          <a:ln w="3175" cap="flat" cmpd="sng" algn="ctr">
            <a:solidFill>
              <a:schemeClr val="tx1"/>
            </a:solidFill>
            <a:prstDash val="dash"/>
            <a:round/>
            <a:headEnd type="none" w="med" len="med"/>
            <a:tailEnd type="none" w="med" len="med"/>
          </a:ln>
          <a:effectLst/>
        </p:spPr>
      </p:cxnSp>
      <p:sp>
        <p:nvSpPr>
          <p:cNvPr id="19" name="TextBox 18"/>
          <p:cNvSpPr txBox="1"/>
          <p:nvPr/>
        </p:nvSpPr>
        <p:spPr>
          <a:xfrm>
            <a:off x="8305800" y="1371600"/>
            <a:ext cx="457200" cy="400110"/>
          </a:xfrm>
          <a:prstGeom prst="rect">
            <a:avLst/>
          </a:prstGeom>
          <a:noFill/>
        </p:spPr>
        <p:txBody>
          <a:bodyPr wrap="square" rtlCol="0">
            <a:spAutoFit/>
          </a:bodyPr>
          <a:lstStyle/>
          <a:p>
            <a:pPr algn="ctr"/>
            <a:r>
              <a:rPr lang="en-US" b="1" dirty="0" smtClean="0"/>
              <a:t>5</a:t>
            </a:r>
            <a:endParaRPr lang="en-US" b="1" dirty="0"/>
          </a:p>
        </p:txBody>
      </p:sp>
      <p:sp>
        <p:nvSpPr>
          <p:cNvPr id="20" name="TextBox 19"/>
          <p:cNvSpPr txBox="1"/>
          <p:nvPr/>
        </p:nvSpPr>
        <p:spPr>
          <a:xfrm>
            <a:off x="7587918" y="2050711"/>
            <a:ext cx="457200" cy="400110"/>
          </a:xfrm>
          <a:prstGeom prst="rect">
            <a:avLst/>
          </a:prstGeom>
          <a:noFill/>
        </p:spPr>
        <p:txBody>
          <a:bodyPr wrap="square" rtlCol="0">
            <a:spAutoFit/>
          </a:bodyPr>
          <a:lstStyle/>
          <a:p>
            <a:pPr algn="ctr"/>
            <a:r>
              <a:rPr lang="en-US" b="1" dirty="0" smtClean="0"/>
              <a:t>5</a:t>
            </a:r>
            <a:endParaRPr lang="en-US" b="1" dirty="0"/>
          </a:p>
        </p:txBody>
      </p:sp>
      <p:sp>
        <p:nvSpPr>
          <p:cNvPr id="21" name="TextBox 20"/>
          <p:cNvSpPr txBox="1"/>
          <p:nvPr/>
        </p:nvSpPr>
        <p:spPr>
          <a:xfrm>
            <a:off x="457200" y="304800"/>
            <a:ext cx="3886200" cy="3600986"/>
          </a:xfrm>
          <a:prstGeom prst="rect">
            <a:avLst/>
          </a:prstGeom>
          <a:noFill/>
        </p:spPr>
        <p:txBody>
          <a:bodyPr wrap="square" rtlCol="0">
            <a:spAutoFit/>
          </a:bodyPr>
          <a:lstStyle/>
          <a:p>
            <a:pPr marL="228600" indent="-228600">
              <a:buFont typeface="+mj-lt"/>
              <a:buAutoNum type="arabicPeriod" startAt="9"/>
            </a:pPr>
            <a:r>
              <a:rPr lang="en-US" sz="1200" dirty="0" smtClean="0">
                <a:latin typeface="Verdana" pitchFamily="34" charset="0"/>
              </a:rPr>
              <a:t>What expression best describes how to solve for the perimeter of this triangle?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7 + 9 - 11</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11 +7 + 9</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9 </a:t>
            </a:r>
            <a:r>
              <a:rPr lang="en-US" sz="1200" dirty="0" smtClean="0">
                <a:latin typeface="Verdana" pitchFamily="34" charset="0"/>
                <a:sym typeface="Symbol"/>
              </a:rPr>
              <a:t> 7 x 11</a:t>
            </a: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11 - 7 + 9</a:t>
            </a:r>
          </a:p>
          <a:p>
            <a:endParaRPr lang="en-US" sz="1200" dirty="0" smtClean="0">
              <a:latin typeface="Verdana" pitchFamily="34" charset="0"/>
            </a:endParaRPr>
          </a:p>
          <a:p>
            <a:endParaRPr lang="en-US" sz="1200" dirty="0">
              <a:latin typeface="Verdana" pitchFamily="34" charset="0"/>
            </a:endParaRPr>
          </a:p>
        </p:txBody>
      </p:sp>
      <p:sp>
        <p:nvSpPr>
          <p:cNvPr id="23" name="TextBox 22"/>
          <p:cNvSpPr txBox="1"/>
          <p:nvPr/>
        </p:nvSpPr>
        <p:spPr>
          <a:xfrm>
            <a:off x="3581400" y="1981200"/>
            <a:ext cx="609600" cy="230832"/>
          </a:xfrm>
          <a:prstGeom prst="rect">
            <a:avLst/>
          </a:prstGeom>
          <a:noFill/>
        </p:spPr>
        <p:txBody>
          <a:bodyPr wrap="square" rtlCol="0">
            <a:spAutoFit/>
          </a:bodyPr>
          <a:lstStyle/>
          <a:p>
            <a:pPr algn="ctr"/>
            <a:r>
              <a:rPr lang="en-US" sz="900" dirty="0" smtClean="0">
                <a:latin typeface="Verdana" pitchFamily="34" charset="0"/>
              </a:rPr>
              <a:t>7 cm</a:t>
            </a:r>
            <a:endParaRPr lang="en-US" sz="900" dirty="0">
              <a:latin typeface="Verdana" pitchFamily="34" charset="0"/>
            </a:endParaRPr>
          </a:p>
        </p:txBody>
      </p:sp>
      <p:sp>
        <p:nvSpPr>
          <p:cNvPr id="24" name="Isosceles Triangle 23"/>
          <p:cNvSpPr/>
          <p:nvPr/>
        </p:nvSpPr>
        <p:spPr bwMode="auto">
          <a:xfrm>
            <a:off x="2743200" y="1828800"/>
            <a:ext cx="1060704" cy="685800"/>
          </a:xfrm>
          <a:prstGeom prst="triangle">
            <a:avLst>
              <a:gd name="adj" fmla="val 88141"/>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2971800" y="2475806"/>
            <a:ext cx="609600" cy="230832"/>
          </a:xfrm>
          <a:prstGeom prst="rect">
            <a:avLst/>
          </a:prstGeom>
          <a:noFill/>
        </p:spPr>
        <p:txBody>
          <a:bodyPr wrap="square" rtlCol="0">
            <a:spAutoFit/>
          </a:bodyPr>
          <a:lstStyle/>
          <a:p>
            <a:pPr algn="ctr"/>
            <a:r>
              <a:rPr lang="en-US" sz="900" dirty="0" smtClean="0">
                <a:latin typeface="Verdana" pitchFamily="34" charset="0"/>
              </a:rPr>
              <a:t>9 cm</a:t>
            </a:r>
            <a:endParaRPr lang="en-US" sz="900" dirty="0">
              <a:latin typeface="Verdana" pitchFamily="34" charset="0"/>
            </a:endParaRPr>
          </a:p>
        </p:txBody>
      </p:sp>
      <p:sp>
        <p:nvSpPr>
          <p:cNvPr id="26" name="TextBox 25"/>
          <p:cNvSpPr txBox="1"/>
          <p:nvPr/>
        </p:nvSpPr>
        <p:spPr>
          <a:xfrm>
            <a:off x="2819400" y="1905000"/>
            <a:ext cx="609600" cy="230832"/>
          </a:xfrm>
          <a:prstGeom prst="rect">
            <a:avLst/>
          </a:prstGeom>
          <a:noFill/>
        </p:spPr>
        <p:txBody>
          <a:bodyPr wrap="square" rtlCol="0">
            <a:spAutoFit/>
          </a:bodyPr>
          <a:lstStyle/>
          <a:p>
            <a:pPr algn="ctr"/>
            <a:r>
              <a:rPr lang="en-US" sz="900" dirty="0" smtClean="0">
                <a:latin typeface="Verdana" pitchFamily="34" charset="0"/>
              </a:rPr>
              <a:t>11 cm</a:t>
            </a:r>
            <a:endParaRPr lang="en-US" sz="9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4707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3322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7086600"/>
            <a:ext cx="37338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14" name="TextBox 13"/>
          <p:cNvSpPr txBox="1"/>
          <p:nvPr/>
        </p:nvSpPr>
        <p:spPr>
          <a:xfrm>
            <a:off x="6858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8" name="TextBox 7"/>
          <p:cNvSpPr txBox="1"/>
          <p:nvPr/>
        </p:nvSpPr>
        <p:spPr>
          <a:xfrm>
            <a:off x="533400" y="304800"/>
            <a:ext cx="3886200" cy="3600986"/>
          </a:xfrm>
          <a:prstGeom prst="rect">
            <a:avLst/>
          </a:prstGeom>
          <a:noFill/>
        </p:spPr>
        <p:txBody>
          <a:bodyPr wrap="square" rtlCol="0">
            <a:spAutoFit/>
          </a:bodyPr>
          <a:lstStyle/>
          <a:p>
            <a:pPr marL="228600" indent="-228600">
              <a:buFont typeface="+mj-lt"/>
              <a:buAutoNum type="arabicPeriod" startAt="3"/>
            </a:pPr>
            <a:r>
              <a:rPr lang="en-US" sz="1200" dirty="0" smtClean="0">
                <a:latin typeface="Verdana" pitchFamily="34" charset="0"/>
              </a:rPr>
              <a:t>Find the perimeter of this shape?</a:t>
            </a:r>
          </a:p>
          <a:p>
            <a:pPr marL="228600" indent="-228600">
              <a:buFont typeface="+mj-lt"/>
              <a:buAutoNum type="arabicPeriod" startAt="3"/>
            </a:pP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25</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35</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30</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15</a:t>
            </a:r>
          </a:p>
          <a:p>
            <a:endParaRPr lang="en-US" sz="1200" dirty="0" smtClean="0">
              <a:latin typeface="Verdana" pitchFamily="34" charset="0"/>
            </a:endParaRPr>
          </a:p>
          <a:p>
            <a:endParaRPr lang="en-US" sz="1200" dirty="0">
              <a:latin typeface="Verdana" pitchFamily="34" charset="0"/>
            </a:endParaRPr>
          </a:p>
        </p:txBody>
      </p:sp>
      <p:sp>
        <p:nvSpPr>
          <p:cNvPr id="10" name="Hexagon 9"/>
          <p:cNvSpPr/>
          <p:nvPr/>
        </p:nvSpPr>
        <p:spPr bwMode="auto">
          <a:xfrm>
            <a:off x="2286000" y="1295400"/>
            <a:ext cx="1600200" cy="1447800"/>
          </a:xfrm>
          <a:prstGeom prst="hexagon">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2667000" y="2743200"/>
            <a:ext cx="838200" cy="307777"/>
          </a:xfrm>
          <a:prstGeom prst="rect">
            <a:avLst/>
          </a:prstGeom>
          <a:noFill/>
        </p:spPr>
        <p:txBody>
          <a:bodyPr wrap="square" rtlCol="0">
            <a:spAutoFit/>
          </a:bodyPr>
          <a:lstStyle/>
          <a:p>
            <a:pPr algn="ctr"/>
            <a:r>
              <a:rPr lang="en-US" sz="1400" b="1" dirty="0" smtClean="0">
                <a:effectLst>
                  <a:outerShdw blurRad="38100" dist="38100" dir="2700000" algn="tl">
                    <a:srgbClr val="000000">
                      <a:alpha val="43137"/>
                    </a:srgbClr>
                  </a:outerShdw>
                </a:effectLst>
                <a:latin typeface="Verdana" pitchFamily="34" charset="0"/>
              </a:rPr>
              <a:t>5 cm</a:t>
            </a:r>
            <a:endParaRPr lang="en-US" sz="1400" b="1" dirty="0">
              <a:effectLst>
                <a:outerShdw blurRad="38100" dist="38100" dir="2700000" algn="tl">
                  <a:srgbClr val="000000">
                    <a:alpha val="43137"/>
                  </a:srgbClr>
                </a:outerShdw>
              </a:effectLst>
              <a:latin typeface="Verdana" pitchFamily="34" charset="0"/>
            </a:endParaRPr>
          </a:p>
        </p:txBody>
      </p:sp>
      <p:sp>
        <p:nvSpPr>
          <p:cNvPr id="12" name="TextBox 11"/>
          <p:cNvSpPr txBox="1"/>
          <p:nvPr/>
        </p:nvSpPr>
        <p:spPr>
          <a:xfrm>
            <a:off x="5562600" y="457200"/>
            <a:ext cx="4038600" cy="3785652"/>
          </a:xfrm>
          <a:prstGeom prst="rect">
            <a:avLst/>
          </a:prstGeom>
          <a:noFill/>
        </p:spPr>
        <p:txBody>
          <a:bodyPr wrap="square" rtlCol="0">
            <a:spAutoFit/>
          </a:bodyPr>
          <a:lstStyle/>
          <a:p>
            <a:pPr marL="228600" indent="-228600">
              <a:buFont typeface="+mj-lt"/>
              <a:buAutoNum type="arabicPeriod" startAt="8"/>
            </a:pPr>
            <a:r>
              <a:rPr lang="en-US" sz="1200" dirty="0" smtClean="0">
                <a:latin typeface="Verdana" pitchFamily="34" charset="0"/>
              </a:rPr>
              <a:t>Which rectangle has the biggest perimeter?</a:t>
            </a:r>
          </a:p>
          <a:p>
            <a:pPr marL="228600" indent="-228600">
              <a:buFont typeface="+mj-lt"/>
              <a:buAutoNum type="arabicPeriod" startAt="8"/>
            </a:pP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A</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B</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C</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a:t>
            </a:r>
            <a:r>
              <a:rPr lang="en-US" sz="1200" b="1" dirty="0" smtClean="0">
                <a:effectLst>
                  <a:outerShdw blurRad="38100" dist="38100" dir="2700000" algn="tl">
                    <a:srgbClr val="000000">
                      <a:alpha val="43137"/>
                    </a:srgbClr>
                  </a:outerShdw>
                </a:effectLst>
                <a:latin typeface="Verdana" pitchFamily="34" charset="0"/>
              </a:rPr>
              <a:t>D</a:t>
            </a:r>
          </a:p>
          <a:p>
            <a:endParaRPr lang="en-US" sz="1200" dirty="0" smtClean="0">
              <a:latin typeface="Verdana" pitchFamily="34" charset="0"/>
            </a:endParaRPr>
          </a:p>
          <a:p>
            <a:endParaRPr lang="en-US" sz="1200" dirty="0">
              <a:latin typeface="Verdana" pitchFamily="34" charset="0"/>
            </a:endParaRPr>
          </a:p>
        </p:txBody>
      </p:sp>
      <p:sp>
        <p:nvSpPr>
          <p:cNvPr id="13" name="Rectangle 12"/>
          <p:cNvSpPr/>
          <p:nvPr/>
        </p:nvSpPr>
        <p:spPr bwMode="auto">
          <a:xfrm>
            <a:off x="5805620" y="1143000"/>
            <a:ext cx="762000" cy="3048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lumMod val="65000"/>
                </a:schemeClr>
              </a:solidFill>
              <a:effectLst/>
              <a:latin typeface="Arial" charset="0"/>
            </a:endParaRPr>
          </a:p>
        </p:txBody>
      </p:sp>
      <p:sp>
        <p:nvSpPr>
          <p:cNvPr id="15" name="Rectangle 14"/>
          <p:cNvSpPr/>
          <p:nvPr/>
        </p:nvSpPr>
        <p:spPr bwMode="auto">
          <a:xfrm>
            <a:off x="7010400" y="1143000"/>
            <a:ext cx="609600" cy="3810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lumMod val="65000"/>
                </a:schemeClr>
              </a:solidFill>
              <a:effectLst/>
              <a:latin typeface="Arial" charset="0"/>
            </a:endParaRPr>
          </a:p>
        </p:txBody>
      </p:sp>
      <p:sp>
        <p:nvSpPr>
          <p:cNvPr id="17" name="Rectangle 16"/>
          <p:cNvSpPr/>
          <p:nvPr/>
        </p:nvSpPr>
        <p:spPr bwMode="auto">
          <a:xfrm rot="5400000">
            <a:off x="7962900" y="1181100"/>
            <a:ext cx="609600" cy="2286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lumMod val="65000"/>
                </a:schemeClr>
              </a:solidFill>
              <a:effectLst/>
              <a:latin typeface="Arial" charset="0"/>
            </a:endParaRPr>
          </a:p>
        </p:txBody>
      </p:sp>
      <p:sp>
        <p:nvSpPr>
          <p:cNvPr id="18" name="Rectangle 17"/>
          <p:cNvSpPr/>
          <p:nvPr/>
        </p:nvSpPr>
        <p:spPr bwMode="auto">
          <a:xfrm>
            <a:off x="8915400" y="1143000"/>
            <a:ext cx="533400" cy="2286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lumMod val="65000"/>
                </a:schemeClr>
              </a:solidFill>
              <a:effectLst/>
              <a:latin typeface="Arial" charset="0"/>
            </a:endParaRPr>
          </a:p>
        </p:txBody>
      </p:sp>
      <p:sp>
        <p:nvSpPr>
          <p:cNvPr id="19" name="TextBox 18"/>
          <p:cNvSpPr txBox="1"/>
          <p:nvPr/>
        </p:nvSpPr>
        <p:spPr>
          <a:xfrm>
            <a:off x="5451396" y="1219200"/>
            <a:ext cx="457200" cy="200055"/>
          </a:xfrm>
          <a:prstGeom prst="rect">
            <a:avLst/>
          </a:prstGeom>
          <a:noFill/>
        </p:spPr>
        <p:txBody>
          <a:bodyPr wrap="square" rtlCol="0">
            <a:spAutoFit/>
          </a:bodyPr>
          <a:lstStyle/>
          <a:p>
            <a:pPr algn="ctr"/>
            <a:r>
              <a:rPr lang="en-US" sz="700" dirty="0" smtClean="0">
                <a:latin typeface="Verdana" pitchFamily="34" charset="0"/>
              </a:rPr>
              <a:t>3 cm</a:t>
            </a:r>
            <a:endParaRPr lang="en-US" sz="700" dirty="0">
              <a:latin typeface="Verdana" pitchFamily="34" charset="0"/>
            </a:endParaRPr>
          </a:p>
        </p:txBody>
      </p:sp>
      <p:sp>
        <p:nvSpPr>
          <p:cNvPr id="20" name="TextBox 19"/>
          <p:cNvSpPr txBox="1"/>
          <p:nvPr/>
        </p:nvSpPr>
        <p:spPr>
          <a:xfrm>
            <a:off x="5958020" y="990600"/>
            <a:ext cx="457200" cy="200055"/>
          </a:xfrm>
          <a:prstGeom prst="rect">
            <a:avLst/>
          </a:prstGeom>
          <a:noFill/>
        </p:spPr>
        <p:txBody>
          <a:bodyPr wrap="square" rtlCol="0">
            <a:spAutoFit/>
          </a:bodyPr>
          <a:lstStyle/>
          <a:p>
            <a:pPr algn="ctr"/>
            <a:r>
              <a:rPr lang="en-US" sz="700" dirty="0" smtClean="0">
                <a:latin typeface="Verdana" pitchFamily="34" charset="0"/>
              </a:rPr>
              <a:t>6 cm</a:t>
            </a:r>
            <a:endParaRPr lang="en-US" sz="700" dirty="0">
              <a:latin typeface="Verdana" pitchFamily="34" charset="0"/>
            </a:endParaRPr>
          </a:p>
        </p:txBody>
      </p:sp>
      <p:sp>
        <p:nvSpPr>
          <p:cNvPr id="22" name="TextBox 21"/>
          <p:cNvSpPr txBox="1"/>
          <p:nvPr/>
        </p:nvSpPr>
        <p:spPr>
          <a:xfrm>
            <a:off x="6674710" y="1213022"/>
            <a:ext cx="457200" cy="200055"/>
          </a:xfrm>
          <a:prstGeom prst="rect">
            <a:avLst/>
          </a:prstGeom>
          <a:noFill/>
        </p:spPr>
        <p:txBody>
          <a:bodyPr wrap="square" rtlCol="0">
            <a:spAutoFit/>
          </a:bodyPr>
          <a:lstStyle/>
          <a:p>
            <a:pPr algn="ctr"/>
            <a:r>
              <a:rPr lang="en-US" sz="700" dirty="0" smtClean="0">
                <a:latin typeface="Verdana" pitchFamily="34" charset="0"/>
              </a:rPr>
              <a:t>4 cm</a:t>
            </a:r>
            <a:endParaRPr lang="en-US" sz="700" dirty="0">
              <a:latin typeface="Verdana" pitchFamily="34" charset="0"/>
            </a:endParaRPr>
          </a:p>
        </p:txBody>
      </p:sp>
      <p:sp>
        <p:nvSpPr>
          <p:cNvPr id="23" name="TextBox 22"/>
          <p:cNvSpPr txBox="1"/>
          <p:nvPr/>
        </p:nvSpPr>
        <p:spPr>
          <a:xfrm>
            <a:off x="7086600" y="978244"/>
            <a:ext cx="457200" cy="200055"/>
          </a:xfrm>
          <a:prstGeom prst="rect">
            <a:avLst/>
          </a:prstGeom>
          <a:noFill/>
        </p:spPr>
        <p:txBody>
          <a:bodyPr wrap="square" rtlCol="0">
            <a:spAutoFit/>
          </a:bodyPr>
          <a:lstStyle/>
          <a:p>
            <a:pPr algn="ctr"/>
            <a:r>
              <a:rPr lang="en-US" sz="700" dirty="0" smtClean="0">
                <a:latin typeface="Verdana" pitchFamily="34" charset="0"/>
              </a:rPr>
              <a:t>6 cm</a:t>
            </a:r>
            <a:endParaRPr lang="en-US" sz="700" dirty="0">
              <a:latin typeface="Verdana" pitchFamily="34" charset="0"/>
            </a:endParaRPr>
          </a:p>
        </p:txBody>
      </p:sp>
      <p:sp>
        <p:nvSpPr>
          <p:cNvPr id="24" name="TextBox 23"/>
          <p:cNvSpPr txBox="1"/>
          <p:nvPr/>
        </p:nvSpPr>
        <p:spPr>
          <a:xfrm>
            <a:off x="8052488" y="838200"/>
            <a:ext cx="457200" cy="200055"/>
          </a:xfrm>
          <a:prstGeom prst="rect">
            <a:avLst/>
          </a:prstGeom>
          <a:noFill/>
        </p:spPr>
        <p:txBody>
          <a:bodyPr wrap="square" rtlCol="0">
            <a:spAutoFit/>
          </a:bodyPr>
          <a:lstStyle/>
          <a:p>
            <a:pPr algn="ctr"/>
            <a:r>
              <a:rPr lang="en-US" sz="700" dirty="0" smtClean="0">
                <a:latin typeface="Verdana" pitchFamily="34" charset="0"/>
              </a:rPr>
              <a:t>2 cm</a:t>
            </a:r>
            <a:endParaRPr lang="en-US" sz="700" dirty="0">
              <a:latin typeface="Verdana" pitchFamily="34" charset="0"/>
            </a:endParaRPr>
          </a:p>
        </p:txBody>
      </p:sp>
      <p:sp>
        <p:nvSpPr>
          <p:cNvPr id="25" name="TextBox 24"/>
          <p:cNvSpPr txBox="1"/>
          <p:nvPr/>
        </p:nvSpPr>
        <p:spPr>
          <a:xfrm>
            <a:off x="7805354" y="1143000"/>
            <a:ext cx="457200" cy="200055"/>
          </a:xfrm>
          <a:prstGeom prst="rect">
            <a:avLst/>
          </a:prstGeom>
          <a:noFill/>
        </p:spPr>
        <p:txBody>
          <a:bodyPr wrap="square" rtlCol="0">
            <a:spAutoFit/>
          </a:bodyPr>
          <a:lstStyle/>
          <a:p>
            <a:pPr algn="ctr"/>
            <a:r>
              <a:rPr lang="en-US" sz="700" dirty="0" smtClean="0">
                <a:latin typeface="Verdana" pitchFamily="34" charset="0"/>
              </a:rPr>
              <a:t>8 cm</a:t>
            </a:r>
            <a:endParaRPr lang="en-US" sz="700" dirty="0">
              <a:latin typeface="Verdana" pitchFamily="34" charset="0"/>
            </a:endParaRPr>
          </a:p>
        </p:txBody>
      </p:sp>
      <p:sp>
        <p:nvSpPr>
          <p:cNvPr id="26" name="TextBox 25"/>
          <p:cNvSpPr txBox="1"/>
          <p:nvPr/>
        </p:nvSpPr>
        <p:spPr>
          <a:xfrm>
            <a:off x="8915400" y="990600"/>
            <a:ext cx="533400" cy="200055"/>
          </a:xfrm>
          <a:prstGeom prst="rect">
            <a:avLst/>
          </a:prstGeom>
          <a:noFill/>
        </p:spPr>
        <p:txBody>
          <a:bodyPr wrap="square" rtlCol="0">
            <a:spAutoFit/>
          </a:bodyPr>
          <a:lstStyle/>
          <a:p>
            <a:pPr algn="ctr"/>
            <a:r>
              <a:rPr lang="en-US" sz="700" dirty="0" smtClean="0">
                <a:latin typeface="Verdana" pitchFamily="34" charset="0"/>
              </a:rPr>
              <a:t>5 cm</a:t>
            </a:r>
            <a:endParaRPr lang="en-US" sz="700" dirty="0">
              <a:latin typeface="Verdana" pitchFamily="34" charset="0"/>
            </a:endParaRPr>
          </a:p>
        </p:txBody>
      </p:sp>
      <p:sp>
        <p:nvSpPr>
          <p:cNvPr id="27" name="TextBox 26"/>
          <p:cNvSpPr txBox="1"/>
          <p:nvPr/>
        </p:nvSpPr>
        <p:spPr>
          <a:xfrm>
            <a:off x="8569418" y="1143000"/>
            <a:ext cx="457200" cy="200055"/>
          </a:xfrm>
          <a:prstGeom prst="rect">
            <a:avLst/>
          </a:prstGeom>
          <a:noFill/>
        </p:spPr>
        <p:txBody>
          <a:bodyPr wrap="square" rtlCol="0">
            <a:spAutoFit/>
          </a:bodyPr>
          <a:lstStyle/>
          <a:p>
            <a:pPr algn="ctr"/>
            <a:r>
              <a:rPr lang="en-US" sz="700" dirty="0" smtClean="0">
                <a:latin typeface="Verdana" pitchFamily="34" charset="0"/>
              </a:rPr>
              <a:t>3 cm</a:t>
            </a:r>
            <a:endParaRPr lang="en-US" sz="700" dirty="0">
              <a:latin typeface="Verdana" pitchFamily="34" charset="0"/>
            </a:endParaRPr>
          </a:p>
        </p:txBody>
      </p:sp>
      <p:sp>
        <p:nvSpPr>
          <p:cNvPr id="28" name="TextBox 27"/>
          <p:cNvSpPr txBox="1"/>
          <p:nvPr/>
        </p:nvSpPr>
        <p:spPr>
          <a:xfrm>
            <a:off x="5943600" y="1152139"/>
            <a:ext cx="457200" cy="230832"/>
          </a:xfrm>
          <a:prstGeom prst="rect">
            <a:avLst/>
          </a:prstGeom>
          <a:noFill/>
        </p:spPr>
        <p:txBody>
          <a:bodyPr wrap="square" rtlCol="0">
            <a:spAutoFit/>
          </a:bodyPr>
          <a:lstStyle/>
          <a:p>
            <a:pPr algn="ctr"/>
            <a:r>
              <a:rPr lang="en-US" sz="900" b="1" dirty="0" smtClean="0">
                <a:effectLst>
                  <a:outerShdw blurRad="38100" dist="38100" dir="2700000" algn="tl">
                    <a:srgbClr val="000000">
                      <a:alpha val="43137"/>
                    </a:srgbClr>
                  </a:outerShdw>
                </a:effectLst>
                <a:latin typeface="Verdana" pitchFamily="34" charset="0"/>
              </a:rPr>
              <a:t>A</a:t>
            </a:r>
            <a:endParaRPr lang="en-US" sz="900" b="1" dirty="0">
              <a:effectLst>
                <a:outerShdw blurRad="38100" dist="38100" dir="2700000" algn="tl">
                  <a:srgbClr val="000000">
                    <a:alpha val="43137"/>
                  </a:srgbClr>
                </a:outerShdw>
              </a:effectLst>
              <a:latin typeface="Verdana" pitchFamily="34" charset="0"/>
            </a:endParaRPr>
          </a:p>
        </p:txBody>
      </p:sp>
      <p:sp>
        <p:nvSpPr>
          <p:cNvPr id="29" name="TextBox 28"/>
          <p:cNvSpPr txBox="1"/>
          <p:nvPr/>
        </p:nvSpPr>
        <p:spPr>
          <a:xfrm>
            <a:off x="7086600" y="1157668"/>
            <a:ext cx="457200" cy="230832"/>
          </a:xfrm>
          <a:prstGeom prst="rect">
            <a:avLst/>
          </a:prstGeom>
          <a:noFill/>
        </p:spPr>
        <p:txBody>
          <a:bodyPr wrap="square" rtlCol="0">
            <a:spAutoFit/>
          </a:bodyPr>
          <a:lstStyle/>
          <a:p>
            <a:pPr algn="ctr"/>
            <a:r>
              <a:rPr lang="en-US" sz="900" b="1" dirty="0" smtClean="0">
                <a:effectLst>
                  <a:outerShdw blurRad="38100" dist="38100" dir="2700000" algn="tl">
                    <a:srgbClr val="000000">
                      <a:alpha val="43137"/>
                    </a:srgbClr>
                  </a:outerShdw>
                </a:effectLst>
                <a:latin typeface="Verdana" pitchFamily="34" charset="0"/>
              </a:rPr>
              <a:t>B</a:t>
            </a:r>
            <a:endParaRPr lang="en-US" sz="900" b="1" dirty="0">
              <a:effectLst>
                <a:outerShdw blurRad="38100" dist="38100" dir="2700000" algn="tl">
                  <a:srgbClr val="000000">
                    <a:alpha val="43137"/>
                  </a:srgbClr>
                </a:outerShdw>
              </a:effectLst>
              <a:latin typeface="Verdana" pitchFamily="34" charset="0"/>
            </a:endParaRPr>
          </a:p>
        </p:txBody>
      </p:sp>
      <p:sp>
        <p:nvSpPr>
          <p:cNvPr id="30" name="TextBox 29"/>
          <p:cNvSpPr txBox="1"/>
          <p:nvPr/>
        </p:nvSpPr>
        <p:spPr>
          <a:xfrm>
            <a:off x="8038068" y="1148799"/>
            <a:ext cx="457200" cy="230832"/>
          </a:xfrm>
          <a:prstGeom prst="rect">
            <a:avLst/>
          </a:prstGeom>
          <a:noFill/>
        </p:spPr>
        <p:txBody>
          <a:bodyPr wrap="square" rtlCol="0">
            <a:spAutoFit/>
          </a:bodyPr>
          <a:lstStyle/>
          <a:p>
            <a:pPr algn="ctr"/>
            <a:r>
              <a:rPr lang="en-US" sz="900" b="1" dirty="0" smtClean="0">
                <a:effectLst>
                  <a:outerShdw blurRad="38100" dist="38100" dir="2700000" algn="tl">
                    <a:srgbClr val="000000">
                      <a:alpha val="43137"/>
                    </a:srgbClr>
                  </a:outerShdw>
                </a:effectLst>
                <a:latin typeface="Verdana" pitchFamily="34" charset="0"/>
              </a:rPr>
              <a:t>C</a:t>
            </a:r>
            <a:endParaRPr lang="en-US" sz="900" b="1" dirty="0">
              <a:effectLst>
                <a:outerShdw blurRad="38100" dist="38100" dir="2700000" algn="tl">
                  <a:srgbClr val="000000">
                    <a:alpha val="43137"/>
                  </a:srgbClr>
                </a:outerShdw>
              </a:effectLst>
              <a:latin typeface="Verdana" pitchFamily="34" charset="0"/>
            </a:endParaRPr>
          </a:p>
        </p:txBody>
      </p:sp>
      <p:sp>
        <p:nvSpPr>
          <p:cNvPr id="31" name="TextBox 30"/>
          <p:cNvSpPr txBox="1"/>
          <p:nvPr/>
        </p:nvSpPr>
        <p:spPr>
          <a:xfrm>
            <a:off x="8952468" y="1138616"/>
            <a:ext cx="457200" cy="230832"/>
          </a:xfrm>
          <a:prstGeom prst="rect">
            <a:avLst/>
          </a:prstGeom>
          <a:noFill/>
        </p:spPr>
        <p:txBody>
          <a:bodyPr wrap="square" rtlCol="0">
            <a:spAutoFit/>
          </a:bodyPr>
          <a:lstStyle/>
          <a:p>
            <a:pPr algn="ctr"/>
            <a:r>
              <a:rPr lang="en-US" sz="900" b="1" dirty="0" smtClean="0">
                <a:effectLst>
                  <a:outerShdw blurRad="38100" dist="38100" dir="2700000" algn="tl">
                    <a:srgbClr val="000000">
                      <a:alpha val="43137"/>
                    </a:srgbClr>
                  </a:outerShdw>
                </a:effectLst>
                <a:latin typeface="Verdana" pitchFamily="34" charset="0"/>
              </a:rPr>
              <a:t>D</a:t>
            </a:r>
            <a:endParaRPr lang="en-US" sz="900" b="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1" name="TextBox 10"/>
          <p:cNvSpPr txBox="1"/>
          <p:nvPr/>
        </p:nvSpPr>
        <p:spPr>
          <a:xfrm>
            <a:off x="685800" y="53322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867400" y="53322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10" name="TextBox 9"/>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8" name="TextBox 7"/>
          <p:cNvSpPr txBox="1"/>
          <p:nvPr/>
        </p:nvSpPr>
        <p:spPr>
          <a:xfrm>
            <a:off x="5562600" y="304800"/>
            <a:ext cx="3886200" cy="3600986"/>
          </a:xfrm>
          <a:prstGeom prst="rect">
            <a:avLst/>
          </a:prstGeom>
          <a:noFill/>
        </p:spPr>
        <p:txBody>
          <a:bodyPr wrap="square" rtlCol="0">
            <a:spAutoFit/>
          </a:bodyPr>
          <a:lstStyle/>
          <a:p>
            <a:pPr marL="228600" indent="-228600">
              <a:buFont typeface="+mj-lt"/>
              <a:buAutoNum type="arabicPeriod" startAt="4"/>
            </a:pPr>
            <a:r>
              <a:rPr lang="en-US" sz="1200" dirty="0" smtClean="0">
                <a:latin typeface="Verdana" pitchFamily="34" charset="0"/>
              </a:rPr>
              <a:t>Find the perimeter of this shape?</a:t>
            </a:r>
          </a:p>
          <a:p>
            <a:pPr marL="228600" indent="-228600">
              <a:buFont typeface="+mj-lt"/>
              <a:buAutoNum type="arabicPeriod" startAt="4"/>
            </a:pP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45 cm</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90 cm</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30 cm</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60 cm</a:t>
            </a:r>
          </a:p>
          <a:p>
            <a:endParaRPr lang="en-US" sz="1200" dirty="0" smtClean="0">
              <a:latin typeface="Verdana" pitchFamily="34" charset="0"/>
            </a:endParaRPr>
          </a:p>
          <a:p>
            <a:endParaRPr lang="en-US" sz="1200" dirty="0">
              <a:latin typeface="Verdana" pitchFamily="34" charset="0"/>
            </a:endParaRPr>
          </a:p>
        </p:txBody>
      </p:sp>
      <p:grpSp>
        <p:nvGrpSpPr>
          <p:cNvPr id="22" name="Group 21"/>
          <p:cNvGrpSpPr/>
          <p:nvPr/>
        </p:nvGrpSpPr>
        <p:grpSpPr>
          <a:xfrm>
            <a:off x="7620000" y="1167829"/>
            <a:ext cx="1447800" cy="1752600"/>
            <a:chOff x="1676400" y="1828800"/>
            <a:chExt cx="1752600" cy="2133600"/>
          </a:xfrm>
        </p:grpSpPr>
        <p:sp>
          <p:nvSpPr>
            <p:cNvPr id="21" name="Rectangle 20"/>
            <p:cNvSpPr/>
            <p:nvPr/>
          </p:nvSpPr>
          <p:spPr bwMode="auto">
            <a:xfrm>
              <a:off x="2514600" y="2438400"/>
              <a:ext cx="914400" cy="9144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1676400" y="1828800"/>
              <a:ext cx="1295400" cy="21336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23" name="TextBox 22"/>
          <p:cNvSpPr txBox="1"/>
          <p:nvPr/>
        </p:nvSpPr>
        <p:spPr>
          <a:xfrm>
            <a:off x="7620000" y="990600"/>
            <a:ext cx="1066800" cy="215444"/>
          </a:xfrm>
          <a:prstGeom prst="rect">
            <a:avLst/>
          </a:prstGeom>
          <a:noFill/>
        </p:spPr>
        <p:txBody>
          <a:bodyPr wrap="square" rtlCol="0">
            <a:spAutoFit/>
          </a:bodyPr>
          <a:lstStyle/>
          <a:p>
            <a:pPr algn="ctr"/>
            <a:r>
              <a:rPr lang="en-US" sz="800" dirty="0" smtClean="0"/>
              <a:t>15 cm</a:t>
            </a:r>
            <a:endParaRPr lang="en-US" sz="800" dirty="0"/>
          </a:p>
        </p:txBody>
      </p:sp>
      <p:sp>
        <p:nvSpPr>
          <p:cNvPr id="24" name="TextBox 23"/>
          <p:cNvSpPr txBox="1"/>
          <p:nvPr/>
        </p:nvSpPr>
        <p:spPr>
          <a:xfrm>
            <a:off x="7620000" y="2889608"/>
            <a:ext cx="1066800" cy="215444"/>
          </a:xfrm>
          <a:prstGeom prst="rect">
            <a:avLst/>
          </a:prstGeom>
          <a:noFill/>
        </p:spPr>
        <p:txBody>
          <a:bodyPr wrap="square" rtlCol="0">
            <a:spAutoFit/>
          </a:bodyPr>
          <a:lstStyle/>
          <a:p>
            <a:pPr algn="ctr"/>
            <a:r>
              <a:rPr lang="en-US" sz="800" dirty="0" smtClean="0"/>
              <a:t>15 cm</a:t>
            </a:r>
            <a:endParaRPr lang="en-US" sz="800" dirty="0"/>
          </a:p>
        </p:txBody>
      </p:sp>
      <p:sp>
        <p:nvSpPr>
          <p:cNvPr id="25" name="TextBox 24"/>
          <p:cNvSpPr txBox="1"/>
          <p:nvPr/>
        </p:nvSpPr>
        <p:spPr>
          <a:xfrm>
            <a:off x="8635430" y="1244030"/>
            <a:ext cx="533400" cy="215444"/>
          </a:xfrm>
          <a:prstGeom prst="rect">
            <a:avLst/>
          </a:prstGeom>
          <a:noFill/>
        </p:spPr>
        <p:txBody>
          <a:bodyPr wrap="square" rtlCol="0">
            <a:spAutoFit/>
          </a:bodyPr>
          <a:lstStyle/>
          <a:p>
            <a:r>
              <a:rPr lang="en-US" sz="800" dirty="0" smtClean="0"/>
              <a:t>8 cm</a:t>
            </a:r>
            <a:endParaRPr lang="en-US" sz="800" dirty="0"/>
          </a:p>
        </p:txBody>
      </p:sp>
      <p:sp>
        <p:nvSpPr>
          <p:cNvPr id="26" name="TextBox 25"/>
          <p:cNvSpPr txBox="1"/>
          <p:nvPr/>
        </p:nvSpPr>
        <p:spPr>
          <a:xfrm>
            <a:off x="8635430" y="2611347"/>
            <a:ext cx="533400" cy="215444"/>
          </a:xfrm>
          <a:prstGeom prst="rect">
            <a:avLst/>
          </a:prstGeom>
          <a:noFill/>
        </p:spPr>
        <p:txBody>
          <a:bodyPr wrap="square" rtlCol="0">
            <a:spAutoFit/>
          </a:bodyPr>
          <a:lstStyle/>
          <a:p>
            <a:r>
              <a:rPr lang="en-US" sz="800" dirty="0" smtClean="0"/>
              <a:t>8 cm</a:t>
            </a:r>
            <a:endParaRPr lang="en-US" sz="800" dirty="0"/>
          </a:p>
        </p:txBody>
      </p:sp>
      <p:sp>
        <p:nvSpPr>
          <p:cNvPr id="27" name="TextBox 26"/>
          <p:cNvSpPr txBox="1"/>
          <p:nvPr/>
        </p:nvSpPr>
        <p:spPr>
          <a:xfrm>
            <a:off x="8686800" y="1497459"/>
            <a:ext cx="533400" cy="215444"/>
          </a:xfrm>
          <a:prstGeom prst="rect">
            <a:avLst/>
          </a:prstGeom>
          <a:noFill/>
        </p:spPr>
        <p:txBody>
          <a:bodyPr wrap="square" rtlCol="0">
            <a:spAutoFit/>
          </a:bodyPr>
          <a:lstStyle/>
          <a:p>
            <a:r>
              <a:rPr lang="en-US" sz="800" dirty="0" smtClean="0"/>
              <a:t>4 cm</a:t>
            </a:r>
            <a:endParaRPr lang="en-US" sz="800" dirty="0"/>
          </a:p>
        </p:txBody>
      </p:sp>
      <p:sp>
        <p:nvSpPr>
          <p:cNvPr id="28" name="TextBox 27"/>
          <p:cNvSpPr txBox="1"/>
          <p:nvPr/>
        </p:nvSpPr>
        <p:spPr>
          <a:xfrm>
            <a:off x="8666252" y="2366481"/>
            <a:ext cx="533400" cy="215444"/>
          </a:xfrm>
          <a:prstGeom prst="rect">
            <a:avLst/>
          </a:prstGeom>
          <a:noFill/>
        </p:spPr>
        <p:txBody>
          <a:bodyPr wrap="square" rtlCol="0">
            <a:spAutoFit/>
          </a:bodyPr>
          <a:lstStyle/>
          <a:p>
            <a:r>
              <a:rPr lang="en-US" sz="800" dirty="0" smtClean="0"/>
              <a:t>4 cm</a:t>
            </a:r>
            <a:endParaRPr lang="en-US" sz="800" dirty="0"/>
          </a:p>
        </p:txBody>
      </p:sp>
      <p:sp>
        <p:nvSpPr>
          <p:cNvPr id="29" name="TextBox 28"/>
          <p:cNvSpPr txBox="1"/>
          <p:nvPr/>
        </p:nvSpPr>
        <p:spPr>
          <a:xfrm>
            <a:off x="9016430" y="1853629"/>
            <a:ext cx="533400" cy="215444"/>
          </a:xfrm>
          <a:prstGeom prst="rect">
            <a:avLst/>
          </a:prstGeom>
          <a:noFill/>
        </p:spPr>
        <p:txBody>
          <a:bodyPr wrap="square" rtlCol="0">
            <a:spAutoFit/>
          </a:bodyPr>
          <a:lstStyle/>
          <a:p>
            <a:r>
              <a:rPr lang="en-US" sz="800" dirty="0" smtClean="0"/>
              <a:t>6 cm</a:t>
            </a:r>
            <a:endParaRPr lang="en-US" sz="800" dirty="0"/>
          </a:p>
        </p:txBody>
      </p:sp>
      <p:sp>
        <p:nvSpPr>
          <p:cNvPr id="30" name="TextBox 29"/>
          <p:cNvSpPr txBox="1"/>
          <p:nvPr/>
        </p:nvSpPr>
        <p:spPr>
          <a:xfrm>
            <a:off x="7162800" y="1777429"/>
            <a:ext cx="533400" cy="215444"/>
          </a:xfrm>
          <a:prstGeom prst="rect">
            <a:avLst/>
          </a:prstGeom>
          <a:noFill/>
        </p:spPr>
        <p:txBody>
          <a:bodyPr wrap="square" rtlCol="0">
            <a:spAutoFit/>
          </a:bodyPr>
          <a:lstStyle/>
          <a:p>
            <a:pPr algn="r"/>
            <a:r>
              <a:rPr lang="en-US" sz="800" dirty="0" smtClean="0"/>
              <a:t>30 cm</a:t>
            </a:r>
            <a:endParaRPr lang="en-US" sz="800" dirty="0"/>
          </a:p>
        </p:txBody>
      </p:sp>
      <p:sp>
        <p:nvSpPr>
          <p:cNvPr id="31" name="TextBox 30"/>
          <p:cNvSpPr txBox="1"/>
          <p:nvPr/>
        </p:nvSpPr>
        <p:spPr>
          <a:xfrm>
            <a:off x="457200" y="304800"/>
            <a:ext cx="4191000" cy="3416320"/>
          </a:xfrm>
          <a:prstGeom prst="rect">
            <a:avLst/>
          </a:prstGeom>
          <a:noFill/>
        </p:spPr>
        <p:txBody>
          <a:bodyPr wrap="square" rtlCol="0">
            <a:spAutoFit/>
          </a:bodyPr>
          <a:lstStyle/>
          <a:p>
            <a:pPr marL="228600" indent="-228600">
              <a:buFont typeface="+mj-lt"/>
              <a:buAutoNum type="arabicPeriod" startAt="7"/>
            </a:pPr>
            <a:r>
              <a:rPr lang="en-US" sz="1200" dirty="0" smtClean="0">
                <a:latin typeface="Verdana" pitchFamily="34" charset="0"/>
              </a:rPr>
              <a:t>Find the perimeter of this shape?</a:t>
            </a:r>
          </a:p>
          <a:p>
            <a:pPr marL="228600" indent="-228600">
              <a:buFont typeface="+mj-lt"/>
              <a:buAutoNum type="arabicPeriod" startAt="7"/>
            </a:pP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28 cm</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22 cm</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26 cm</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28 cm</a:t>
            </a:r>
          </a:p>
          <a:p>
            <a:endParaRPr lang="en-US" sz="1200" dirty="0" smtClean="0">
              <a:latin typeface="Verdana" pitchFamily="34" charset="0"/>
            </a:endParaRPr>
          </a:p>
          <a:p>
            <a:endParaRPr lang="en-US" sz="1200" dirty="0">
              <a:latin typeface="Verdana" pitchFamily="34" charset="0"/>
            </a:endParaRPr>
          </a:p>
        </p:txBody>
      </p:sp>
      <p:graphicFrame>
        <p:nvGraphicFramePr>
          <p:cNvPr id="32" name="Table 31"/>
          <p:cNvGraphicFramePr>
            <a:graphicFrameLocks noGrp="1"/>
          </p:cNvGraphicFramePr>
          <p:nvPr/>
        </p:nvGraphicFramePr>
        <p:xfrm>
          <a:off x="3048000" y="1310982"/>
          <a:ext cx="1041400" cy="167640"/>
        </p:xfrm>
        <a:graphic>
          <a:graphicData uri="http://schemas.openxmlformats.org/drawingml/2006/table">
            <a:tbl>
              <a:tblPr firstRow="1" bandRow="1">
                <a:tableStyleId>{5C22544A-7EE6-4342-B048-85BDC9FD1C3A}</a:tableStyleId>
              </a:tblPr>
              <a:tblGrid>
                <a:gridCol w="208280"/>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4" name="Table 33"/>
          <p:cNvGraphicFramePr>
            <a:graphicFrameLocks noGrp="1"/>
          </p:cNvGraphicFramePr>
          <p:nvPr/>
        </p:nvGraphicFramePr>
        <p:xfrm>
          <a:off x="3048000" y="1472630"/>
          <a:ext cx="1041400" cy="167640"/>
        </p:xfrm>
        <a:graphic>
          <a:graphicData uri="http://schemas.openxmlformats.org/drawingml/2006/table">
            <a:tbl>
              <a:tblPr firstRow="1" bandRow="1">
                <a:tableStyleId>{5C22544A-7EE6-4342-B048-85BDC9FD1C3A}</a:tableStyleId>
              </a:tblPr>
              <a:tblGrid>
                <a:gridCol w="208280"/>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5" name="Table 34"/>
          <p:cNvGraphicFramePr>
            <a:graphicFrameLocks noGrp="1"/>
          </p:cNvGraphicFramePr>
          <p:nvPr/>
        </p:nvGraphicFramePr>
        <p:xfrm>
          <a:off x="2840443" y="1143000"/>
          <a:ext cx="1041400" cy="167640"/>
        </p:xfrm>
        <a:graphic>
          <a:graphicData uri="http://schemas.openxmlformats.org/drawingml/2006/table">
            <a:tbl>
              <a:tblPr firstRow="1" bandRow="1">
                <a:tableStyleId>{5C22544A-7EE6-4342-B048-85BDC9FD1C3A}</a:tableStyleId>
              </a:tblPr>
              <a:tblGrid>
                <a:gridCol w="208280"/>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6" name="Table 35"/>
          <p:cNvGraphicFramePr>
            <a:graphicFrameLocks noGrp="1"/>
          </p:cNvGraphicFramePr>
          <p:nvPr/>
        </p:nvGraphicFramePr>
        <p:xfrm>
          <a:off x="3048000" y="1641564"/>
          <a:ext cx="833120" cy="167640"/>
        </p:xfrm>
        <a:graphic>
          <a:graphicData uri="http://schemas.openxmlformats.org/drawingml/2006/table">
            <a:tbl>
              <a:tblPr firstRow="1" bandRow="1">
                <a:tableStyleId>{5C22544A-7EE6-4342-B048-85BDC9FD1C3A}</a:tableStyleId>
              </a:tblPr>
              <a:tblGrid>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7" name="Table 36"/>
          <p:cNvGraphicFramePr>
            <a:graphicFrameLocks noGrp="1"/>
          </p:cNvGraphicFramePr>
          <p:nvPr/>
        </p:nvGraphicFramePr>
        <p:xfrm>
          <a:off x="3047274" y="1808479"/>
          <a:ext cx="833120" cy="167640"/>
        </p:xfrm>
        <a:graphic>
          <a:graphicData uri="http://schemas.openxmlformats.org/drawingml/2006/table">
            <a:tbl>
              <a:tblPr firstRow="1" bandRow="1">
                <a:tableStyleId>{5C22544A-7EE6-4342-B048-85BDC9FD1C3A}</a:tableStyleId>
              </a:tblPr>
              <a:tblGrid>
                <a:gridCol w="208280"/>
                <a:gridCol w="208280"/>
                <a:gridCol w="208280"/>
                <a:gridCol w="208280"/>
              </a:tblGrid>
              <a:tr h="0">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8" name="TextBox 37"/>
          <p:cNvSpPr txBox="1"/>
          <p:nvPr/>
        </p:nvSpPr>
        <p:spPr>
          <a:xfrm>
            <a:off x="3048000" y="1981200"/>
            <a:ext cx="838200" cy="184666"/>
          </a:xfrm>
          <a:prstGeom prst="rect">
            <a:avLst/>
          </a:prstGeom>
          <a:noFill/>
        </p:spPr>
        <p:txBody>
          <a:bodyPr wrap="square" rtlCol="0">
            <a:spAutoFit/>
          </a:bodyPr>
          <a:lstStyle/>
          <a:p>
            <a:pPr algn="ctr"/>
            <a:r>
              <a:rPr lang="en-US" sz="600" dirty="0" smtClean="0">
                <a:latin typeface="Verdana" pitchFamily="34" charset="0"/>
              </a:rPr>
              <a:t>4 cm</a:t>
            </a:r>
            <a:endParaRPr lang="en-US" sz="600" dirty="0">
              <a:latin typeface="Verdana" pitchFamily="34" charset="0"/>
            </a:endParaRPr>
          </a:p>
        </p:txBody>
      </p:sp>
      <p:sp>
        <p:nvSpPr>
          <p:cNvPr id="39" name="TextBox 38"/>
          <p:cNvSpPr txBox="1"/>
          <p:nvPr/>
        </p:nvSpPr>
        <p:spPr>
          <a:xfrm>
            <a:off x="2819400" y="990600"/>
            <a:ext cx="1066800" cy="184666"/>
          </a:xfrm>
          <a:prstGeom prst="rect">
            <a:avLst/>
          </a:prstGeom>
          <a:noFill/>
        </p:spPr>
        <p:txBody>
          <a:bodyPr wrap="square" rtlCol="0">
            <a:spAutoFit/>
          </a:bodyPr>
          <a:lstStyle/>
          <a:p>
            <a:pPr algn="ctr"/>
            <a:r>
              <a:rPr lang="en-US" sz="600" dirty="0" smtClean="0">
                <a:latin typeface="Verdana" pitchFamily="34" charset="0"/>
              </a:rPr>
              <a:t>5 cm</a:t>
            </a:r>
            <a:endParaRPr lang="en-US" sz="600" dirty="0">
              <a:latin typeface="Verdana" pitchFamily="34" charset="0"/>
            </a:endParaRPr>
          </a:p>
        </p:txBody>
      </p:sp>
      <p:sp>
        <p:nvSpPr>
          <p:cNvPr id="40" name="TextBox 39"/>
          <p:cNvSpPr txBox="1"/>
          <p:nvPr/>
        </p:nvSpPr>
        <p:spPr>
          <a:xfrm>
            <a:off x="2549100" y="1143000"/>
            <a:ext cx="381000" cy="184666"/>
          </a:xfrm>
          <a:prstGeom prst="rect">
            <a:avLst/>
          </a:prstGeom>
          <a:noFill/>
        </p:spPr>
        <p:txBody>
          <a:bodyPr wrap="square" rtlCol="0">
            <a:spAutoFit/>
          </a:bodyPr>
          <a:lstStyle/>
          <a:p>
            <a:pPr algn="ctr"/>
            <a:r>
              <a:rPr lang="en-US" sz="600" dirty="0" smtClean="0">
                <a:latin typeface="Verdana" pitchFamily="34" charset="0"/>
              </a:rPr>
              <a:t>1 cm</a:t>
            </a:r>
            <a:endParaRPr lang="en-US" sz="600" dirty="0">
              <a:latin typeface="Verdana" pitchFamily="34" charset="0"/>
            </a:endParaRPr>
          </a:p>
        </p:txBody>
      </p:sp>
      <p:sp>
        <p:nvSpPr>
          <p:cNvPr id="41" name="TextBox 40"/>
          <p:cNvSpPr txBox="1"/>
          <p:nvPr/>
        </p:nvSpPr>
        <p:spPr>
          <a:xfrm>
            <a:off x="2756281" y="1582782"/>
            <a:ext cx="381000" cy="184666"/>
          </a:xfrm>
          <a:prstGeom prst="rect">
            <a:avLst/>
          </a:prstGeom>
          <a:noFill/>
        </p:spPr>
        <p:txBody>
          <a:bodyPr wrap="square" rtlCol="0">
            <a:spAutoFit/>
          </a:bodyPr>
          <a:lstStyle/>
          <a:p>
            <a:pPr algn="ctr"/>
            <a:r>
              <a:rPr lang="en-US" sz="600" dirty="0" smtClean="0">
                <a:latin typeface="Verdana" pitchFamily="34" charset="0"/>
              </a:rPr>
              <a:t>4 cm</a:t>
            </a:r>
            <a:endParaRPr lang="en-US" sz="600" dirty="0">
              <a:latin typeface="Verdana" pitchFamily="34" charset="0"/>
            </a:endParaRPr>
          </a:p>
        </p:txBody>
      </p:sp>
      <p:sp>
        <p:nvSpPr>
          <p:cNvPr id="42" name="TextBox 41"/>
          <p:cNvSpPr txBox="1"/>
          <p:nvPr/>
        </p:nvSpPr>
        <p:spPr>
          <a:xfrm>
            <a:off x="2743200" y="1269273"/>
            <a:ext cx="381000" cy="184666"/>
          </a:xfrm>
          <a:prstGeom prst="rect">
            <a:avLst/>
          </a:prstGeom>
          <a:noFill/>
        </p:spPr>
        <p:txBody>
          <a:bodyPr wrap="square" rtlCol="0">
            <a:spAutoFit/>
          </a:bodyPr>
          <a:lstStyle/>
          <a:p>
            <a:pPr algn="ctr"/>
            <a:r>
              <a:rPr lang="en-US" sz="600" dirty="0" smtClean="0">
                <a:latin typeface="Verdana" pitchFamily="34" charset="0"/>
              </a:rPr>
              <a:t>1 cm</a:t>
            </a:r>
            <a:endParaRPr lang="en-US" sz="600" dirty="0">
              <a:latin typeface="Verdana" pitchFamily="34" charset="0"/>
            </a:endParaRPr>
          </a:p>
        </p:txBody>
      </p:sp>
      <p:sp>
        <p:nvSpPr>
          <p:cNvPr id="43" name="TextBox 42"/>
          <p:cNvSpPr txBox="1"/>
          <p:nvPr/>
        </p:nvSpPr>
        <p:spPr>
          <a:xfrm>
            <a:off x="3806079" y="1080939"/>
            <a:ext cx="381000" cy="184666"/>
          </a:xfrm>
          <a:prstGeom prst="rect">
            <a:avLst/>
          </a:prstGeom>
          <a:noFill/>
        </p:spPr>
        <p:txBody>
          <a:bodyPr wrap="square" rtlCol="0">
            <a:spAutoFit/>
          </a:bodyPr>
          <a:lstStyle/>
          <a:p>
            <a:pPr algn="ctr"/>
            <a:r>
              <a:rPr lang="en-US" sz="600" dirty="0" smtClean="0">
                <a:latin typeface="Verdana" pitchFamily="34" charset="0"/>
              </a:rPr>
              <a:t>1 cm</a:t>
            </a:r>
            <a:endParaRPr lang="en-US" sz="600" dirty="0">
              <a:latin typeface="Verdana" pitchFamily="34" charset="0"/>
            </a:endParaRPr>
          </a:p>
        </p:txBody>
      </p:sp>
      <p:sp>
        <p:nvSpPr>
          <p:cNvPr id="44" name="TextBox 43"/>
          <p:cNvSpPr txBox="1"/>
          <p:nvPr/>
        </p:nvSpPr>
        <p:spPr>
          <a:xfrm>
            <a:off x="3805638" y="1177822"/>
            <a:ext cx="381000" cy="184666"/>
          </a:xfrm>
          <a:prstGeom prst="rect">
            <a:avLst/>
          </a:prstGeom>
          <a:noFill/>
        </p:spPr>
        <p:txBody>
          <a:bodyPr wrap="square" rtlCol="0">
            <a:spAutoFit/>
          </a:bodyPr>
          <a:lstStyle/>
          <a:p>
            <a:pPr algn="ctr"/>
            <a:r>
              <a:rPr lang="en-US" sz="600" dirty="0" smtClean="0">
                <a:latin typeface="Verdana" pitchFamily="34" charset="0"/>
              </a:rPr>
              <a:t>1 cm</a:t>
            </a:r>
            <a:endParaRPr lang="en-US" sz="600" dirty="0">
              <a:latin typeface="Verdana" pitchFamily="34" charset="0"/>
            </a:endParaRPr>
          </a:p>
        </p:txBody>
      </p:sp>
      <p:sp>
        <p:nvSpPr>
          <p:cNvPr id="45" name="TextBox 44"/>
          <p:cNvSpPr txBox="1"/>
          <p:nvPr/>
        </p:nvSpPr>
        <p:spPr>
          <a:xfrm>
            <a:off x="4012809" y="1402767"/>
            <a:ext cx="381000" cy="184666"/>
          </a:xfrm>
          <a:prstGeom prst="rect">
            <a:avLst/>
          </a:prstGeom>
          <a:noFill/>
        </p:spPr>
        <p:txBody>
          <a:bodyPr wrap="square" rtlCol="0">
            <a:spAutoFit/>
          </a:bodyPr>
          <a:lstStyle/>
          <a:p>
            <a:pPr algn="ctr"/>
            <a:r>
              <a:rPr lang="en-US" sz="600" dirty="0" smtClean="0">
                <a:latin typeface="Verdana" pitchFamily="34" charset="0"/>
              </a:rPr>
              <a:t>2 cm</a:t>
            </a:r>
            <a:endParaRPr lang="en-US" sz="600" dirty="0">
              <a:latin typeface="Verdana" pitchFamily="34" charset="0"/>
            </a:endParaRPr>
          </a:p>
        </p:txBody>
      </p:sp>
      <p:sp>
        <p:nvSpPr>
          <p:cNvPr id="46" name="TextBox 45"/>
          <p:cNvSpPr txBox="1"/>
          <p:nvPr/>
        </p:nvSpPr>
        <p:spPr>
          <a:xfrm>
            <a:off x="3806004" y="1594394"/>
            <a:ext cx="381000" cy="184666"/>
          </a:xfrm>
          <a:prstGeom prst="rect">
            <a:avLst/>
          </a:prstGeom>
          <a:noFill/>
        </p:spPr>
        <p:txBody>
          <a:bodyPr wrap="square" rtlCol="0">
            <a:spAutoFit/>
          </a:bodyPr>
          <a:lstStyle/>
          <a:p>
            <a:pPr algn="ctr"/>
            <a:r>
              <a:rPr lang="en-US" sz="600" dirty="0" smtClean="0">
                <a:latin typeface="Verdana" pitchFamily="34" charset="0"/>
              </a:rPr>
              <a:t>1 cm</a:t>
            </a:r>
            <a:endParaRPr lang="en-US" sz="600" dirty="0">
              <a:latin typeface="Verdana" pitchFamily="34" charset="0"/>
            </a:endParaRPr>
          </a:p>
        </p:txBody>
      </p:sp>
      <p:sp>
        <p:nvSpPr>
          <p:cNvPr id="47" name="TextBox 46"/>
          <p:cNvSpPr txBox="1"/>
          <p:nvPr/>
        </p:nvSpPr>
        <p:spPr>
          <a:xfrm>
            <a:off x="3807443" y="1738085"/>
            <a:ext cx="381000" cy="184666"/>
          </a:xfrm>
          <a:prstGeom prst="rect">
            <a:avLst/>
          </a:prstGeom>
          <a:noFill/>
        </p:spPr>
        <p:txBody>
          <a:bodyPr wrap="square" rtlCol="0">
            <a:spAutoFit/>
          </a:bodyPr>
          <a:lstStyle/>
          <a:p>
            <a:pPr algn="ctr"/>
            <a:r>
              <a:rPr lang="en-US" sz="600" dirty="0" smtClean="0">
                <a:latin typeface="Verdana" pitchFamily="34" charset="0"/>
              </a:rPr>
              <a:t>2 cm</a:t>
            </a:r>
            <a:endParaRPr lang="en-US" sz="6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4707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5791200" y="54707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14" name="TextBox 13"/>
          <p:cNvSpPr txBox="1"/>
          <p:nvPr/>
        </p:nvSpPr>
        <p:spPr>
          <a:xfrm>
            <a:off x="57912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4.3.7)</a:t>
            </a:r>
            <a:endParaRPr lang="en-US" sz="700" dirty="0">
              <a:latin typeface="Verdana" pitchFamily="34" charset="0"/>
            </a:endParaRPr>
          </a:p>
        </p:txBody>
      </p:sp>
      <p:sp>
        <p:nvSpPr>
          <p:cNvPr id="8" name="TextBox 7"/>
          <p:cNvSpPr txBox="1"/>
          <p:nvPr/>
        </p:nvSpPr>
        <p:spPr>
          <a:xfrm>
            <a:off x="457200" y="304800"/>
            <a:ext cx="3886200" cy="3600986"/>
          </a:xfrm>
          <a:prstGeom prst="rect">
            <a:avLst/>
          </a:prstGeom>
          <a:noFill/>
        </p:spPr>
        <p:txBody>
          <a:bodyPr wrap="square" rtlCol="0">
            <a:spAutoFit/>
          </a:bodyPr>
          <a:lstStyle/>
          <a:p>
            <a:pPr marL="228600" indent="-228600">
              <a:buFont typeface="+mj-lt"/>
              <a:buAutoNum type="arabicPeriod" startAt="5"/>
            </a:pPr>
            <a:r>
              <a:rPr lang="en-US" sz="1200" dirty="0" smtClean="0">
                <a:latin typeface="Verdana" pitchFamily="34" charset="0"/>
              </a:rPr>
              <a:t>Find the length  of side </a:t>
            </a:r>
            <a:r>
              <a:rPr lang="en-US" sz="1200" b="1" dirty="0" smtClean="0">
                <a:effectLst>
                  <a:outerShdw blurRad="38100" dist="38100" dir="2700000" algn="tl">
                    <a:srgbClr val="000000">
                      <a:alpha val="43137"/>
                    </a:srgbClr>
                  </a:outerShdw>
                </a:effectLst>
                <a:latin typeface="Verdana" pitchFamily="34" charset="0"/>
              </a:rPr>
              <a:t>D</a:t>
            </a:r>
            <a:r>
              <a:rPr lang="en-US" sz="1200" dirty="0" smtClean="0">
                <a:latin typeface="Verdana" pitchFamily="34" charset="0"/>
              </a:rPr>
              <a:t>?</a:t>
            </a:r>
          </a:p>
          <a:p>
            <a:pPr marL="228600" indent="-228600">
              <a:buFont typeface="+mj-lt"/>
              <a:buAutoNum type="arabicPeriod" startAt="5"/>
            </a:pP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24</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28</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24</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58</a:t>
            </a:r>
          </a:p>
          <a:p>
            <a:endParaRPr lang="en-US" sz="1200" dirty="0" smtClean="0">
              <a:latin typeface="Verdana" pitchFamily="34" charset="0"/>
            </a:endParaRPr>
          </a:p>
          <a:p>
            <a:endParaRPr lang="en-US" sz="1200" dirty="0">
              <a:latin typeface="Verdana" pitchFamily="34" charset="0"/>
            </a:endParaRPr>
          </a:p>
        </p:txBody>
      </p:sp>
      <p:grpSp>
        <p:nvGrpSpPr>
          <p:cNvPr id="23" name="Group 22"/>
          <p:cNvGrpSpPr/>
          <p:nvPr/>
        </p:nvGrpSpPr>
        <p:grpSpPr>
          <a:xfrm>
            <a:off x="2362200" y="1066800"/>
            <a:ext cx="2341652" cy="1619310"/>
            <a:chOff x="6594296" y="1371600"/>
            <a:chExt cx="2341652" cy="1619310"/>
          </a:xfrm>
        </p:grpSpPr>
        <p:grpSp>
          <p:nvGrpSpPr>
            <p:cNvPr id="12" name="Group 11"/>
            <p:cNvGrpSpPr/>
            <p:nvPr/>
          </p:nvGrpSpPr>
          <p:grpSpPr>
            <a:xfrm>
              <a:off x="6858000" y="1593272"/>
              <a:ext cx="1752600" cy="997527"/>
              <a:chOff x="6096000" y="1371600"/>
              <a:chExt cx="2514600" cy="1371600"/>
            </a:xfrm>
          </p:grpSpPr>
          <p:sp>
            <p:nvSpPr>
              <p:cNvPr id="10" name="Rectangle 9"/>
              <p:cNvSpPr/>
              <p:nvPr/>
            </p:nvSpPr>
            <p:spPr bwMode="auto">
              <a:xfrm>
                <a:off x="7000126" y="1371600"/>
                <a:ext cx="668672" cy="9144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6096000" y="1828800"/>
                <a:ext cx="2514600" cy="9144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6858000" y="2590800"/>
              <a:ext cx="1752600" cy="400110"/>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D</a:t>
              </a:r>
              <a:endParaRPr lang="en-US" b="1" dirty="0">
                <a:effectLst>
                  <a:outerShdw blurRad="38100" dist="38100" dir="2700000" algn="tl">
                    <a:srgbClr val="000000">
                      <a:alpha val="43137"/>
                    </a:srgbClr>
                  </a:outerShdw>
                </a:effectLst>
              </a:endParaRPr>
            </a:p>
          </p:txBody>
        </p:sp>
        <p:sp>
          <p:nvSpPr>
            <p:cNvPr id="16" name="TextBox 15"/>
            <p:cNvSpPr txBox="1"/>
            <p:nvPr/>
          </p:nvSpPr>
          <p:spPr>
            <a:xfrm>
              <a:off x="6985570" y="1752600"/>
              <a:ext cx="381000" cy="215444"/>
            </a:xfrm>
            <a:prstGeom prst="rect">
              <a:avLst/>
            </a:prstGeom>
            <a:noFill/>
          </p:spPr>
          <p:txBody>
            <a:bodyPr wrap="square" rtlCol="0">
              <a:spAutoFit/>
            </a:bodyPr>
            <a:lstStyle/>
            <a:p>
              <a:r>
                <a:rPr lang="en-US" sz="800" dirty="0" smtClean="0">
                  <a:latin typeface="Verdana" pitchFamily="34" charset="0"/>
                </a:rPr>
                <a:t>10 </a:t>
              </a:r>
              <a:endParaRPr lang="en-US" sz="800" dirty="0">
                <a:latin typeface="Verdana" pitchFamily="34" charset="0"/>
              </a:endParaRPr>
            </a:p>
          </p:txBody>
        </p:sp>
        <p:sp>
          <p:nvSpPr>
            <p:cNvPr id="17" name="TextBox 16"/>
            <p:cNvSpPr txBox="1"/>
            <p:nvPr/>
          </p:nvSpPr>
          <p:spPr>
            <a:xfrm>
              <a:off x="8112304" y="1752600"/>
              <a:ext cx="381000" cy="215444"/>
            </a:xfrm>
            <a:prstGeom prst="rect">
              <a:avLst/>
            </a:prstGeom>
            <a:noFill/>
          </p:spPr>
          <p:txBody>
            <a:bodyPr wrap="square" rtlCol="0">
              <a:spAutoFit/>
            </a:bodyPr>
            <a:lstStyle/>
            <a:p>
              <a:r>
                <a:rPr lang="en-US" sz="800" dirty="0" smtClean="0">
                  <a:latin typeface="Verdana" pitchFamily="34" charset="0"/>
                </a:rPr>
                <a:t>10 </a:t>
              </a:r>
              <a:endParaRPr lang="en-US" sz="800" dirty="0">
                <a:latin typeface="Verdana" pitchFamily="34" charset="0"/>
              </a:endParaRPr>
            </a:p>
          </p:txBody>
        </p:sp>
        <p:sp>
          <p:nvSpPr>
            <p:cNvPr id="18" name="TextBox 17"/>
            <p:cNvSpPr txBox="1"/>
            <p:nvPr/>
          </p:nvSpPr>
          <p:spPr>
            <a:xfrm>
              <a:off x="7290370" y="1676400"/>
              <a:ext cx="381000" cy="215444"/>
            </a:xfrm>
            <a:prstGeom prst="rect">
              <a:avLst/>
            </a:prstGeom>
            <a:noFill/>
          </p:spPr>
          <p:txBody>
            <a:bodyPr wrap="square" rtlCol="0">
              <a:spAutoFit/>
            </a:bodyPr>
            <a:lstStyle/>
            <a:p>
              <a:r>
                <a:rPr lang="en-US" sz="800" dirty="0" smtClean="0">
                  <a:latin typeface="Verdana" pitchFamily="34" charset="0"/>
                </a:rPr>
                <a:t>3 </a:t>
              </a:r>
              <a:endParaRPr lang="en-US" sz="800" dirty="0">
                <a:latin typeface="Verdana" pitchFamily="34" charset="0"/>
              </a:endParaRPr>
            </a:p>
          </p:txBody>
        </p:sp>
        <p:sp>
          <p:nvSpPr>
            <p:cNvPr id="19" name="TextBox 18"/>
            <p:cNvSpPr txBox="1"/>
            <p:nvPr/>
          </p:nvSpPr>
          <p:spPr>
            <a:xfrm>
              <a:off x="7914526" y="1676400"/>
              <a:ext cx="381000" cy="215444"/>
            </a:xfrm>
            <a:prstGeom prst="rect">
              <a:avLst/>
            </a:prstGeom>
            <a:noFill/>
          </p:spPr>
          <p:txBody>
            <a:bodyPr wrap="square" rtlCol="0">
              <a:spAutoFit/>
            </a:bodyPr>
            <a:lstStyle/>
            <a:p>
              <a:r>
                <a:rPr lang="en-US" sz="800" dirty="0" smtClean="0">
                  <a:latin typeface="Verdana" pitchFamily="34" charset="0"/>
                </a:rPr>
                <a:t>3 </a:t>
              </a:r>
              <a:endParaRPr lang="en-US" sz="800" dirty="0">
                <a:latin typeface="Verdana" pitchFamily="34" charset="0"/>
              </a:endParaRPr>
            </a:p>
          </p:txBody>
        </p:sp>
        <p:sp>
          <p:nvSpPr>
            <p:cNvPr id="20" name="TextBox 19"/>
            <p:cNvSpPr txBox="1"/>
            <p:nvPr/>
          </p:nvSpPr>
          <p:spPr>
            <a:xfrm>
              <a:off x="7543800" y="1371600"/>
              <a:ext cx="381000" cy="215444"/>
            </a:xfrm>
            <a:prstGeom prst="rect">
              <a:avLst/>
            </a:prstGeom>
            <a:noFill/>
          </p:spPr>
          <p:txBody>
            <a:bodyPr wrap="square" rtlCol="0">
              <a:spAutoFit/>
            </a:bodyPr>
            <a:lstStyle/>
            <a:p>
              <a:pPr algn="ctr"/>
              <a:r>
                <a:rPr lang="en-US" sz="800" dirty="0" smtClean="0">
                  <a:latin typeface="Verdana" pitchFamily="34" charset="0"/>
                </a:rPr>
                <a:t>8</a:t>
              </a:r>
              <a:endParaRPr lang="en-US" sz="800" dirty="0">
                <a:latin typeface="Verdana" pitchFamily="34" charset="0"/>
              </a:endParaRPr>
            </a:p>
          </p:txBody>
        </p:sp>
        <p:sp>
          <p:nvSpPr>
            <p:cNvPr id="21" name="TextBox 20"/>
            <p:cNvSpPr txBox="1"/>
            <p:nvPr/>
          </p:nvSpPr>
          <p:spPr>
            <a:xfrm>
              <a:off x="6594296" y="2133600"/>
              <a:ext cx="381000" cy="215444"/>
            </a:xfrm>
            <a:prstGeom prst="rect">
              <a:avLst/>
            </a:prstGeom>
            <a:noFill/>
          </p:spPr>
          <p:txBody>
            <a:bodyPr wrap="square" rtlCol="0">
              <a:spAutoFit/>
            </a:bodyPr>
            <a:lstStyle/>
            <a:p>
              <a:r>
                <a:rPr lang="en-US" sz="800" dirty="0" smtClean="0">
                  <a:latin typeface="Verdana" pitchFamily="34" charset="0"/>
                </a:rPr>
                <a:t>12 </a:t>
              </a:r>
              <a:endParaRPr lang="en-US" sz="800" dirty="0">
                <a:latin typeface="Verdana" pitchFamily="34" charset="0"/>
              </a:endParaRPr>
            </a:p>
          </p:txBody>
        </p:sp>
        <p:sp>
          <p:nvSpPr>
            <p:cNvPr id="22" name="TextBox 21"/>
            <p:cNvSpPr txBox="1"/>
            <p:nvPr/>
          </p:nvSpPr>
          <p:spPr>
            <a:xfrm>
              <a:off x="8554948" y="2133600"/>
              <a:ext cx="381000" cy="215444"/>
            </a:xfrm>
            <a:prstGeom prst="rect">
              <a:avLst/>
            </a:prstGeom>
            <a:noFill/>
          </p:spPr>
          <p:txBody>
            <a:bodyPr wrap="square" rtlCol="0">
              <a:spAutoFit/>
            </a:bodyPr>
            <a:lstStyle/>
            <a:p>
              <a:r>
                <a:rPr lang="en-US" sz="800" dirty="0" smtClean="0">
                  <a:latin typeface="Verdana" pitchFamily="34" charset="0"/>
                </a:rPr>
                <a:t>12 </a:t>
              </a:r>
              <a:endParaRPr lang="en-US" sz="800" dirty="0">
                <a:latin typeface="Verdana" pitchFamily="34" charset="0"/>
              </a:endParaRPr>
            </a:p>
          </p:txBody>
        </p:sp>
      </p:grpSp>
      <p:sp>
        <p:nvSpPr>
          <p:cNvPr id="24" name="TextBox 23"/>
          <p:cNvSpPr txBox="1"/>
          <p:nvPr/>
        </p:nvSpPr>
        <p:spPr>
          <a:xfrm>
            <a:off x="5562600" y="304800"/>
            <a:ext cx="3962400" cy="4154984"/>
          </a:xfrm>
          <a:prstGeom prst="rect">
            <a:avLst/>
          </a:prstGeom>
          <a:noFill/>
        </p:spPr>
        <p:txBody>
          <a:bodyPr wrap="square" rtlCol="0">
            <a:spAutoFit/>
          </a:bodyPr>
          <a:lstStyle/>
          <a:p>
            <a:pPr marL="228600" indent="-228600">
              <a:buFont typeface="+mj-lt"/>
              <a:buAutoNum type="arabicPeriod" startAt="6"/>
            </a:pPr>
            <a:r>
              <a:rPr lang="en-US" sz="1200" dirty="0" smtClean="0">
                <a:latin typeface="Verdana" pitchFamily="34" charset="0"/>
              </a:rPr>
              <a:t>If each small box is 1 cm, what is the perimeter of the total figure?</a:t>
            </a:r>
          </a:p>
          <a:p>
            <a:pPr marL="228600" indent="-228600">
              <a:buFont typeface="+mj-lt"/>
              <a:buAutoNum type="arabicPeriod" startAt="6"/>
            </a:pP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fontAlgn="t"/>
            <a:endParaRPr lang="en-US" sz="1200" b="1" dirty="0" smtClean="0"/>
          </a:p>
          <a:p>
            <a:pPr fontAlgn="t"/>
            <a:endParaRPr lang="en-US" sz="1200" b="1" dirty="0" smtClean="0"/>
          </a:p>
          <a:p>
            <a:pPr fontAlgn="t"/>
            <a:endParaRPr lang="en-US" sz="1200" dirty="0" smtClean="0"/>
          </a:p>
          <a:p>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12</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28</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20</a:t>
            </a: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endParaRPr lang="en-US" sz="1200" dirty="0" smtClean="0">
              <a:latin typeface="Verdana" pitchFamily="34" charset="0"/>
            </a:endParaRPr>
          </a:p>
          <a:p>
            <a:pPr marL="466725" indent="-228600">
              <a:buFont typeface="+mj-lt"/>
              <a:buAutoNum type="alphaUcPeriod"/>
            </a:pPr>
            <a:r>
              <a:rPr lang="en-US" sz="1200" dirty="0" smtClean="0">
                <a:latin typeface="Verdana" pitchFamily="34" charset="0"/>
              </a:rPr>
              <a:t>  25</a:t>
            </a:r>
          </a:p>
          <a:p>
            <a:endParaRPr lang="en-US" sz="1200" dirty="0" smtClean="0">
              <a:latin typeface="Verdana" pitchFamily="34" charset="0"/>
            </a:endParaRPr>
          </a:p>
          <a:p>
            <a:endParaRPr lang="en-US" sz="1200" dirty="0">
              <a:latin typeface="Verdana" pitchFamily="34" charset="0"/>
            </a:endParaRPr>
          </a:p>
        </p:txBody>
      </p:sp>
      <p:graphicFrame>
        <p:nvGraphicFramePr>
          <p:cNvPr id="25" name="Table 24"/>
          <p:cNvGraphicFramePr>
            <a:graphicFrameLocks noGrp="1"/>
          </p:cNvGraphicFramePr>
          <p:nvPr/>
        </p:nvGraphicFramePr>
        <p:xfrm>
          <a:off x="7848600" y="2133600"/>
          <a:ext cx="416560" cy="457200"/>
        </p:xfrm>
        <a:graphic>
          <a:graphicData uri="http://schemas.openxmlformats.org/drawingml/2006/table">
            <a:tbl>
              <a:tblPr firstRow="1" bandRow="1">
                <a:tableStyleId>{5C22544A-7EE6-4342-B048-85BDC9FD1C3A}</a:tableStyleId>
              </a:tblPr>
              <a:tblGrid>
                <a:gridCol w="208280"/>
                <a:gridCol w="208280"/>
              </a:tblGrid>
              <a:tr h="228600">
                <a:tc>
                  <a:txBody>
                    <a:bodyPr/>
                    <a:lstStyle/>
                    <a:p>
                      <a:endParaRPr lang="en-US" sz="500" dirty="0">
                        <a:latin typeface="Verdana" pitchFamily="34" charset="0"/>
                      </a:endParaRPr>
                    </a:p>
                  </a:txBody>
                  <a:tcPr>
                    <a:lnR w="3175" cap="flat" cmpd="sng" algn="ctr">
                      <a:solidFill>
                        <a:schemeClr val="bg1">
                          <a:lumMod val="85000"/>
                        </a:schemeClr>
                      </a:solidFill>
                      <a:prstDash val="solid"/>
                      <a:round/>
                      <a:headEnd type="none" w="med" len="med"/>
                      <a:tailEnd type="none" w="med" len="med"/>
                    </a:lnR>
                    <a:lnB w="3175" cap="flat" cmpd="sng" algn="ctr">
                      <a:solidFill>
                        <a:schemeClr val="bg1">
                          <a:lumMod val="85000"/>
                        </a:schemeClr>
                      </a:solidFill>
                      <a:prstDash val="solid"/>
                      <a:round/>
                      <a:headEnd type="none" w="med" len="med"/>
                      <a:tailEnd type="none" w="med" len="med"/>
                    </a:lnB>
                    <a:solidFill>
                      <a:schemeClr val="tx1">
                        <a:lumMod val="65000"/>
                        <a:lumOff val="35000"/>
                      </a:schemeClr>
                    </a:solidFill>
                  </a:tcPr>
                </a:tc>
                <a:tc>
                  <a:txBody>
                    <a:bodyPr/>
                    <a:lstStyle/>
                    <a:p>
                      <a:endParaRPr lang="en-US" sz="500" dirty="0">
                        <a:latin typeface="Verdana" pitchFamily="34" charset="0"/>
                      </a:endParaRPr>
                    </a:p>
                  </a:txBody>
                  <a:tcPr>
                    <a:lnL w="3175" cap="flat" cmpd="sng" algn="ctr">
                      <a:solidFill>
                        <a:schemeClr val="bg1">
                          <a:lumMod val="85000"/>
                        </a:schemeClr>
                      </a:solidFill>
                      <a:prstDash val="solid"/>
                      <a:round/>
                      <a:headEnd type="none" w="med" len="med"/>
                      <a:tailEnd type="none" w="med" len="med"/>
                    </a:lnL>
                    <a:lnB w="3175" cap="flat" cmpd="sng" algn="ctr">
                      <a:solidFill>
                        <a:schemeClr val="bg1">
                          <a:lumMod val="85000"/>
                        </a:schemeClr>
                      </a:solidFill>
                      <a:prstDash val="solid"/>
                      <a:round/>
                      <a:headEnd type="none" w="med" len="med"/>
                      <a:tailEnd type="none" w="med" len="med"/>
                    </a:lnB>
                    <a:solidFill>
                      <a:schemeClr val="tx1">
                        <a:lumMod val="65000"/>
                        <a:lumOff val="35000"/>
                      </a:schemeClr>
                    </a:solidFill>
                  </a:tcPr>
                </a:tc>
              </a:tr>
              <a:tr h="228600">
                <a:tc>
                  <a:txBody>
                    <a:bodyPr/>
                    <a:lstStyle/>
                    <a:p>
                      <a:endParaRPr lang="en-US" sz="500" dirty="0">
                        <a:latin typeface="Verdana" pitchFamily="34" charset="0"/>
                      </a:endParaRPr>
                    </a:p>
                  </a:txBody>
                  <a:tcPr>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solidFill>
                      <a:schemeClr val="tx1">
                        <a:lumMod val="65000"/>
                        <a:lumOff val="35000"/>
                      </a:schemeClr>
                    </a:solidFill>
                  </a:tcPr>
                </a:tc>
                <a:tc>
                  <a:txBody>
                    <a:bodyPr/>
                    <a:lstStyle/>
                    <a:p>
                      <a:endParaRPr lang="en-US" sz="500" dirty="0">
                        <a:latin typeface="Verdana" pitchFamily="34" charset="0"/>
                      </a:endParaRPr>
                    </a:p>
                  </a:txBody>
                  <a:tcPr>
                    <a:lnL w="3175" cap="flat" cmpd="sng" algn="ctr">
                      <a:solidFill>
                        <a:schemeClr val="bg1">
                          <a:lumMod val="85000"/>
                        </a:schemeClr>
                      </a:solidFill>
                      <a:prstDash val="solid"/>
                      <a:round/>
                      <a:headEnd type="none" w="med" len="med"/>
                      <a:tailEnd type="none" w="med" len="med"/>
                    </a:lnL>
                    <a:lnT w="3175" cap="flat" cmpd="sng" algn="ctr">
                      <a:solidFill>
                        <a:schemeClr val="bg1">
                          <a:lumMod val="85000"/>
                        </a:schemeClr>
                      </a:solidFill>
                      <a:prstDash val="solid"/>
                      <a:round/>
                      <a:headEnd type="none" w="med" len="med"/>
                      <a:tailEnd type="none" w="med" len="med"/>
                    </a:lnT>
                    <a:solidFill>
                      <a:schemeClr val="tx1">
                        <a:lumMod val="65000"/>
                        <a:lumOff val="35000"/>
                      </a:schemeClr>
                    </a:solidFill>
                  </a:tcPr>
                </a:tc>
              </a:tr>
            </a:tbl>
          </a:graphicData>
        </a:graphic>
      </p:graphicFrame>
      <p:graphicFrame>
        <p:nvGraphicFramePr>
          <p:cNvPr id="26" name="Table 25"/>
          <p:cNvGraphicFramePr>
            <a:graphicFrameLocks noGrp="1"/>
          </p:cNvGraphicFramePr>
          <p:nvPr/>
        </p:nvGraphicFramePr>
        <p:xfrm>
          <a:off x="8052370" y="1676400"/>
          <a:ext cx="416560" cy="457200"/>
        </p:xfrm>
        <a:graphic>
          <a:graphicData uri="http://schemas.openxmlformats.org/drawingml/2006/table">
            <a:tbl>
              <a:tblPr firstRow="1" bandRow="1">
                <a:tableStyleId>{5C22544A-7EE6-4342-B048-85BDC9FD1C3A}</a:tableStyleId>
              </a:tblPr>
              <a:tblGrid>
                <a:gridCol w="208280"/>
                <a:gridCol w="208280"/>
              </a:tblGrid>
              <a:tr h="228600">
                <a:tc>
                  <a:txBody>
                    <a:bodyPr/>
                    <a:lstStyle/>
                    <a:p>
                      <a:endParaRPr lang="en-US" sz="500" dirty="0">
                        <a:latin typeface="Verdana" pitchFamily="34" charset="0"/>
                      </a:endParaRPr>
                    </a:p>
                  </a:txBody>
                  <a:tcPr>
                    <a:lnR w="3175" cap="flat" cmpd="sng" algn="ctr">
                      <a:solidFill>
                        <a:schemeClr val="bg1">
                          <a:lumMod val="85000"/>
                        </a:schemeClr>
                      </a:solidFill>
                      <a:prstDash val="solid"/>
                      <a:round/>
                      <a:headEnd type="none" w="med" len="med"/>
                      <a:tailEnd type="none" w="med" len="med"/>
                    </a:lnR>
                    <a:lnB w="3175" cap="flat" cmpd="sng" algn="ctr">
                      <a:solidFill>
                        <a:schemeClr val="bg1">
                          <a:lumMod val="85000"/>
                        </a:schemeClr>
                      </a:solidFill>
                      <a:prstDash val="solid"/>
                      <a:round/>
                      <a:headEnd type="none" w="med" len="med"/>
                      <a:tailEnd type="none" w="med" len="med"/>
                    </a:lnB>
                    <a:solidFill>
                      <a:schemeClr val="tx1">
                        <a:lumMod val="65000"/>
                        <a:lumOff val="35000"/>
                      </a:schemeClr>
                    </a:solidFill>
                  </a:tcPr>
                </a:tc>
                <a:tc>
                  <a:txBody>
                    <a:bodyPr/>
                    <a:lstStyle/>
                    <a:p>
                      <a:endParaRPr lang="en-US" sz="500" dirty="0">
                        <a:latin typeface="Verdana" pitchFamily="34" charset="0"/>
                      </a:endParaRPr>
                    </a:p>
                  </a:txBody>
                  <a:tcPr>
                    <a:lnL w="3175" cap="flat" cmpd="sng" algn="ctr">
                      <a:solidFill>
                        <a:schemeClr val="bg1">
                          <a:lumMod val="85000"/>
                        </a:schemeClr>
                      </a:solidFill>
                      <a:prstDash val="solid"/>
                      <a:round/>
                      <a:headEnd type="none" w="med" len="med"/>
                      <a:tailEnd type="none" w="med" len="med"/>
                    </a:lnL>
                    <a:lnB w="3175" cap="flat" cmpd="sng" algn="ctr">
                      <a:solidFill>
                        <a:schemeClr val="bg1">
                          <a:lumMod val="85000"/>
                        </a:schemeClr>
                      </a:solidFill>
                      <a:prstDash val="solid"/>
                      <a:round/>
                      <a:headEnd type="none" w="med" len="med"/>
                      <a:tailEnd type="none" w="med" len="med"/>
                    </a:lnB>
                    <a:solidFill>
                      <a:schemeClr val="tx1">
                        <a:lumMod val="65000"/>
                        <a:lumOff val="35000"/>
                      </a:schemeClr>
                    </a:solidFill>
                  </a:tcPr>
                </a:tc>
              </a:tr>
              <a:tr h="228600">
                <a:tc>
                  <a:txBody>
                    <a:bodyPr/>
                    <a:lstStyle/>
                    <a:p>
                      <a:endParaRPr lang="en-US" sz="500" dirty="0">
                        <a:latin typeface="Verdana" pitchFamily="34" charset="0"/>
                      </a:endParaRPr>
                    </a:p>
                  </a:txBody>
                  <a:tcPr>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solidFill>
                      <a:schemeClr val="tx1">
                        <a:lumMod val="65000"/>
                        <a:lumOff val="35000"/>
                      </a:schemeClr>
                    </a:solidFill>
                  </a:tcPr>
                </a:tc>
                <a:tc>
                  <a:txBody>
                    <a:bodyPr/>
                    <a:lstStyle/>
                    <a:p>
                      <a:endParaRPr lang="en-US" sz="500" dirty="0">
                        <a:latin typeface="Verdana" pitchFamily="34" charset="0"/>
                      </a:endParaRPr>
                    </a:p>
                  </a:txBody>
                  <a:tcPr>
                    <a:lnL w="3175" cap="flat" cmpd="sng" algn="ctr">
                      <a:solidFill>
                        <a:schemeClr val="bg1">
                          <a:lumMod val="85000"/>
                        </a:schemeClr>
                      </a:solidFill>
                      <a:prstDash val="solid"/>
                      <a:round/>
                      <a:headEnd type="none" w="med" len="med"/>
                      <a:tailEnd type="none" w="med" len="med"/>
                    </a:lnL>
                    <a:lnT w="3175" cap="flat" cmpd="sng" algn="ctr">
                      <a:solidFill>
                        <a:schemeClr val="bg1">
                          <a:lumMod val="85000"/>
                        </a:schemeClr>
                      </a:solidFill>
                      <a:prstDash val="solid"/>
                      <a:round/>
                      <a:headEnd type="none" w="med" len="med"/>
                      <a:tailEnd type="none" w="med" len="med"/>
                    </a:lnT>
                    <a:solidFill>
                      <a:schemeClr val="tx1">
                        <a:lumMod val="65000"/>
                        <a:lumOff val="35000"/>
                      </a:schemeClr>
                    </a:solidFill>
                  </a:tcPr>
                </a:tc>
              </a:tr>
            </a:tbl>
          </a:graphicData>
        </a:graphic>
      </p:graphicFrame>
      <p:graphicFrame>
        <p:nvGraphicFramePr>
          <p:cNvPr id="28" name="Table 27"/>
          <p:cNvGraphicFramePr>
            <a:graphicFrameLocks noGrp="1"/>
          </p:cNvGraphicFramePr>
          <p:nvPr/>
        </p:nvGraphicFramePr>
        <p:xfrm>
          <a:off x="8257394" y="1208926"/>
          <a:ext cx="416560" cy="457200"/>
        </p:xfrm>
        <a:graphic>
          <a:graphicData uri="http://schemas.openxmlformats.org/drawingml/2006/table">
            <a:tbl>
              <a:tblPr firstRow="1" bandRow="1">
                <a:tableStyleId>{5C22544A-7EE6-4342-B048-85BDC9FD1C3A}</a:tableStyleId>
              </a:tblPr>
              <a:tblGrid>
                <a:gridCol w="208280"/>
                <a:gridCol w="208280"/>
              </a:tblGrid>
              <a:tr h="228600">
                <a:tc>
                  <a:txBody>
                    <a:bodyPr/>
                    <a:lstStyle/>
                    <a:p>
                      <a:endParaRPr lang="en-US" sz="500" dirty="0">
                        <a:latin typeface="Verdana" pitchFamily="34" charset="0"/>
                      </a:endParaRPr>
                    </a:p>
                  </a:txBody>
                  <a:tcPr>
                    <a:lnR w="3175" cap="flat" cmpd="sng" algn="ctr">
                      <a:solidFill>
                        <a:schemeClr val="bg1">
                          <a:lumMod val="85000"/>
                        </a:schemeClr>
                      </a:solidFill>
                      <a:prstDash val="solid"/>
                      <a:round/>
                      <a:headEnd type="none" w="med" len="med"/>
                      <a:tailEnd type="none" w="med" len="med"/>
                    </a:lnR>
                    <a:lnB w="3175" cap="flat" cmpd="sng" algn="ctr">
                      <a:solidFill>
                        <a:schemeClr val="bg1">
                          <a:lumMod val="85000"/>
                        </a:schemeClr>
                      </a:solidFill>
                      <a:prstDash val="solid"/>
                      <a:round/>
                      <a:headEnd type="none" w="med" len="med"/>
                      <a:tailEnd type="none" w="med" len="med"/>
                    </a:lnB>
                    <a:solidFill>
                      <a:schemeClr val="tx1">
                        <a:lumMod val="65000"/>
                        <a:lumOff val="35000"/>
                      </a:schemeClr>
                    </a:solidFill>
                  </a:tcPr>
                </a:tc>
                <a:tc>
                  <a:txBody>
                    <a:bodyPr/>
                    <a:lstStyle/>
                    <a:p>
                      <a:endParaRPr lang="en-US" sz="500" dirty="0">
                        <a:latin typeface="Verdana" pitchFamily="34" charset="0"/>
                      </a:endParaRPr>
                    </a:p>
                  </a:txBody>
                  <a:tcPr>
                    <a:lnL w="3175" cap="flat" cmpd="sng" algn="ctr">
                      <a:solidFill>
                        <a:schemeClr val="bg1">
                          <a:lumMod val="85000"/>
                        </a:schemeClr>
                      </a:solidFill>
                      <a:prstDash val="solid"/>
                      <a:round/>
                      <a:headEnd type="none" w="med" len="med"/>
                      <a:tailEnd type="none" w="med" len="med"/>
                    </a:lnL>
                    <a:lnB w="3175" cap="flat" cmpd="sng" algn="ctr">
                      <a:solidFill>
                        <a:schemeClr val="bg1">
                          <a:lumMod val="85000"/>
                        </a:schemeClr>
                      </a:solidFill>
                      <a:prstDash val="solid"/>
                      <a:round/>
                      <a:headEnd type="none" w="med" len="med"/>
                      <a:tailEnd type="none" w="med" len="med"/>
                    </a:lnB>
                    <a:solidFill>
                      <a:schemeClr val="tx1">
                        <a:lumMod val="65000"/>
                        <a:lumOff val="35000"/>
                      </a:schemeClr>
                    </a:solidFill>
                  </a:tcPr>
                </a:tc>
              </a:tr>
              <a:tr h="228600">
                <a:tc>
                  <a:txBody>
                    <a:bodyPr/>
                    <a:lstStyle/>
                    <a:p>
                      <a:endParaRPr lang="en-US" sz="500" dirty="0">
                        <a:latin typeface="Verdana" pitchFamily="34" charset="0"/>
                      </a:endParaRPr>
                    </a:p>
                  </a:txBody>
                  <a:tcPr>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solidFill>
                      <a:schemeClr val="tx1">
                        <a:lumMod val="65000"/>
                        <a:lumOff val="35000"/>
                      </a:schemeClr>
                    </a:solidFill>
                  </a:tcPr>
                </a:tc>
                <a:tc>
                  <a:txBody>
                    <a:bodyPr/>
                    <a:lstStyle/>
                    <a:p>
                      <a:endParaRPr lang="en-US" sz="500" dirty="0">
                        <a:latin typeface="Verdana" pitchFamily="34" charset="0"/>
                      </a:endParaRPr>
                    </a:p>
                  </a:txBody>
                  <a:tcPr>
                    <a:lnL w="3175" cap="flat" cmpd="sng" algn="ctr">
                      <a:solidFill>
                        <a:schemeClr val="bg1">
                          <a:lumMod val="85000"/>
                        </a:schemeClr>
                      </a:solidFill>
                      <a:prstDash val="solid"/>
                      <a:round/>
                      <a:headEnd type="none" w="med" len="med"/>
                      <a:tailEnd type="none" w="med" len="med"/>
                    </a:lnL>
                    <a:lnT w="3175" cap="flat" cmpd="sng" algn="ctr">
                      <a:solidFill>
                        <a:schemeClr val="bg1">
                          <a:lumMod val="85000"/>
                        </a:schemeClr>
                      </a:solidFill>
                      <a:prstDash val="solid"/>
                      <a:round/>
                      <a:headEnd type="none" w="med" len="med"/>
                      <a:tailEnd type="none" w="med" len="med"/>
                    </a:lnT>
                    <a:solidFill>
                      <a:schemeClr val="tx1">
                        <a:lumMod val="65000"/>
                        <a:lumOff val="35000"/>
                      </a:schemeClr>
                    </a:solidFill>
                  </a:tcPr>
                </a:tc>
              </a:tr>
            </a:tbl>
          </a:graphicData>
        </a:graphic>
      </p:graphicFrame>
      <p:sp>
        <p:nvSpPr>
          <p:cNvPr id="29" name="TextBox 28"/>
          <p:cNvSpPr txBox="1"/>
          <p:nvPr/>
        </p:nvSpPr>
        <p:spPr>
          <a:xfrm>
            <a:off x="7848600" y="2567320"/>
            <a:ext cx="228600" cy="338554"/>
          </a:xfrm>
          <a:prstGeom prst="rect">
            <a:avLst/>
          </a:prstGeom>
          <a:noFill/>
        </p:spPr>
        <p:txBody>
          <a:bodyPr wrap="square" rtlCol="0">
            <a:spAutoFit/>
          </a:bodyPr>
          <a:lstStyle/>
          <a:p>
            <a:r>
              <a:rPr lang="en-US" sz="800" dirty="0" smtClean="0">
                <a:latin typeface="Verdana" pitchFamily="34" charset="0"/>
              </a:rPr>
              <a:t>1 </a:t>
            </a:r>
            <a:endParaRPr lang="en-US" sz="800" dirty="0">
              <a:latin typeface="Verdana" pitchFamily="34" charset="0"/>
            </a:endParaRPr>
          </a:p>
        </p:txBody>
      </p:sp>
      <p:sp>
        <p:nvSpPr>
          <p:cNvPr id="30" name="TextBox 29"/>
          <p:cNvSpPr txBox="1"/>
          <p:nvPr/>
        </p:nvSpPr>
        <p:spPr>
          <a:xfrm>
            <a:off x="7650822" y="2362200"/>
            <a:ext cx="304800" cy="215444"/>
          </a:xfrm>
          <a:prstGeom prst="rect">
            <a:avLst/>
          </a:prstGeom>
          <a:noFill/>
        </p:spPr>
        <p:txBody>
          <a:bodyPr wrap="square" rtlCol="0">
            <a:spAutoFit/>
          </a:bodyPr>
          <a:lstStyle/>
          <a:p>
            <a:r>
              <a:rPr lang="en-US" sz="800" dirty="0" smtClean="0">
                <a:latin typeface="Verdana" pitchFamily="34" charset="0"/>
              </a:rPr>
              <a:t>1 </a:t>
            </a:r>
            <a:endParaRPr lang="en-US" sz="8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2790</TotalTime>
  <Words>952</Words>
  <Application>Microsoft Office PowerPoint</Application>
  <PresentationFormat>Custom</PresentationFormat>
  <Paragraphs>389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541</cp:revision>
  <dcterms:created xsi:type="dcterms:W3CDTF">2010-03-15T16:13:22Z</dcterms:created>
  <dcterms:modified xsi:type="dcterms:W3CDTF">2012-01-25T02:20:39Z</dcterms:modified>
</cp:coreProperties>
</file>