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charts/chart3.xml" ContentType="application/vnd.openxmlformats-officedocument.drawingml.chart+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19" autoAdjust="0"/>
    <p:restoredTop sz="94638"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noFill/>
            <a:ln>
              <a:solidFill>
                <a:srgbClr val="000000"/>
              </a:solidFill>
            </a:ln>
          </c:spPr>
          <c:val>
            <c:numRef>
              <c:f>Sheet1!$AS$6:$AS$9</c:f>
              <c:numCache>
                <c:formatCode>General</c:formatCode>
                <c:ptCount val="4"/>
                <c:pt idx="0">
                  <c:v>25</c:v>
                </c:pt>
                <c:pt idx="1">
                  <c:v>25</c:v>
                </c:pt>
                <c:pt idx="2">
                  <c:v>25</c:v>
                </c:pt>
                <c:pt idx="3">
                  <c:v>25</c:v>
                </c:pt>
              </c:numCache>
            </c:numRef>
          </c:val>
        </c:ser>
        <c:firstSliceAng val="0"/>
      </c:pieChart>
    </c:plotArea>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noFill/>
            <a:ln>
              <a:solidFill>
                <a:schemeClr val="tx1"/>
              </a:solidFill>
            </a:ln>
          </c:spPr>
          <c:val>
            <c:numRef>
              <c:f>Sheet1!$AS$14:$AS$16</c:f>
              <c:numCache>
                <c:formatCode>General</c:formatCode>
                <c:ptCount val="3"/>
                <c:pt idx="0">
                  <c:v>33</c:v>
                </c:pt>
                <c:pt idx="1">
                  <c:v>33</c:v>
                </c:pt>
                <c:pt idx="2">
                  <c:v>33</c:v>
                </c:pt>
              </c:numCache>
            </c:numRef>
          </c:val>
        </c:ser>
        <c:firstSliceAng val="0"/>
      </c:pieChart>
    </c:plotArea>
    <c:plotVisOnly val="1"/>
  </c:chart>
  <c:spPr>
    <a:ln>
      <a:solidFill>
        <a:srgbClr val="000000"/>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noFill/>
            <a:ln>
              <a:solidFill>
                <a:schemeClr val="tx1"/>
              </a:solidFill>
            </a:ln>
          </c:spPr>
          <c:val>
            <c:numRef>
              <c:f>Sheet1!$G$4:$G$5</c:f>
              <c:numCache>
                <c:formatCode>General</c:formatCode>
                <c:ptCount val="2"/>
                <c:pt idx="0">
                  <c:v>50</c:v>
                </c:pt>
                <c:pt idx="1">
                  <c:v>50</c:v>
                </c:pt>
              </c:numCache>
            </c:numRef>
          </c:val>
        </c:ser>
        <c:firstSliceAng val="0"/>
      </c:pieChart>
    </c:plotArea>
    <c:plotVisOnly val="1"/>
  </c:chart>
  <c:spPr>
    <a:ln>
      <a:solidFill>
        <a:sysClr val="windowText" lastClr="000000"/>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66336"/>
            <a:ext cx="4038600" cy="738664"/>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Numbers &amp; Operations</a:t>
            </a:r>
          </a:p>
          <a:p>
            <a:pPr algn="ctr" defTabSz="1017588">
              <a:defRPr/>
            </a:pPr>
            <a:r>
              <a:rPr lang="en-US" sz="1600" b="1" i="1" dirty="0" smtClean="0">
                <a:effectLst>
                  <a:outerShdw blurRad="38100" dist="38100" dir="2700000" algn="tl">
                    <a:srgbClr val="C0C0C0"/>
                  </a:outerShdw>
                </a:effectLst>
                <a:latin typeface="Verdana" pitchFamily="34" charset="0"/>
              </a:rPr>
              <a:t>Fractions &amp; Fraction Equivalents</a:t>
            </a:r>
          </a:p>
          <a:p>
            <a:pPr algn="ctr" defTabSz="1017588">
              <a:defRPr/>
            </a:pPr>
            <a:r>
              <a:rPr lang="en-US" sz="1000" b="1" i="1" dirty="0" smtClean="0">
                <a:effectLst>
                  <a:outerShdw blurRad="38100" dist="38100" dir="2700000" algn="tl">
                    <a:srgbClr val="C0C0C0"/>
                  </a:outerShdw>
                </a:effectLst>
                <a:latin typeface="Verdana" pitchFamily="34" charset="0"/>
              </a:rPr>
              <a:t>(compare equivalent fractions and decimals)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562600" y="3048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91200" y="264789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[4.1.1-4.1.2-4.1.3]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2052935"/>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#1</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914400" y="7620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[4.1.1-4.1.2-4.1.3]</a:t>
            </a:r>
            <a:r>
              <a:rPr lang="en-US" sz="1000" dirty="0" smtClean="0">
                <a:effectLst>
                  <a:outerShdw blurRad="38100" dist="38100" dir="2700000" algn="tl">
                    <a:srgbClr val="000000">
                      <a:alpha val="43137"/>
                    </a:srgbClr>
                  </a:outerShdw>
                </a:effectLst>
                <a:latin typeface="Verdana" pitchFamily="34" charset="0"/>
              </a:rPr>
              <a:t>  </a:t>
            </a:r>
          </a:p>
        </p:txBody>
      </p:sp>
      <p:sp>
        <p:nvSpPr>
          <p:cNvPr id="16" name="TextBox 15"/>
          <p:cNvSpPr txBox="1"/>
          <p:nvPr/>
        </p:nvSpPr>
        <p:spPr>
          <a:xfrm>
            <a:off x="609600" y="2971800"/>
            <a:ext cx="4343400" cy="3170099"/>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r>
              <a:rPr lang="en-US" sz="1000" b="1" dirty="0" smtClean="0">
                <a:effectLst>
                  <a:outerShdw blurRad="38100" dist="38100" dir="2700000" algn="tl">
                    <a:srgbClr val="000000">
                      <a:alpha val="43137"/>
                    </a:srgbClr>
                  </a:outerShdw>
                </a:effectLst>
                <a:latin typeface="Verdana" pitchFamily="34" charset="0"/>
              </a:rPr>
              <a:t>(How can you show number values between whole numbers?  How can you represent or compare a fraction when it doesn’t have a decimal equivalent?)</a:t>
            </a: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4.1.1 </a:t>
            </a:r>
            <a:r>
              <a:rPr lang="en-US" sz="1000" dirty="0" smtClean="0">
                <a:latin typeface="Verdana" pitchFamily="34" charset="0"/>
              </a:rPr>
              <a:t> </a:t>
            </a:r>
          </a:p>
          <a:p>
            <a:pPr marL="403225" indent="-225425">
              <a:buFont typeface="+mj-lt"/>
              <a:buAutoNum type="arabicPeriod"/>
            </a:pPr>
            <a:r>
              <a:rPr lang="en-US" sz="1000" dirty="0" smtClean="0">
                <a:latin typeface="Verdana" pitchFamily="34" charset="0"/>
              </a:rPr>
              <a:t>Adding a decimal to a whole number increases its value.</a:t>
            </a:r>
          </a:p>
          <a:p>
            <a:pPr marL="403225" indent="-225425">
              <a:buFont typeface="+mj-lt"/>
              <a:buAutoNum type="arabicPeriod"/>
            </a:pPr>
            <a:r>
              <a:rPr lang="en-US" sz="1000" dirty="0" smtClean="0">
                <a:latin typeface="Verdana" pitchFamily="34" charset="0"/>
              </a:rPr>
              <a:t>Read, write and represent values between whole numbers.</a:t>
            </a:r>
          </a:p>
          <a:p>
            <a:pPr marL="403225" indent="-225425">
              <a:buFont typeface="+mj-lt"/>
              <a:buAutoNum type="arabicPeriod"/>
            </a:pPr>
            <a:r>
              <a:rPr lang="en-US" sz="1000" dirty="0" smtClean="0">
                <a:latin typeface="Verdana" pitchFamily="34" charset="0"/>
              </a:rPr>
              <a:t>Base 10 system moves to the right.</a:t>
            </a:r>
          </a:p>
          <a:p>
            <a:endParaRPr lang="en-US" sz="1000" dirty="0" smtClean="0">
              <a:effectLst>
                <a:outerShdw blurRad="38100" dist="38100" dir="2700000" algn="tl">
                  <a:srgbClr val="000000">
                    <a:alpha val="43137"/>
                  </a:srgbClr>
                </a:outerShdw>
              </a:effectLst>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4.1.2</a:t>
            </a:r>
            <a:endParaRPr lang="en-US" sz="1000" dirty="0" smtClean="0">
              <a:latin typeface="Verdana" pitchFamily="34" charset="0"/>
            </a:endParaRPr>
          </a:p>
          <a:p>
            <a:pPr marL="406400" indent="-228600">
              <a:buFont typeface="+mj-lt"/>
              <a:buAutoNum type="arabicPeriod"/>
            </a:pPr>
            <a:r>
              <a:rPr lang="en-US" sz="1000" dirty="0" smtClean="0">
                <a:latin typeface="Verdana" pitchFamily="34" charset="0"/>
              </a:rPr>
              <a:t>Decimals and fractions can represent the same amount.</a:t>
            </a:r>
          </a:p>
          <a:p>
            <a:pPr marL="406400" indent="-228600">
              <a:buFont typeface="+mj-lt"/>
              <a:buAutoNum type="arabicPeriod"/>
            </a:pPr>
            <a:r>
              <a:rPr lang="en-US" sz="1000" dirty="0" smtClean="0">
                <a:latin typeface="Verdana" pitchFamily="34" charset="0"/>
              </a:rPr>
              <a:t>Models can compare fractions to decimals and decimals to fractions.</a:t>
            </a:r>
          </a:p>
          <a:p>
            <a:pPr marL="228600" indent="-228600"/>
            <a:r>
              <a:rPr lang="en-US" sz="1000" b="1" u="sng" dirty="0" smtClean="0">
                <a:effectLst>
                  <a:outerShdw blurRad="38100" dist="38100" dir="2700000" algn="tl">
                    <a:srgbClr val="000000">
                      <a:alpha val="43137"/>
                    </a:srgbClr>
                  </a:outerShdw>
                </a:effectLst>
                <a:latin typeface="Verdana" pitchFamily="34" charset="0"/>
              </a:rPr>
              <a:t>4.1.3</a:t>
            </a:r>
          </a:p>
          <a:p>
            <a:pPr marL="466725" indent="-228600">
              <a:buFont typeface="+mj-lt"/>
              <a:buAutoNum type="arabicPeriod"/>
            </a:pPr>
            <a:r>
              <a:rPr lang="en-US" sz="1000" dirty="0" smtClean="0">
                <a:latin typeface="Verdana" pitchFamily="34" charset="0"/>
              </a:rPr>
              <a:t>Fractions and decimals can be approximated.</a:t>
            </a:r>
          </a:p>
          <a:p>
            <a:pPr marL="466725" indent="-228600">
              <a:buFont typeface="+mj-lt"/>
              <a:buAutoNum type="arabicPeriod"/>
            </a:pPr>
            <a:r>
              <a:rPr lang="en-US" sz="1000" dirty="0" smtClean="0">
                <a:latin typeface="Verdana" pitchFamily="34" charset="0"/>
              </a:rPr>
              <a:t>Not all fractions have an equivalent decimal.</a:t>
            </a:r>
          </a:p>
          <a:p>
            <a:pPr marL="466725" indent="-228600">
              <a:buFont typeface="+mj-lt"/>
              <a:buAutoNum type="arabicPeriod"/>
            </a:pPr>
            <a:r>
              <a:rPr lang="en-US" sz="1000" dirty="0" smtClean="0">
                <a:latin typeface="Verdana" pitchFamily="34" charset="0"/>
              </a:rPr>
              <a:t>Repeating decimals are approximate answers.</a:t>
            </a:r>
          </a:p>
        </p:txBody>
      </p:sp>
      <p:sp>
        <p:nvSpPr>
          <p:cNvPr id="18" name="TextBox 17"/>
          <p:cNvSpPr txBox="1"/>
          <p:nvPr/>
        </p:nvSpPr>
        <p:spPr>
          <a:xfrm>
            <a:off x="457200" y="228600"/>
            <a:ext cx="4419600" cy="430887"/>
          </a:xfrm>
          <a:prstGeom prst="rect">
            <a:avLst/>
          </a:prstGeom>
          <a:noFill/>
        </p:spPr>
        <p:txBody>
          <a:bodyPr wrap="square" rtlCol="0">
            <a:spAutoFit/>
          </a:bodyPr>
          <a:lstStyle/>
          <a:p>
            <a:r>
              <a:rPr lang="en-US" sz="1200" b="1" i="1" dirty="0" smtClean="0">
                <a:effectLst>
                  <a:outerShdw blurRad="38100" dist="38100" dir="2700000" algn="tl">
                    <a:srgbClr val="000000">
                      <a:alpha val="43137"/>
                    </a:srgbClr>
                  </a:outerShdw>
                </a:effectLst>
                <a:latin typeface="Verdana" pitchFamily="34" charset="0"/>
              </a:rPr>
              <a:t>Teacher Information. . . </a:t>
            </a:r>
            <a:r>
              <a:rPr lang="en-US" sz="1000" i="1" dirty="0" smtClean="0">
                <a:latin typeface="Verdana" pitchFamily="34" charset="0"/>
              </a:rPr>
              <a:t>4</a:t>
            </a:r>
            <a:r>
              <a:rPr lang="en-US" sz="1000" i="1" baseline="30000" dirty="0" smtClean="0">
                <a:latin typeface="Verdana" pitchFamily="34" charset="0"/>
              </a:rPr>
              <a:t>th</a:t>
            </a:r>
            <a:r>
              <a:rPr lang="en-US" sz="1000" i="1" dirty="0" smtClean="0">
                <a:latin typeface="Verdana" pitchFamily="34" charset="0"/>
              </a:rPr>
              <a:t> Grade all standards in 4.1 (Fractions and Fractions Equivalent) will be assessed 2010-2011.</a:t>
            </a:r>
            <a:endParaRPr lang="en-US" sz="1000" b="1" i="1" dirty="0">
              <a:effectLst>
                <a:outerShdw blurRad="38100" dist="38100" dir="2700000" algn="tl">
                  <a:srgbClr val="000000">
                    <a:alpha val="43137"/>
                  </a:srgbClr>
                </a:outerShdw>
              </a:effectLst>
              <a:latin typeface="Verdana" pitchFamily="34" charset="0"/>
            </a:endParaRPr>
          </a:p>
        </p:txBody>
      </p:sp>
      <p:graphicFrame>
        <p:nvGraphicFramePr>
          <p:cNvPr id="17" name="Table 16"/>
          <p:cNvGraphicFramePr>
            <a:graphicFrameLocks noGrp="1"/>
          </p:cNvGraphicFramePr>
          <p:nvPr/>
        </p:nvGraphicFramePr>
        <p:xfrm>
          <a:off x="5791200" y="3359679"/>
          <a:ext cx="3733800" cy="3207597"/>
        </p:xfrm>
        <a:graphic>
          <a:graphicData uri="http://schemas.openxmlformats.org/drawingml/2006/table">
            <a:tbl>
              <a:tblPr/>
              <a:tblGrid>
                <a:gridCol w="3733800"/>
              </a:tblGrid>
              <a:tr h="450321">
                <a:tc>
                  <a:txBody>
                    <a:bodyPr/>
                    <a:lstStyle/>
                    <a:p>
                      <a:r>
                        <a:rPr lang="en-US" sz="800" b="0" u="none" kern="1200" baseline="0" dirty="0" smtClean="0">
                          <a:solidFill>
                            <a:schemeClr val="tx1"/>
                          </a:solidFill>
                          <a:latin typeface="Verdana" pitchFamily="34" charset="0"/>
                          <a:ea typeface="+mn-ea"/>
                          <a:cs typeface="+mn-cs"/>
                        </a:rPr>
                        <a:t>4.1  Number and Operations: Develop an understanding of decimals, including the connections between fractions and decimals. </a:t>
                      </a:r>
                    </a:p>
                    <a:p>
                      <a:pPr algn="l" fontAlgn="t"/>
                      <a:endParaRPr lang="en-US" sz="800" b="0" i="0" u="none" strike="noStrike" dirty="0">
                        <a:solidFill>
                          <a:srgbClr val="000000"/>
                        </a:solidFill>
                        <a:latin typeface="Verdana"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algn="l" fontAlgn="t"/>
                      <a:r>
                        <a:rPr lang="en-US" sz="1200" b="1" i="0" u="none" strike="noStrike" dirty="0">
                          <a:solidFill>
                            <a:srgbClr val="000000"/>
                          </a:solidFill>
                          <a:effectLst>
                            <a:outerShdw blurRad="38100" dist="38100" dir="2700000" algn="tl">
                              <a:srgbClr val="000000">
                                <a:alpha val="43137"/>
                              </a:srgbClr>
                            </a:outerShdw>
                          </a:effectLst>
                          <a:latin typeface="Verdana" pitchFamily="34" charset="0"/>
                        </a:rPr>
                        <a:t>4.1.1  Extend the base-ten system to read, write and represent decimal numbers ( to the hundredths) between 0 and 1, between 1 and 2, etc…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algn="l" fontAlgn="t"/>
                      <a:r>
                        <a:rPr lang="en-US" sz="1200" b="1" i="0" u="none" strike="noStrike" dirty="0">
                          <a:solidFill>
                            <a:srgbClr val="000000"/>
                          </a:solidFill>
                          <a:effectLst>
                            <a:outerShdw blurRad="38100" dist="38100" dir="2700000" algn="tl">
                              <a:srgbClr val="000000">
                                <a:alpha val="43137"/>
                              </a:srgbClr>
                            </a:outerShdw>
                          </a:effectLst>
                          <a:latin typeface="Verdana" pitchFamily="34" charset="0"/>
                        </a:rPr>
                        <a:t>4.1.2  Use models to connect and compare equivalent fractions and decimals.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4248">
                <a:tc>
                  <a:txBody>
                    <a:bodyPr/>
                    <a:lstStyle/>
                    <a:p>
                      <a:pPr algn="l" fontAlgn="t"/>
                      <a:r>
                        <a:rPr lang="en-US" sz="1200" b="1" i="0" u="none" strike="noStrike" dirty="0">
                          <a:solidFill>
                            <a:srgbClr val="000000"/>
                          </a:solidFill>
                          <a:effectLst>
                            <a:outerShdw blurRad="38100" dist="38100" dir="2700000" algn="tl">
                              <a:srgbClr val="000000">
                                <a:alpha val="43137"/>
                              </a:srgbClr>
                            </a:outerShdw>
                          </a:effectLst>
                          <a:latin typeface="Verdana" pitchFamily="34" charset="0"/>
                        </a:rPr>
                        <a:t>4.1.3  Determine decimal equivalents or approximations of common factors.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144">
                <a:tc>
                  <a:txBody>
                    <a:bodyPr/>
                    <a:lstStyle/>
                    <a:p>
                      <a:pPr algn="l" fontAlgn="t"/>
                      <a:r>
                        <a:rPr lang="en-US" sz="800" b="0" i="0" u="none" strike="noStrike" dirty="0">
                          <a:solidFill>
                            <a:srgbClr val="000000"/>
                          </a:solidFill>
                          <a:latin typeface="Verdana" pitchFamily="34" charset="0"/>
                        </a:rPr>
                        <a:t>4.1.4  Compare and order fractions and decimals.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4800">
                <a:tc>
                  <a:txBody>
                    <a:bodyPr/>
                    <a:lstStyle/>
                    <a:p>
                      <a:pPr algn="l" fontAlgn="t"/>
                      <a:r>
                        <a:rPr lang="en-US" sz="800" b="0" i="0" u="none" strike="noStrike" dirty="0">
                          <a:solidFill>
                            <a:srgbClr val="000000"/>
                          </a:solidFill>
                          <a:latin typeface="Verdana" pitchFamily="34" charset="0"/>
                        </a:rPr>
                        <a:t>4.1.5  Estimate decimal or fractional amounts in problem solving.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t"/>
                      <a:r>
                        <a:rPr lang="en-US" sz="800" b="0" i="0" u="none" strike="noStrike" dirty="0">
                          <a:solidFill>
                            <a:srgbClr val="000000"/>
                          </a:solidFill>
                          <a:latin typeface="Verdana" pitchFamily="34" charset="0"/>
                        </a:rPr>
                        <a:t>4.1.6   Represent money amounts to $10.00 dollars and cents, and apply to situations involving purchasing ability and making change.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nvGraphicFramePr>
        <p:xfrm>
          <a:off x="762000" y="1295400"/>
          <a:ext cx="3962400" cy="1601217"/>
        </p:xfrm>
        <a:graphic>
          <a:graphicData uri="http://schemas.openxmlformats.org/drawingml/2006/table">
            <a:tbl>
              <a:tblPr/>
              <a:tblGrid>
                <a:gridCol w="3962400"/>
              </a:tblGrid>
              <a:tr h="533400">
                <a:tc>
                  <a:txBody>
                    <a:bodyPr/>
                    <a:lstStyle/>
                    <a:p>
                      <a:pPr algn="l" fontAlgn="t"/>
                      <a:r>
                        <a:rPr lang="en-US" sz="1100" b="1" i="0" u="none" strike="noStrike" dirty="0">
                          <a:solidFill>
                            <a:srgbClr val="000000"/>
                          </a:solidFill>
                          <a:effectLst>
                            <a:outerShdw blurRad="38100" dist="38100" dir="2700000" algn="tl">
                              <a:srgbClr val="000000">
                                <a:alpha val="43137"/>
                              </a:srgbClr>
                            </a:outerShdw>
                          </a:effectLst>
                          <a:latin typeface="Verdana" pitchFamily="34" charset="0"/>
                        </a:rPr>
                        <a:t>4.1.1  Extend the base-ten system to read, write and represent decimal numbers ( to the hundredths) between 0 and 1, between 1 and 2, etc…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algn="l" fontAlgn="t"/>
                      <a:r>
                        <a:rPr lang="en-US" sz="1100" b="1" i="0" u="none" strike="noStrike" dirty="0">
                          <a:solidFill>
                            <a:srgbClr val="000000"/>
                          </a:solidFill>
                          <a:effectLst>
                            <a:outerShdw blurRad="38100" dist="38100" dir="2700000" algn="tl">
                              <a:srgbClr val="000000">
                                <a:alpha val="43137"/>
                              </a:srgbClr>
                            </a:outerShdw>
                          </a:effectLst>
                          <a:latin typeface="Verdana" pitchFamily="34" charset="0"/>
                        </a:rPr>
                        <a:t>4.1.2  Use models to connect and compare equivalent fractions and decimals.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4248">
                <a:tc>
                  <a:txBody>
                    <a:bodyPr/>
                    <a:lstStyle/>
                    <a:p>
                      <a:pPr algn="l" fontAlgn="t"/>
                      <a:r>
                        <a:rPr lang="en-US" sz="1100" b="1" i="0" u="none" strike="noStrike" dirty="0">
                          <a:solidFill>
                            <a:srgbClr val="000000"/>
                          </a:solidFill>
                          <a:effectLst>
                            <a:outerShdw blurRad="38100" dist="38100" dir="2700000" algn="tl">
                              <a:srgbClr val="000000">
                                <a:alpha val="43137"/>
                              </a:srgbClr>
                            </a:outerShdw>
                          </a:effectLst>
                          <a:latin typeface="Verdana" pitchFamily="34" charset="0"/>
                        </a:rPr>
                        <a:t>4.1.3  Determine decimal equivalents or approximations of common factors.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33400" y="62484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15000" y="5105401"/>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2" name="TextBox 31"/>
          <p:cNvSpPr txBox="1"/>
          <p:nvPr/>
        </p:nvSpPr>
        <p:spPr>
          <a:xfrm>
            <a:off x="5715000" y="70104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(ODE Standard 4.1.1)</a:t>
            </a:r>
            <a:endParaRPr lang="en-US" sz="700" dirty="0">
              <a:latin typeface="Verdana" pitchFamily="34" charset="0"/>
            </a:endParaRPr>
          </a:p>
        </p:txBody>
      </p:sp>
      <p:sp>
        <p:nvSpPr>
          <p:cNvPr id="13" name="TextBox 12"/>
          <p:cNvSpPr txBox="1"/>
          <p:nvPr/>
        </p:nvSpPr>
        <p:spPr>
          <a:xfrm>
            <a:off x="6172200" y="2057400"/>
            <a:ext cx="2590800" cy="2123658"/>
          </a:xfrm>
          <a:prstGeom prst="rect">
            <a:avLst/>
          </a:prstGeom>
          <a:noFill/>
        </p:spPr>
        <p:txBody>
          <a:bodyPr wrap="square" rtlCol="0">
            <a:spAutoFit/>
          </a:bodyPr>
          <a:lstStyle/>
          <a:p>
            <a:r>
              <a:rPr lang="en-US" sz="1200" dirty="0" smtClean="0">
                <a:latin typeface="Verdana" pitchFamily="34" charset="0"/>
              </a:rPr>
              <a:t>  </a:t>
            </a:r>
          </a:p>
          <a:p>
            <a:pPr marL="228600" indent="-228600">
              <a:buFont typeface="+mj-lt"/>
              <a:buAutoNum type="alphaUcPeriod"/>
            </a:pPr>
            <a:r>
              <a:rPr lang="en-US" sz="1200" dirty="0" smtClean="0">
                <a:latin typeface="Verdana" pitchFamily="34" charset="0"/>
              </a:rPr>
              <a:t>2.84</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28.4</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.284</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0.284</a:t>
            </a:r>
            <a:endParaRPr lang="en-US" sz="1200" dirty="0">
              <a:latin typeface="Verdana" pitchFamily="34" charset="0"/>
            </a:endParaRPr>
          </a:p>
        </p:txBody>
      </p:sp>
      <p:sp>
        <p:nvSpPr>
          <p:cNvPr id="12" name="TextBox 11"/>
          <p:cNvSpPr txBox="1"/>
          <p:nvPr/>
        </p:nvSpPr>
        <p:spPr>
          <a:xfrm>
            <a:off x="609600" y="5103674"/>
            <a:ext cx="38100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762000" y="70104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(ODE Standard 4.1.3)</a:t>
            </a:r>
            <a:endParaRPr lang="en-US" sz="700" dirty="0">
              <a:latin typeface="Verdana" pitchFamily="34" charset="0"/>
            </a:endParaRPr>
          </a:p>
        </p:txBody>
      </p:sp>
      <p:graphicFrame>
        <p:nvGraphicFramePr>
          <p:cNvPr id="16" name="Table 15"/>
          <p:cNvGraphicFramePr>
            <a:graphicFrameLocks noGrp="1"/>
          </p:cNvGraphicFramePr>
          <p:nvPr/>
        </p:nvGraphicFramePr>
        <p:xfrm>
          <a:off x="1524000" y="838200"/>
          <a:ext cx="1981200" cy="1771650"/>
        </p:xfrm>
        <a:graphic>
          <a:graphicData uri="http://schemas.openxmlformats.org/drawingml/2006/table">
            <a:tbl>
              <a:tblPr/>
              <a:tblGrid>
                <a:gridCol w="198120"/>
                <a:gridCol w="198120"/>
                <a:gridCol w="198120"/>
                <a:gridCol w="198120"/>
                <a:gridCol w="198120"/>
                <a:gridCol w="198120"/>
                <a:gridCol w="198120"/>
                <a:gridCol w="198120"/>
                <a:gridCol w="198120"/>
                <a:gridCol w="198120"/>
              </a:tblGrid>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680">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 name="TextBox 16"/>
          <p:cNvSpPr txBox="1"/>
          <p:nvPr/>
        </p:nvSpPr>
        <p:spPr>
          <a:xfrm>
            <a:off x="838200" y="2819400"/>
            <a:ext cx="3429000" cy="1785104"/>
          </a:xfrm>
          <a:prstGeom prst="rect">
            <a:avLst/>
          </a:prstGeom>
          <a:noFill/>
        </p:spPr>
        <p:txBody>
          <a:bodyPr wrap="square" rtlCol="0">
            <a:spAutoFit/>
          </a:bodyPr>
          <a:lstStyle/>
          <a:p>
            <a:pPr marL="466725" indent="-228600">
              <a:buFont typeface="+mj-lt"/>
              <a:buAutoNum type="alphaUcPeriod"/>
            </a:pPr>
            <a:r>
              <a:rPr lang="en-US" sz="1100" dirty="0" smtClean="0">
                <a:latin typeface="Verdana" pitchFamily="34" charset="0"/>
              </a:rPr>
              <a:t> 0.63</a:t>
            </a:r>
          </a:p>
          <a:p>
            <a:pPr marL="466725" indent="-228600">
              <a:buFont typeface="+mj-lt"/>
              <a:buAutoNum type="alphaUcPeriod"/>
            </a:pPr>
            <a:endParaRPr lang="en-US" sz="1100" dirty="0" smtClean="0">
              <a:latin typeface="Verdana" pitchFamily="34" charset="0"/>
            </a:endParaRPr>
          </a:p>
          <a:p>
            <a:pPr marL="466725" indent="-228600">
              <a:buFont typeface="+mj-lt"/>
              <a:buAutoNum type="alphaUcPeriod"/>
            </a:pPr>
            <a:endParaRPr lang="en-US" sz="1100" dirty="0" smtClean="0">
              <a:latin typeface="Verdana" pitchFamily="34" charset="0"/>
            </a:endParaRPr>
          </a:p>
          <a:p>
            <a:pPr marL="466725" indent="-228600">
              <a:buFont typeface="+mj-lt"/>
              <a:buAutoNum type="alphaUcPeriod"/>
            </a:pPr>
            <a:r>
              <a:rPr lang="en-US" sz="1100" dirty="0" smtClean="0">
                <a:latin typeface="Verdana" pitchFamily="34" charset="0"/>
              </a:rPr>
              <a:t> 0.35</a:t>
            </a:r>
          </a:p>
          <a:p>
            <a:pPr marL="466725" indent="-228600">
              <a:buFont typeface="+mj-lt"/>
              <a:buAutoNum type="alphaUcPeriod"/>
            </a:pPr>
            <a:endParaRPr lang="en-US" sz="1100" dirty="0" smtClean="0">
              <a:latin typeface="Verdana" pitchFamily="34" charset="0"/>
            </a:endParaRPr>
          </a:p>
          <a:p>
            <a:pPr marL="466725" indent="-228600">
              <a:buFont typeface="+mj-lt"/>
              <a:buAutoNum type="alphaUcPeriod"/>
            </a:pPr>
            <a:endParaRPr lang="en-US" sz="1100" dirty="0" smtClean="0">
              <a:latin typeface="Verdana" pitchFamily="34" charset="0"/>
            </a:endParaRPr>
          </a:p>
          <a:p>
            <a:pPr marL="466725" indent="-228600">
              <a:buFont typeface="+mj-lt"/>
              <a:buAutoNum type="alphaUcPeriod"/>
            </a:pPr>
            <a:r>
              <a:rPr lang="en-US" sz="1100" dirty="0" smtClean="0">
                <a:latin typeface="Verdana" pitchFamily="34" charset="0"/>
              </a:rPr>
              <a:t> 0.40</a:t>
            </a:r>
          </a:p>
          <a:p>
            <a:pPr marL="466725" indent="-228600">
              <a:buFont typeface="+mj-lt"/>
              <a:buAutoNum type="alphaUcPeriod"/>
            </a:pPr>
            <a:endParaRPr lang="en-US" sz="1100" dirty="0" smtClean="0">
              <a:latin typeface="Verdana" pitchFamily="34" charset="0"/>
            </a:endParaRPr>
          </a:p>
          <a:p>
            <a:pPr marL="466725" indent="-228600">
              <a:buFont typeface="+mj-lt"/>
              <a:buAutoNum type="alphaUcPeriod"/>
            </a:pPr>
            <a:endParaRPr lang="en-US" sz="1100" dirty="0" smtClean="0">
              <a:latin typeface="Verdana" pitchFamily="34" charset="0"/>
            </a:endParaRPr>
          </a:p>
          <a:p>
            <a:pPr marL="466725" indent="-228600">
              <a:buFont typeface="+mj-lt"/>
              <a:buAutoNum type="alphaUcPeriod"/>
            </a:pPr>
            <a:r>
              <a:rPr lang="en-US" sz="1100" dirty="0" smtClean="0">
                <a:latin typeface="Verdana" pitchFamily="34" charset="0"/>
              </a:rPr>
              <a:t> 0.36</a:t>
            </a:r>
            <a:endParaRPr lang="en-US" sz="1100" dirty="0">
              <a:latin typeface="Verdana" pitchFamily="34" charset="0"/>
            </a:endParaRPr>
          </a:p>
        </p:txBody>
      </p:sp>
      <p:graphicFrame>
        <p:nvGraphicFramePr>
          <p:cNvPr id="18" name="Table 17"/>
          <p:cNvGraphicFramePr>
            <a:graphicFrameLocks noGrp="1"/>
          </p:cNvGraphicFramePr>
          <p:nvPr/>
        </p:nvGraphicFramePr>
        <p:xfrm>
          <a:off x="5791200" y="990600"/>
          <a:ext cx="3352800" cy="741680"/>
        </p:xfrm>
        <a:graphic>
          <a:graphicData uri="http://schemas.openxmlformats.org/drawingml/2006/table">
            <a:tbl>
              <a:tblPr firstRow="1" bandRow="1">
                <a:tableStyleId>{5C22544A-7EE6-4342-B048-85BDC9FD1C3A}</a:tableStyleId>
              </a:tblPr>
              <a:tblGrid>
                <a:gridCol w="1117600"/>
                <a:gridCol w="1016000"/>
                <a:gridCol w="1219200"/>
              </a:tblGrid>
              <a:tr h="370840">
                <a:tc>
                  <a:txBody>
                    <a:bodyPr/>
                    <a:lstStyle/>
                    <a:p>
                      <a:pPr algn="ctr"/>
                      <a:r>
                        <a:rPr lang="en-US" sz="1200" dirty="0" smtClean="0">
                          <a:solidFill>
                            <a:schemeClr val="tx1"/>
                          </a:solidFill>
                          <a:latin typeface="Verdana" pitchFamily="34" charset="0"/>
                        </a:rPr>
                        <a:t>o</a:t>
                      </a:r>
                      <a:r>
                        <a:rPr lang="en-US" sz="1200" smtClean="0">
                          <a:solidFill>
                            <a:schemeClr val="tx1"/>
                          </a:solidFill>
                          <a:latin typeface="Verdana" pitchFamily="34" charset="0"/>
                        </a:rPr>
                        <a:t>nes</a:t>
                      </a:r>
                      <a:endParaRPr lang="en-US" sz="1200" dirty="0">
                        <a:solidFill>
                          <a:schemeClr val="tx1"/>
                        </a:solidFill>
                        <a:latin typeface="Verdana" pitchFamily="34" charset="0"/>
                      </a:endParaRPr>
                    </a:p>
                  </a:txBody>
                  <a:tcPr/>
                </a:tc>
                <a:tc>
                  <a:txBody>
                    <a:bodyPr/>
                    <a:lstStyle/>
                    <a:p>
                      <a:pPr algn="ctr"/>
                      <a:r>
                        <a:rPr lang="en-US" sz="1200" dirty="0" smtClean="0">
                          <a:solidFill>
                            <a:schemeClr val="tx1"/>
                          </a:solidFill>
                          <a:latin typeface="Verdana" pitchFamily="34" charset="0"/>
                        </a:rPr>
                        <a:t>tenths</a:t>
                      </a:r>
                      <a:endParaRPr lang="en-US" sz="1200" dirty="0">
                        <a:solidFill>
                          <a:schemeClr val="tx1"/>
                        </a:solidFill>
                        <a:latin typeface="Verdana" pitchFamily="34" charset="0"/>
                      </a:endParaRPr>
                    </a:p>
                  </a:txBody>
                  <a:tcPr/>
                </a:tc>
                <a:tc>
                  <a:txBody>
                    <a:bodyPr/>
                    <a:lstStyle/>
                    <a:p>
                      <a:pPr algn="ctr"/>
                      <a:r>
                        <a:rPr lang="en-US" sz="1200" dirty="0" smtClean="0">
                          <a:solidFill>
                            <a:schemeClr val="tx1"/>
                          </a:solidFill>
                          <a:latin typeface="Verdana" pitchFamily="34" charset="0"/>
                        </a:rPr>
                        <a:t>h</a:t>
                      </a:r>
                      <a:r>
                        <a:rPr lang="en-US" sz="1200" smtClean="0">
                          <a:solidFill>
                            <a:schemeClr val="tx1"/>
                          </a:solidFill>
                          <a:latin typeface="Verdana" pitchFamily="34" charset="0"/>
                        </a:rPr>
                        <a:t>undredths</a:t>
                      </a:r>
                      <a:endParaRPr lang="en-US" sz="1200" dirty="0">
                        <a:solidFill>
                          <a:schemeClr val="tx1"/>
                        </a:solidFill>
                        <a:latin typeface="Verdana" pitchFamily="34" charset="0"/>
                      </a:endParaRPr>
                    </a:p>
                  </a:txBody>
                  <a:tcPr/>
                </a:tc>
              </a:tr>
              <a:tr h="370840">
                <a:tc>
                  <a:txBody>
                    <a:bodyPr/>
                    <a:lstStyle/>
                    <a:p>
                      <a:pPr algn="ctr"/>
                      <a:r>
                        <a:rPr lang="en-US" sz="1200" dirty="0" smtClean="0">
                          <a:solidFill>
                            <a:schemeClr val="tx1"/>
                          </a:solidFill>
                          <a:latin typeface="Verdana" pitchFamily="34" charset="0"/>
                        </a:rPr>
                        <a:t>2</a:t>
                      </a:r>
                      <a:endParaRPr lang="en-US" sz="1200" dirty="0">
                        <a:solidFill>
                          <a:schemeClr val="tx1"/>
                        </a:solidFill>
                        <a:latin typeface="Verdana" pitchFamily="34" charset="0"/>
                      </a:endParaRPr>
                    </a:p>
                  </a:txBody>
                  <a:tcPr/>
                </a:tc>
                <a:tc>
                  <a:txBody>
                    <a:bodyPr/>
                    <a:lstStyle/>
                    <a:p>
                      <a:pPr algn="ctr"/>
                      <a:r>
                        <a:rPr lang="en-US" sz="1200" dirty="0" smtClean="0">
                          <a:solidFill>
                            <a:schemeClr val="tx1"/>
                          </a:solidFill>
                          <a:latin typeface="Verdana" pitchFamily="34" charset="0"/>
                        </a:rPr>
                        <a:t>8</a:t>
                      </a:r>
                      <a:endParaRPr lang="en-US" sz="1200" dirty="0">
                        <a:solidFill>
                          <a:schemeClr val="tx1"/>
                        </a:solidFill>
                        <a:latin typeface="Verdana" pitchFamily="34" charset="0"/>
                      </a:endParaRPr>
                    </a:p>
                  </a:txBody>
                  <a:tcPr/>
                </a:tc>
                <a:tc>
                  <a:txBody>
                    <a:bodyPr/>
                    <a:lstStyle/>
                    <a:p>
                      <a:pPr algn="ctr"/>
                      <a:r>
                        <a:rPr lang="en-US" sz="1200" dirty="0" smtClean="0">
                          <a:solidFill>
                            <a:schemeClr val="tx1"/>
                          </a:solidFill>
                          <a:latin typeface="Verdana" pitchFamily="34" charset="0"/>
                        </a:rPr>
                        <a:t>4</a:t>
                      </a:r>
                      <a:endParaRPr lang="en-US" sz="1200" dirty="0">
                        <a:solidFill>
                          <a:schemeClr val="tx1"/>
                        </a:solidFill>
                        <a:latin typeface="Verdana" pitchFamily="34" charset="0"/>
                      </a:endParaRPr>
                    </a:p>
                  </a:txBody>
                  <a:tcPr/>
                </a:tc>
              </a:tr>
            </a:tbl>
          </a:graphicData>
        </a:graphic>
      </p:graphicFrame>
      <p:sp>
        <p:nvSpPr>
          <p:cNvPr id="14" name="Rectangle 13"/>
          <p:cNvSpPr/>
          <p:nvPr/>
        </p:nvSpPr>
        <p:spPr>
          <a:xfrm>
            <a:off x="5638800" y="457200"/>
            <a:ext cx="3733800" cy="461665"/>
          </a:xfrm>
          <a:prstGeom prst="rect">
            <a:avLst/>
          </a:prstGeom>
        </p:spPr>
        <p:txBody>
          <a:bodyPr wrap="square">
            <a:spAutoFit/>
          </a:bodyPr>
          <a:lstStyle/>
          <a:p>
            <a:pPr marL="347663" indent="-347663">
              <a:buFont typeface="+mj-lt"/>
              <a:buAutoNum type="arabicPeriod" startAt="10"/>
            </a:pPr>
            <a:r>
              <a:rPr lang="en-US" sz="1200" dirty="0" smtClean="0">
                <a:latin typeface="Verdana" pitchFamily="34" charset="0"/>
              </a:rPr>
              <a:t>What is another way to express this number?</a:t>
            </a:r>
            <a:endParaRPr lang="en-US" sz="1200" dirty="0">
              <a:latin typeface="Verdana" pitchFamily="34" charset="0"/>
            </a:endParaRPr>
          </a:p>
        </p:txBody>
      </p:sp>
      <p:sp>
        <p:nvSpPr>
          <p:cNvPr id="19" name="Rectangle 18"/>
          <p:cNvSpPr/>
          <p:nvPr/>
        </p:nvSpPr>
        <p:spPr>
          <a:xfrm>
            <a:off x="533400" y="381000"/>
            <a:ext cx="3276600" cy="276999"/>
          </a:xfrm>
          <a:prstGeom prst="rect">
            <a:avLst/>
          </a:prstGeom>
        </p:spPr>
        <p:txBody>
          <a:bodyPr wrap="square">
            <a:spAutoFit/>
          </a:bodyPr>
          <a:lstStyle/>
          <a:p>
            <a:pPr marL="228600" indent="-228600">
              <a:buFont typeface="+mj-lt"/>
              <a:buAutoNum type="arabicPeriod"/>
            </a:pPr>
            <a:r>
              <a:rPr lang="en-US" sz="1200" dirty="0" smtClean="0">
                <a:latin typeface="Verdana" pitchFamily="34" charset="0"/>
              </a:rPr>
              <a:t>What decimal number is illustrated?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791200" y="4951274"/>
            <a:ext cx="37338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5" name="TextBox 34"/>
          <p:cNvSpPr txBox="1"/>
          <p:nvPr/>
        </p:nvSpPr>
        <p:spPr>
          <a:xfrm>
            <a:off x="685800" y="4951274"/>
            <a:ext cx="4038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2" name="TextBox 11"/>
          <p:cNvSpPr txBox="1"/>
          <p:nvPr/>
        </p:nvSpPr>
        <p:spPr>
          <a:xfrm>
            <a:off x="5867400" y="7010400"/>
            <a:ext cx="1981200" cy="307777"/>
          </a:xfrm>
          <a:prstGeom prst="rect">
            <a:avLst/>
          </a:prstGeom>
          <a:noFill/>
        </p:spPr>
        <p:txBody>
          <a:bodyPr wrap="square" rtlCol="0">
            <a:spAutoFit/>
          </a:bodyPr>
          <a:lstStyle/>
          <a:p>
            <a:r>
              <a:rPr lang="en-US" sz="700" dirty="0" smtClean="0">
                <a:latin typeface="Verdana" pitchFamily="34" charset="0"/>
              </a:rPr>
              <a:t>Sample Practice Questions 2006</a:t>
            </a:r>
          </a:p>
          <a:p>
            <a:r>
              <a:rPr lang="en-US" sz="700" dirty="0" smtClean="0">
                <a:latin typeface="Verdana" pitchFamily="34" charset="0"/>
              </a:rPr>
              <a:t>Ohio State Dept. (ODE Standard 4.1.1)</a:t>
            </a:r>
            <a:endParaRPr lang="en-US" sz="700" dirty="0">
              <a:latin typeface="Verdana" pitchFamily="34" charset="0"/>
            </a:endParaRPr>
          </a:p>
        </p:txBody>
      </p:sp>
      <p:sp>
        <p:nvSpPr>
          <p:cNvPr id="8195" name="Rectangle 3"/>
          <p:cNvSpPr>
            <a:spLocks noChangeArrowheads="1"/>
          </p:cNvSpPr>
          <p:nvPr/>
        </p:nvSpPr>
        <p:spPr bwMode="auto">
          <a:xfrm>
            <a:off x="2057400" y="1295400"/>
            <a:ext cx="914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charset="0"/>
              </a:rPr>
              <a:t>234.1</a:t>
            </a:r>
            <a:endParaRPr kumimoji="0" lang="en-US" sz="1600" b="0" i="0" u="none" strike="noStrike" cap="none" normalizeH="0" baseline="0" dirty="0" smtClean="0">
              <a:ln>
                <a:noFill/>
              </a:ln>
              <a:effectLst/>
              <a:latin typeface="Arial" charset="0"/>
            </a:endParaRPr>
          </a:p>
        </p:txBody>
      </p:sp>
      <p:cxnSp>
        <p:nvCxnSpPr>
          <p:cNvPr id="16" name="Straight Arrow Connector 15"/>
          <p:cNvCxnSpPr/>
          <p:nvPr/>
        </p:nvCxnSpPr>
        <p:spPr bwMode="auto">
          <a:xfrm rot="5400000" flipH="1" flipV="1">
            <a:off x="2429669" y="1866106"/>
            <a:ext cx="3810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7" name="TextBox 16"/>
          <p:cNvSpPr txBox="1"/>
          <p:nvPr/>
        </p:nvSpPr>
        <p:spPr>
          <a:xfrm>
            <a:off x="762000" y="685800"/>
            <a:ext cx="4038600" cy="3308598"/>
          </a:xfrm>
          <a:prstGeom prst="rect">
            <a:avLst/>
          </a:prstGeom>
          <a:noFill/>
        </p:spPr>
        <p:txBody>
          <a:bodyPr wrap="square" rtlCol="0">
            <a:spAutoFit/>
          </a:bodyPr>
          <a:lstStyle/>
          <a:p>
            <a:pPr marL="228600" indent="-228600">
              <a:buFont typeface="+mj-lt"/>
              <a:buAutoNum type="arabicPeriod" startAt="9"/>
            </a:pPr>
            <a:r>
              <a:rPr lang="en-US" sz="1100" dirty="0" smtClean="0">
                <a:latin typeface="Verdana" pitchFamily="34" charset="0"/>
              </a:rPr>
              <a:t>What place is the number 1 representing?</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Hundredths</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One</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Tenths</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Hundreds</a:t>
            </a:r>
            <a:endParaRPr lang="en-US" sz="1100" dirty="0">
              <a:latin typeface="Verdana" pitchFamily="34" charset="0"/>
            </a:endParaRPr>
          </a:p>
        </p:txBody>
      </p:sp>
      <p:sp>
        <p:nvSpPr>
          <p:cNvPr id="18" name="TextBox 17"/>
          <p:cNvSpPr txBox="1"/>
          <p:nvPr/>
        </p:nvSpPr>
        <p:spPr>
          <a:xfrm>
            <a:off x="685800" y="70866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(ODE Standard 4.1.1)</a:t>
            </a:r>
            <a:endParaRPr lang="en-US" sz="700" dirty="0">
              <a:latin typeface="Verdana" pitchFamily="34" charset="0"/>
            </a:endParaRPr>
          </a:p>
        </p:txBody>
      </p:sp>
      <p:sp>
        <p:nvSpPr>
          <p:cNvPr id="19" name="Rectangle 18"/>
          <p:cNvSpPr/>
          <p:nvPr/>
        </p:nvSpPr>
        <p:spPr>
          <a:xfrm>
            <a:off x="5715000" y="457200"/>
            <a:ext cx="3810000" cy="2631490"/>
          </a:xfrm>
          <a:prstGeom prst="rect">
            <a:avLst/>
          </a:prstGeom>
        </p:spPr>
        <p:txBody>
          <a:bodyPr wrap="square">
            <a:spAutoFit/>
          </a:bodyPr>
          <a:lstStyle/>
          <a:p>
            <a:pPr marL="228600" indent="-228600">
              <a:buFont typeface="+mj-lt"/>
              <a:buAutoNum type="arabicPeriod" startAt="2"/>
            </a:pPr>
            <a:r>
              <a:rPr lang="en-US" sz="1200" dirty="0" smtClean="0">
                <a:latin typeface="Verdana" pitchFamily="34" charset="0"/>
              </a:rPr>
              <a:t>Which is the same as 480,072?</a:t>
            </a: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pPr marL="631825" indent="-288925">
              <a:buFont typeface="+mj-lt"/>
              <a:buAutoNum type="alphaUcPeriod"/>
            </a:pPr>
            <a:r>
              <a:rPr lang="en-US" sz="1100" dirty="0" smtClean="0">
                <a:latin typeface="Verdana" pitchFamily="34" charset="0"/>
              </a:rPr>
              <a:t>400 + 80 + 70 + 2</a:t>
            </a:r>
          </a:p>
          <a:p>
            <a:pPr marL="631825" indent="-288925">
              <a:buFont typeface="+mj-lt"/>
              <a:buAutoNum type="alphaUcPeriod"/>
            </a:pPr>
            <a:endParaRPr lang="en-US" sz="1100" dirty="0" smtClean="0">
              <a:latin typeface="Verdana" pitchFamily="34" charset="0"/>
            </a:endParaRPr>
          </a:p>
          <a:p>
            <a:pPr marL="631825" indent="-288925">
              <a:buFont typeface="+mj-lt"/>
              <a:buAutoNum type="alphaUcPeriod"/>
            </a:pPr>
            <a:endParaRPr lang="en-US" sz="1100" dirty="0" smtClean="0">
              <a:latin typeface="Verdana" pitchFamily="34" charset="0"/>
            </a:endParaRPr>
          </a:p>
          <a:p>
            <a:pPr marL="631825" indent="-288925">
              <a:buFont typeface="+mj-lt"/>
              <a:buAutoNum type="alphaUcPeriod"/>
            </a:pPr>
            <a:r>
              <a:rPr lang="en-US" sz="1100" dirty="0" smtClean="0">
                <a:latin typeface="Verdana" pitchFamily="34" charset="0"/>
              </a:rPr>
              <a:t>4,000 + 80 + 700 + 2</a:t>
            </a:r>
          </a:p>
          <a:p>
            <a:pPr marL="631825" indent="-288925">
              <a:buFont typeface="+mj-lt"/>
              <a:buAutoNum type="alphaUcPeriod"/>
            </a:pPr>
            <a:endParaRPr lang="en-US" sz="1100" dirty="0" smtClean="0">
              <a:latin typeface="Verdana" pitchFamily="34" charset="0"/>
            </a:endParaRPr>
          </a:p>
          <a:p>
            <a:pPr marL="631825" indent="-288925">
              <a:buFont typeface="+mj-lt"/>
              <a:buAutoNum type="alphaUcPeriod"/>
            </a:pPr>
            <a:endParaRPr lang="en-US" sz="1100" dirty="0" smtClean="0">
              <a:latin typeface="Verdana" pitchFamily="34" charset="0"/>
            </a:endParaRPr>
          </a:p>
          <a:p>
            <a:pPr marL="631825" indent="-288925">
              <a:buFont typeface="+mj-lt"/>
              <a:buAutoNum type="alphaUcPeriod"/>
            </a:pPr>
            <a:r>
              <a:rPr lang="en-US" sz="1100" dirty="0" smtClean="0">
                <a:latin typeface="Verdana" pitchFamily="34" charset="0"/>
              </a:rPr>
              <a:t>40,000 + 80,000 + 70 + 2</a:t>
            </a:r>
          </a:p>
          <a:p>
            <a:pPr marL="631825" indent="-288925">
              <a:buFont typeface="+mj-lt"/>
              <a:buAutoNum type="alphaUcPeriod"/>
            </a:pPr>
            <a:endParaRPr lang="en-US" sz="1100" dirty="0" smtClean="0">
              <a:latin typeface="Verdana" pitchFamily="34" charset="0"/>
            </a:endParaRPr>
          </a:p>
          <a:p>
            <a:pPr marL="631825" indent="-288925">
              <a:buFont typeface="+mj-lt"/>
              <a:buAutoNum type="alphaUcPeriod"/>
            </a:pPr>
            <a:endParaRPr lang="en-US" sz="1100" dirty="0" smtClean="0">
              <a:latin typeface="Verdana" pitchFamily="34" charset="0"/>
            </a:endParaRPr>
          </a:p>
          <a:p>
            <a:pPr marL="631825" indent="-288925">
              <a:buFont typeface="+mj-lt"/>
              <a:buAutoNum type="alphaUcPeriod"/>
            </a:pPr>
            <a:r>
              <a:rPr lang="en-US" sz="1100" dirty="0" smtClean="0">
                <a:latin typeface="Verdana" pitchFamily="34" charset="0"/>
              </a:rPr>
              <a:t>400,000 + 80,000 + 70 + 2</a:t>
            </a:r>
            <a:endParaRPr lang="en-US" sz="11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825931"/>
            <a:ext cx="4038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791200" y="48266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Sample Practice Tests Ohio</a:t>
            </a:r>
          </a:p>
          <a:p>
            <a:r>
              <a:rPr lang="en-US" sz="700" dirty="0" smtClean="0">
                <a:latin typeface="Verdana" pitchFamily="34" charset="0"/>
              </a:rPr>
              <a:t>2006 (ODE Standard 4.1.2)</a:t>
            </a:r>
            <a:endParaRPr lang="en-US" sz="700" dirty="0">
              <a:latin typeface="Verdana" pitchFamily="34" charset="0"/>
            </a:endParaRPr>
          </a:p>
        </p:txBody>
      </p:sp>
      <p:sp>
        <p:nvSpPr>
          <p:cNvPr id="10" name="Rectangle 9"/>
          <p:cNvSpPr/>
          <p:nvPr/>
        </p:nvSpPr>
        <p:spPr>
          <a:xfrm>
            <a:off x="457200" y="532924"/>
            <a:ext cx="4343400" cy="3200876"/>
          </a:xfrm>
          <a:prstGeom prst="rect">
            <a:avLst/>
          </a:prstGeom>
        </p:spPr>
        <p:txBody>
          <a:bodyPr wrap="square">
            <a:spAutoFit/>
          </a:bodyPr>
          <a:lstStyle/>
          <a:p>
            <a:pPr marL="228600" indent="-228600">
              <a:buFont typeface="+mj-lt"/>
              <a:buAutoNum type="arabicPeriod" startAt="3"/>
            </a:pPr>
            <a:r>
              <a:rPr lang="en-US" sz="1200" dirty="0" smtClean="0">
                <a:latin typeface="Verdana" pitchFamily="34" charset="0"/>
              </a:rPr>
              <a:t>Tom ran a race in 27.34 seconds. It took Barry one hundredth of a second longer to run the race.</a:t>
            </a:r>
          </a:p>
          <a:p>
            <a:endParaRPr lang="en-US" sz="1200" dirty="0" smtClean="0">
              <a:latin typeface="Verdana" pitchFamily="34" charset="0"/>
            </a:endParaRPr>
          </a:p>
          <a:p>
            <a:pPr marL="225425"/>
            <a:r>
              <a:rPr lang="en-US" sz="1200" dirty="0" smtClean="0">
                <a:latin typeface="Verdana" pitchFamily="34" charset="0"/>
              </a:rPr>
              <a:t>How long did it take Barry to run the race?</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2150" indent="-347663">
              <a:buFont typeface="+mj-lt"/>
              <a:buAutoNum type="alphaUcPeriod"/>
            </a:pPr>
            <a:r>
              <a:rPr lang="en-US" sz="1100" dirty="0" smtClean="0">
                <a:latin typeface="Verdana" pitchFamily="34" charset="0"/>
              </a:rPr>
              <a:t>27.341</a:t>
            </a:r>
          </a:p>
          <a:p>
            <a:pPr marL="692150" indent="-347663">
              <a:buFont typeface="+mj-lt"/>
              <a:buAutoNum type="alphaUcPeriod"/>
            </a:pPr>
            <a:endParaRPr lang="en-US" sz="1100" dirty="0" smtClean="0">
              <a:latin typeface="Verdana" pitchFamily="34" charset="0"/>
            </a:endParaRPr>
          </a:p>
          <a:p>
            <a:pPr marL="692150" indent="-347663">
              <a:buFont typeface="+mj-lt"/>
              <a:buAutoNum type="alphaUcPeriod"/>
            </a:pPr>
            <a:endParaRPr lang="en-US" sz="1100" dirty="0" smtClean="0">
              <a:latin typeface="Verdana" pitchFamily="34" charset="0"/>
            </a:endParaRPr>
          </a:p>
          <a:p>
            <a:pPr marL="692150" indent="-347663">
              <a:buFont typeface="+mj-lt"/>
              <a:buAutoNum type="alphaUcPeriod"/>
            </a:pPr>
            <a:r>
              <a:rPr lang="en-US" sz="1100" dirty="0" smtClean="0">
                <a:latin typeface="Verdana" pitchFamily="34" charset="0"/>
              </a:rPr>
              <a:t>27.35</a:t>
            </a:r>
          </a:p>
          <a:p>
            <a:pPr marL="692150" indent="-347663">
              <a:buFont typeface="+mj-lt"/>
              <a:buAutoNum type="alphaUcPeriod"/>
            </a:pPr>
            <a:endParaRPr lang="en-US" sz="1100" dirty="0" smtClean="0">
              <a:latin typeface="Verdana" pitchFamily="34" charset="0"/>
            </a:endParaRPr>
          </a:p>
          <a:p>
            <a:pPr marL="692150" indent="-347663">
              <a:buFont typeface="+mj-lt"/>
              <a:buAutoNum type="alphaUcPeriod"/>
            </a:pPr>
            <a:endParaRPr lang="en-US" sz="1100" dirty="0" smtClean="0">
              <a:latin typeface="Verdana" pitchFamily="34" charset="0"/>
            </a:endParaRPr>
          </a:p>
          <a:p>
            <a:pPr marL="692150" indent="-347663">
              <a:buFont typeface="+mj-lt"/>
              <a:buAutoNum type="alphaUcPeriod"/>
            </a:pPr>
            <a:r>
              <a:rPr lang="en-US" sz="1100" dirty="0" smtClean="0">
                <a:latin typeface="Verdana" pitchFamily="34" charset="0"/>
              </a:rPr>
              <a:t>27.44</a:t>
            </a:r>
          </a:p>
          <a:p>
            <a:pPr marL="692150" indent="-347663">
              <a:buFont typeface="+mj-lt"/>
              <a:buAutoNum type="alphaUcPeriod"/>
            </a:pPr>
            <a:endParaRPr lang="en-US" sz="1100" dirty="0" smtClean="0">
              <a:latin typeface="Verdana" pitchFamily="34" charset="0"/>
            </a:endParaRPr>
          </a:p>
          <a:p>
            <a:pPr marL="692150" indent="-347663">
              <a:buFont typeface="+mj-lt"/>
              <a:buAutoNum type="alphaUcPeriod"/>
            </a:pPr>
            <a:endParaRPr lang="en-US" sz="1100" dirty="0" smtClean="0">
              <a:latin typeface="Verdana" pitchFamily="34" charset="0"/>
            </a:endParaRPr>
          </a:p>
          <a:p>
            <a:pPr marL="692150" indent="-347663">
              <a:buFont typeface="+mj-lt"/>
              <a:buAutoNum type="alphaUcPeriod"/>
            </a:pPr>
            <a:r>
              <a:rPr lang="en-US" sz="1100" dirty="0" smtClean="0">
                <a:latin typeface="Verdana" pitchFamily="34" charset="0"/>
              </a:rPr>
              <a:t>28.340</a:t>
            </a:r>
          </a:p>
          <a:p>
            <a:endParaRPr lang="en-US" sz="1100" dirty="0" smtClean="0">
              <a:latin typeface="Verdana" pitchFamily="34" charset="0"/>
            </a:endParaRPr>
          </a:p>
        </p:txBody>
      </p:sp>
      <p:sp>
        <p:nvSpPr>
          <p:cNvPr id="11" name="Rectangle 10"/>
          <p:cNvSpPr/>
          <p:nvPr/>
        </p:nvSpPr>
        <p:spPr>
          <a:xfrm>
            <a:off x="5715000" y="533400"/>
            <a:ext cx="3810000" cy="3046988"/>
          </a:xfrm>
          <a:prstGeom prst="rect">
            <a:avLst/>
          </a:prstGeom>
        </p:spPr>
        <p:txBody>
          <a:bodyPr wrap="square">
            <a:spAutoFit/>
          </a:bodyPr>
          <a:lstStyle/>
          <a:p>
            <a:pPr marL="228600" indent="-228600">
              <a:buFont typeface="+mj-lt"/>
              <a:buAutoNum type="arabicPeriod" startAt="8"/>
            </a:pPr>
            <a:r>
              <a:rPr lang="en-US" sz="1200" dirty="0" smtClean="0">
                <a:latin typeface="Verdana" pitchFamily="34" charset="0"/>
              </a:rPr>
              <a:t>Which is another way to write “two and three-hundredths”?</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95338" indent="-284163">
              <a:buFont typeface="+mj-lt"/>
              <a:buAutoNum type="alphaUcPeriod"/>
            </a:pPr>
            <a:r>
              <a:rPr lang="en-US" sz="1200" dirty="0" smtClean="0">
                <a:latin typeface="Verdana" pitchFamily="34" charset="0"/>
              </a:rPr>
              <a:t>2.003</a:t>
            </a:r>
          </a:p>
          <a:p>
            <a:pPr marL="795338" indent="-284163">
              <a:buFont typeface="+mj-lt"/>
              <a:buAutoNum type="alphaUcPeriod"/>
            </a:pPr>
            <a:endParaRPr lang="en-US" sz="1200" dirty="0" smtClean="0">
              <a:latin typeface="Verdana" pitchFamily="34" charset="0"/>
            </a:endParaRPr>
          </a:p>
          <a:p>
            <a:pPr marL="795338" indent="-284163">
              <a:buFont typeface="+mj-lt"/>
              <a:buAutoNum type="alphaUcPeriod"/>
            </a:pPr>
            <a:endParaRPr lang="en-US" sz="1200" dirty="0" smtClean="0">
              <a:latin typeface="Verdana" pitchFamily="34" charset="0"/>
            </a:endParaRPr>
          </a:p>
          <a:p>
            <a:pPr marL="795338" indent="-284163">
              <a:buFont typeface="+mj-lt"/>
              <a:buAutoNum type="alphaUcPeriod"/>
            </a:pPr>
            <a:r>
              <a:rPr lang="en-US" sz="1200" dirty="0" smtClean="0">
                <a:latin typeface="Verdana" pitchFamily="34" charset="0"/>
              </a:rPr>
              <a:t>2.300</a:t>
            </a:r>
          </a:p>
          <a:p>
            <a:pPr marL="795338" indent="-284163">
              <a:buFont typeface="+mj-lt"/>
              <a:buAutoNum type="alphaUcPeriod"/>
            </a:pPr>
            <a:endParaRPr lang="en-US" sz="1200" dirty="0" smtClean="0">
              <a:latin typeface="Verdana" pitchFamily="34" charset="0"/>
            </a:endParaRPr>
          </a:p>
          <a:p>
            <a:pPr marL="795338" indent="-284163">
              <a:buFont typeface="+mj-lt"/>
              <a:buAutoNum type="alphaUcPeriod"/>
            </a:pPr>
            <a:endParaRPr lang="en-US" sz="1200" dirty="0" smtClean="0">
              <a:latin typeface="Verdana" pitchFamily="34" charset="0"/>
            </a:endParaRPr>
          </a:p>
          <a:p>
            <a:pPr marL="795338" indent="-284163">
              <a:buFont typeface="+mj-lt"/>
              <a:buAutoNum type="alphaUcPeriod"/>
            </a:pPr>
            <a:r>
              <a:rPr lang="en-US" sz="1200" dirty="0" smtClean="0">
                <a:latin typeface="Verdana" pitchFamily="34" charset="0"/>
              </a:rPr>
              <a:t>2.03</a:t>
            </a:r>
          </a:p>
          <a:p>
            <a:pPr marL="795338" indent="-284163">
              <a:buFont typeface="+mj-lt"/>
              <a:buAutoNum type="alphaUcPeriod"/>
            </a:pPr>
            <a:endParaRPr lang="en-US" sz="1200" dirty="0" smtClean="0">
              <a:latin typeface="Verdana" pitchFamily="34" charset="0"/>
            </a:endParaRPr>
          </a:p>
          <a:p>
            <a:pPr marL="795338" indent="-284163">
              <a:buFont typeface="+mj-lt"/>
              <a:buAutoNum type="alphaUcPeriod"/>
            </a:pPr>
            <a:endParaRPr lang="en-US" sz="1200" dirty="0" smtClean="0">
              <a:latin typeface="Verdana" pitchFamily="34" charset="0"/>
            </a:endParaRPr>
          </a:p>
          <a:p>
            <a:pPr marL="795338" indent="-284163">
              <a:buFont typeface="+mj-lt"/>
              <a:buAutoNum type="alphaUcPeriod"/>
            </a:pPr>
            <a:r>
              <a:rPr lang="en-US" sz="1200" dirty="0" smtClean="0">
                <a:latin typeface="Verdana" pitchFamily="34" charset="0"/>
              </a:rPr>
              <a:t>203.00</a:t>
            </a:r>
            <a:endParaRPr lang="en-US" sz="1200" dirty="0">
              <a:latin typeface="Verdana" pitchFamily="34" charset="0"/>
            </a:endParaRPr>
          </a:p>
        </p:txBody>
      </p:sp>
      <p:sp>
        <p:nvSpPr>
          <p:cNvPr id="12" name="TextBox 11"/>
          <p:cNvSpPr txBox="1"/>
          <p:nvPr/>
        </p:nvSpPr>
        <p:spPr>
          <a:xfrm>
            <a:off x="5943600" y="7086600"/>
            <a:ext cx="1752600" cy="307777"/>
          </a:xfrm>
          <a:prstGeom prst="rect">
            <a:avLst/>
          </a:prstGeom>
          <a:noFill/>
        </p:spPr>
        <p:txBody>
          <a:bodyPr wrap="square" rtlCol="0">
            <a:spAutoFit/>
          </a:bodyPr>
          <a:lstStyle/>
          <a:p>
            <a:r>
              <a:rPr lang="en-US" sz="700" dirty="0" smtClean="0">
                <a:latin typeface="Verdana" pitchFamily="34" charset="0"/>
              </a:rPr>
              <a:t>Sample Practice Tests Ohio</a:t>
            </a:r>
          </a:p>
          <a:p>
            <a:r>
              <a:rPr lang="en-US" sz="700" dirty="0" smtClean="0">
                <a:latin typeface="Verdana" pitchFamily="34" charset="0"/>
              </a:rPr>
              <a:t>2006 (ODE Standard 4.1.1)</a:t>
            </a:r>
            <a:endParaRPr lang="en-US" sz="7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791200" y="5257800"/>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5" name="TextBox 24"/>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 (ODE Standard 4.1.3)</a:t>
            </a:r>
            <a:endParaRPr lang="en-US" sz="700" dirty="0">
              <a:latin typeface="Verdana" pitchFamily="34" charset="0"/>
            </a:endParaRPr>
          </a:p>
        </p:txBody>
      </p:sp>
      <p:sp>
        <p:nvSpPr>
          <p:cNvPr id="27" name="TextBox 26"/>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Sample Practice Tests Oregon</a:t>
            </a:r>
          </a:p>
          <a:p>
            <a:r>
              <a:rPr lang="en-US" sz="700" dirty="0" smtClean="0">
                <a:latin typeface="Verdana" pitchFamily="34" charset="0"/>
              </a:rPr>
              <a:t>2004-2008 (ODE Standard 4.1.2)</a:t>
            </a:r>
            <a:endParaRPr lang="en-US" sz="700" dirty="0">
              <a:latin typeface="Verdana" pitchFamily="34" charset="0"/>
            </a:endParaRPr>
          </a:p>
        </p:txBody>
      </p:sp>
      <p:sp>
        <p:nvSpPr>
          <p:cNvPr id="9" name="TextBox 8"/>
          <p:cNvSpPr txBox="1"/>
          <p:nvPr/>
        </p:nvSpPr>
        <p:spPr>
          <a:xfrm>
            <a:off x="762000" y="5257800"/>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pic>
        <p:nvPicPr>
          <p:cNvPr id="4097" name="Picture 1"/>
          <p:cNvPicPr>
            <a:picLocks noChangeAspect="1" noChangeArrowheads="1"/>
          </p:cNvPicPr>
          <p:nvPr/>
        </p:nvPicPr>
        <p:blipFill>
          <a:blip r:embed="rId3"/>
          <a:srcRect l="39167" t="44444" r="39167" b="23906"/>
          <a:stretch>
            <a:fillRect/>
          </a:stretch>
        </p:blipFill>
        <p:spPr bwMode="auto">
          <a:xfrm>
            <a:off x="6324600" y="1066800"/>
            <a:ext cx="1909830" cy="2092320"/>
          </a:xfrm>
          <a:prstGeom prst="rect">
            <a:avLst/>
          </a:prstGeom>
          <a:noFill/>
          <a:ln w="9525">
            <a:noFill/>
            <a:miter lim="800000"/>
            <a:headEnd/>
            <a:tailEnd/>
          </a:ln>
          <a:effectLst/>
        </p:spPr>
      </p:pic>
      <p:sp>
        <p:nvSpPr>
          <p:cNvPr id="15" name="TextBox 14"/>
          <p:cNvSpPr txBox="1"/>
          <p:nvPr/>
        </p:nvSpPr>
        <p:spPr>
          <a:xfrm>
            <a:off x="5943600" y="3274874"/>
            <a:ext cx="3581400" cy="1615827"/>
          </a:xfrm>
          <a:prstGeom prst="rect">
            <a:avLst/>
          </a:prstGeom>
          <a:noFill/>
        </p:spPr>
        <p:txBody>
          <a:bodyPr wrap="square" rtlCol="0">
            <a:spAutoFit/>
          </a:bodyPr>
          <a:lstStyle/>
          <a:p>
            <a:r>
              <a:rPr lang="en-US" sz="1100" dirty="0" smtClean="0">
                <a:latin typeface="Verdana" pitchFamily="34" charset="0"/>
              </a:rPr>
              <a:t>Which package weighs 0.5 pounds?</a:t>
            </a: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Package C</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Package D</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Package  A</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Package F</a:t>
            </a:r>
            <a:endParaRPr lang="en-US" sz="1100" dirty="0">
              <a:latin typeface="Verdana" pitchFamily="34" charset="0"/>
            </a:endParaRPr>
          </a:p>
        </p:txBody>
      </p:sp>
      <p:sp>
        <p:nvSpPr>
          <p:cNvPr id="11" name="Rectangle 10"/>
          <p:cNvSpPr/>
          <p:nvPr/>
        </p:nvSpPr>
        <p:spPr>
          <a:xfrm>
            <a:off x="609600" y="457200"/>
            <a:ext cx="3657600" cy="3231654"/>
          </a:xfrm>
          <a:prstGeom prst="rect">
            <a:avLst/>
          </a:prstGeom>
        </p:spPr>
        <p:txBody>
          <a:bodyPr wrap="square">
            <a:spAutoFit/>
          </a:bodyPr>
          <a:lstStyle/>
          <a:p>
            <a:pPr marL="342900" indent="-342900">
              <a:buFont typeface="+mj-lt"/>
              <a:buAutoNum type="arabicPeriod" startAt="7"/>
            </a:pPr>
            <a:r>
              <a:rPr lang="en-US" sz="1200" dirty="0" smtClean="0">
                <a:latin typeface="Verdana" pitchFamily="34" charset="0"/>
              </a:rPr>
              <a:t>Compare 0.387 and 0.390.</a:t>
            </a:r>
          </a:p>
          <a:p>
            <a:endParaRPr lang="en-US" sz="1200" b="1" dirty="0" smtClean="0">
              <a:latin typeface="Verdana" pitchFamily="34" charset="0"/>
            </a:endParaRPr>
          </a:p>
          <a:p>
            <a:endParaRPr lang="en-US" sz="1200" b="1" dirty="0" smtClean="0">
              <a:latin typeface="Verdana" pitchFamily="34" charset="0"/>
            </a:endParaRPr>
          </a:p>
          <a:p>
            <a:endParaRPr lang="en-US" sz="1200" b="1" dirty="0" smtClean="0">
              <a:latin typeface="Verdana" pitchFamily="34" charset="0"/>
            </a:endParaRPr>
          </a:p>
          <a:p>
            <a:endParaRPr lang="en-US" sz="1200" b="1" dirty="0" smtClean="0">
              <a:latin typeface="Verdana" pitchFamily="34" charset="0"/>
            </a:endParaRPr>
          </a:p>
          <a:p>
            <a:endParaRPr lang="en-US" sz="1200" b="1" dirty="0" smtClean="0">
              <a:latin typeface="Verdana" pitchFamily="34" charset="0"/>
            </a:endParaRPr>
          </a:p>
          <a:p>
            <a:r>
              <a:rPr lang="en-US" sz="1200" dirty="0" smtClean="0">
                <a:latin typeface="Verdana" pitchFamily="34" charset="0"/>
              </a:rPr>
              <a:t>Which is a true statement?</a:t>
            </a:r>
          </a:p>
          <a:p>
            <a:endParaRPr lang="en-US" sz="1200" dirty="0" smtClean="0">
              <a:latin typeface="Verdana" pitchFamily="34" charset="0"/>
            </a:endParaRPr>
          </a:p>
          <a:p>
            <a:pPr marL="511175" indent="-285750">
              <a:buFont typeface="+mj-lt"/>
              <a:buAutoNum type="alphaUcPeriod"/>
            </a:pPr>
            <a:r>
              <a:rPr lang="en-US" sz="1200" dirty="0" smtClean="0">
                <a:latin typeface="Verdana" pitchFamily="34" charset="0"/>
              </a:rPr>
              <a:t>0.387 </a:t>
            </a:r>
            <a:r>
              <a:rPr lang="en-US" sz="1200" u="sng" dirty="0" smtClean="0">
                <a:latin typeface="Verdana" pitchFamily="34" charset="0"/>
              </a:rPr>
              <a:t>&lt;</a:t>
            </a:r>
            <a:r>
              <a:rPr lang="en-US" sz="1200" dirty="0" smtClean="0">
                <a:latin typeface="Verdana" pitchFamily="34" charset="0"/>
              </a:rPr>
              <a:t> 0.390</a:t>
            </a:r>
          </a:p>
          <a:p>
            <a:pPr marL="511175" indent="-285750">
              <a:buFont typeface="+mj-lt"/>
              <a:buAutoNum type="alphaUcPeriod"/>
            </a:pPr>
            <a:endParaRPr lang="en-US" sz="1200" dirty="0" smtClean="0">
              <a:latin typeface="Verdana" pitchFamily="34" charset="0"/>
            </a:endParaRPr>
          </a:p>
          <a:p>
            <a:pPr marL="511175" indent="-285750">
              <a:buFont typeface="+mj-lt"/>
              <a:buAutoNum type="alphaUcPeriod"/>
            </a:pPr>
            <a:r>
              <a:rPr lang="en-US" sz="1200" dirty="0" smtClean="0">
                <a:latin typeface="Verdana" pitchFamily="34" charset="0"/>
              </a:rPr>
              <a:t>0.387 &gt; 0.390</a:t>
            </a:r>
          </a:p>
          <a:p>
            <a:pPr marL="511175" indent="-285750">
              <a:buFont typeface="+mj-lt"/>
              <a:buAutoNum type="alphaUcPeriod"/>
            </a:pPr>
            <a:endParaRPr lang="en-US" sz="1200" dirty="0" smtClean="0">
              <a:latin typeface="Verdana" pitchFamily="34" charset="0"/>
            </a:endParaRPr>
          </a:p>
          <a:p>
            <a:pPr marL="511175" indent="-285750">
              <a:buFont typeface="+mj-lt"/>
              <a:buAutoNum type="alphaUcPeriod"/>
            </a:pPr>
            <a:r>
              <a:rPr lang="en-US" sz="1200" dirty="0" smtClean="0">
                <a:latin typeface="Verdana" pitchFamily="34" charset="0"/>
              </a:rPr>
              <a:t>0.390 &lt; 0.387</a:t>
            </a:r>
          </a:p>
          <a:p>
            <a:pPr marL="511175" indent="-285750">
              <a:buFont typeface="+mj-lt"/>
              <a:buAutoNum type="alphaUcPeriod"/>
            </a:pPr>
            <a:endParaRPr lang="en-US" sz="1200" dirty="0" smtClean="0">
              <a:latin typeface="Verdana" pitchFamily="34" charset="0"/>
            </a:endParaRPr>
          </a:p>
          <a:p>
            <a:pPr marL="511175" indent="-285750">
              <a:buFont typeface="+mj-lt"/>
              <a:buAutoNum type="alphaUcPeriod"/>
            </a:pPr>
            <a:r>
              <a:rPr lang="en-US" sz="1200" dirty="0" smtClean="0">
                <a:latin typeface="Verdana" pitchFamily="34" charset="0"/>
              </a:rPr>
              <a:t>0.390 &gt; 0.387</a:t>
            </a:r>
          </a:p>
          <a:p>
            <a:pPr marL="511175" indent="-285750"/>
            <a:r>
              <a:rPr lang="en-US" sz="1200" dirty="0" smtClean="0">
                <a:latin typeface="Verdana" pitchFamily="34" charset="0"/>
              </a:rPr>
              <a:t> </a:t>
            </a:r>
          </a:p>
          <a:p>
            <a:endParaRPr lang="en-US" sz="1200" dirty="0" smtClean="0">
              <a:latin typeface="Verdana" pitchFamily="34" charset="0"/>
            </a:endParaRPr>
          </a:p>
        </p:txBody>
      </p:sp>
      <p:sp>
        <p:nvSpPr>
          <p:cNvPr id="12" name="TextBox 11"/>
          <p:cNvSpPr txBox="1"/>
          <p:nvPr/>
        </p:nvSpPr>
        <p:spPr>
          <a:xfrm>
            <a:off x="5562600" y="381000"/>
            <a:ext cx="3962400" cy="646331"/>
          </a:xfrm>
          <a:prstGeom prst="rect">
            <a:avLst/>
          </a:prstGeom>
          <a:noFill/>
        </p:spPr>
        <p:txBody>
          <a:bodyPr wrap="square" rtlCol="0">
            <a:spAutoFit/>
          </a:bodyPr>
          <a:lstStyle/>
          <a:p>
            <a:pPr marL="228600" indent="-228600">
              <a:buFont typeface="+mj-lt"/>
              <a:buAutoNum type="arabicPeriod" startAt="4"/>
            </a:pPr>
            <a:r>
              <a:rPr lang="en-US" sz="1200" dirty="0" smtClean="0">
                <a:latin typeface="Verdana" pitchFamily="34" charset="0"/>
              </a:rPr>
              <a:t>Tim’s grocery store sells different sized packages of cheese.  Some packages and their weight are shown.</a:t>
            </a:r>
            <a:endParaRPr lang="en-US" sz="12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5715000" y="54568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6" name="TextBox 25"/>
          <p:cNvSpPr txBox="1"/>
          <p:nvPr/>
        </p:nvSpPr>
        <p:spPr>
          <a:xfrm>
            <a:off x="5715000" y="7086600"/>
            <a:ext cx="1752600" cy="307777"/>
          </a:xfrm>
          <a:prstGeom prst="rect">
            <a:avLst/>
          </a:prstGeom>
          <a:noFill/>
        </p:spPr>
        <p:txBody>
          <a:bodyPr wrap="square" rtlCol="0">
            <a:spAutoFit/>
          </a:bodyPr>
          <a:lstStyle/>
          <a:p>
            <a:r>
              <a:rPr lang="en-US" sz="700" dirty="0" smtClean="0">
                <a:latin typeface="Verdana" pitchFamily="34" charset="0"/>
              </a:rPr>
              <a:t>Rich and Susan Richmond</a:t>
            </a:r>
          </a:p>
          <a:p>
            <a:r>
              <a:rPr lang="en-US" sz="700" dirty="0" smtClean="0">
                <a:latin typeface="Verdana" pitchFamily="34" charset="0"/>
              </a:rPr>
              <a:t>(ODE Standard 4.1.3)</a:t>
            </a:r>
            <a:endParaRPr lang="en-US" sz="700" dirty="0">
              <a:latin typeface="Verdana" pitchFamily="34" charset="0"/>
            </a:endParaRPr>
          </a:p>
        </p:txBody>
      </p:sp>
      <p:sp>
        <p:nvSpPr>
          <p:cNvPr id="11" name="TextBox 10"/>
          <p:cNvSpPr txBox="1"/>
          <p:nvPr/>
        </p:nvSpPr>
        <p:spPr>
          <a:xfrm>
            <a:off x="457200" y="304800"/>
            <a:ext cx="4114800" cy="5201424"/>
          </a:xfrm>
          <a:prstGeom prst="rect">
            <a:avLst/>
          </a:prstGeom>
          <a:noFill/>
        </p:spPr>
        <p:txBody>
          <a:bodyPr wrap="square" rtlCol="0">
            <a:spAutoFit/>
          </a:bodyPr>
          <a:lstStyle/>
          <a:p>
            <a:pPr marL="228600" indent="-228600">
              <a:buFont typeface="+mj-lt"/>
              <a:buAutoNum type="arabicPeriod" startAt="5"/>
            </a:pPr>
            <a:r>
              <a:rPr lang="en-US" sz="1200" dirty="0" smtClean="0">
                <a:latin typeface="Verdana" pitchFamily="34" charset="0"/>
              </a:rPr>
              <a:t>Which box  does not show an equivalent fraction and decimal?</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573088" indent="-228600">
              <a:buFont typeface="+mj-lt"/>
              <a:buAutoNum type="alphaUcPeriod"/>
            </a:pPr>
            <a:r>
              <a:rPr lang="en-US" sz="1100" dirty="0" smtClean="0">
                <a:latin typeface="Verdana" pitchFamily="34" charset="0"/>
              </a:rPr>
              <a:t>Box 1</a:t>
            </a:r>
          </a:p>
          <a:p>
            <a:pPr marL="573088" indent="-228600">
              <a:buFont typeface="+mj-lt"/>
              <a:buAutoNum type="alphaUcPeriod"/>
            </a:pPr>
            <a:endParaRPr lang="en-US" sz="1100" dirty="0" smtClean="0">
              <a:latin typeface="Verdana" pitchFamily="34" charset="0"/>
            </a:endParaRPr>
          </a:p>
          <a:p>
            <a:pPr marL="573088" indent="-228600">
              <a:buFont typeface="+mj-lt"/>
              <a:buAutoNum type="alphaUcPeriod"/>
            </a:pPr>
            <a:r>
              <a:rPr lang="en-US" sz="1100" dirty="0" smtClean="0">
                <a:latin typeface="Verdana" pitchFamily="34" charset="0"/>
              </a:rPr>
              <a:t>Box 2</a:t>
            </a:r>
          </a:p>
          <a:p>
            <a:pPr marL="573088" indent="-228600">
              <a:buFont typeface="+mj-lt"/>
              <a:buAutoNum type="alphaUcPeriod"/>
            </a:pPr>
            <a:endParaRPr lang="en-US" sz="1100" dirty="0" smtClean="0">
              <a:latin typeface="Verdana" pitchFamily="34" charset="0"/>
            </a:endParaRPr>
          </a:p>
          <a:p>
            <a:pPr marL="573088" indent="-228600">
              <a:buFont typeface="+mj-lt"/>
              <a:buAutoNum type="alphaUcPeriod"/>
            </a:pPr>
            <a:r>
              <a:rPr lang="en-US" sz="1100" dirty="0" smtClean="0">
                <a:latin typeface="Verdana" pitchFamily="34" charset="0"/>
              </a:rPr>
              <a:t>Box 3</a:t>
            </a:r>
          </a:p>
          <a:p>
            <a:pPr marL="573088" indent="-228600">
              <a:buFont typeface="+mj-lt"/>
              <a:buAutoNum type="alphaUcPeriod"/>
            </a:pPr>
            <a:endParaRPr lang="en-US" sz="1100" dirty="0" smtClean="0">
              <a:latin typeface="Verdana" pitchFamily="34" charset="0"/>
            </a:endParaRPr>
          </a:p>
          <a:p>
            <a:pPr marL="573088" indent="-228600">
              <a:buFont typeface="+mj-lt"/>
              <a:buAutoNum type="alphaUcPeriod"/>
            </a:pPr>
            <a:r>
              <a:rPr lang="en-US" sz="1100" dirty="0" smtClean="0">
                <a:latin typeface="Verdana" pitchFamily="34" charset="0"/>
              </a:rPr>
              <a:t>Box 4</a:t>
            </a:r>
          </a:p>
        </p:txBody>
      </p:sp>
      <p:sp>
        <p:nvSpPr>
          <p:cNvPr id="49" name="TextBox 48"/>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 (ODE Standard 4.1.3)</a:t>
            </a:r>
            <a:endParaRPr lang="en-US" sz="700" dirty="0">
              <a:latin typeface="Verdana" pitchFamily="34" charset="0"/>
            </a:endParaRPr>
          </a:p>
        </p:txBody>
      </p:sp>
      <p:sp>
        <p:nvSpPr>
          <p:cNvPr id="75" name="TextBox 74"/>
          <p:cNvSpPr txBox="1"/>
          <p:nvPr/>
        </p:nvSpPr>
        <p:spPr>
          <a:xfrm>
            <a:off x="5562600" y="381000"/>
            <a:ext cx="3886200" cy="3785652"/>
          </a:xfrm>
          <a:prstGeom prst="rect">
            <a:avLst/>
          </a:prstGeom>
          <a:noFill/>
        </p:spPr>
        <p:txBody>
          <a:bodyPr wrap="square" rtlCol="0">
            <a:spAutoFit/>
          </a:bodyPr>
          <a:lstStyle/>
          <a:p>
            <a:pPr marL="342900" indent="-342900">
              <a:buFont typeface="+mj-lt"/>
              <a:buAutoNum type="arabicPeriod" startAt="6"/>
            </a:pPr>
            <a:r>
              <a:rPr lang="en-US" sz="1200" dirty="0" smtClean="0">
                <a:latin typeface="Verdana" pitchFamily="34" charset="0"/>
              </a:rPr>
              <a:t>What fraction does the box show?</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87388" indent="-223838"/>
            <a:r>
              <a:rPr lang="en-US" sz="1200" dirty="0" smtClean="0">
                <a:latin typeface="Verdana" pitchFamily="34" charset="0"/>
              </a:rPr>
              <a:t>A.  1/2</a:t>
            </a:r>
          </a:p>
          <a:p>
            <a:pPr marL="687388" indent="-223838">
              <a:buFont typeface="+mj-lt"/>
              <a:buAutoNum type="alphaUcPeriod"/>
            </a:pPr>
            <a:endParaRPr lang="en-US" sz="1200" dirty="0" smtClean="0">
              <a:latin typeface="Verdana" pitchFamily="34" charset="0"/>
            </a:endParaRPr>
          </a:p>
          <a:p>
            <a:pPr marL="687388" indent="-223838"/>
            <a:endParaRPr lang="en-US" sz="1200" dirty="0" smtClean="0">
              <a:latin typeface="Verdana" pitchFamily="34" charset="0"/>
            </a:endParaRPr>
          </a:p>
          <a:p>
            <a:pPr marL="687388" indent="-223838"/>
            <a:r>
              <a:rPr lang="en-US" sz="1200" dirty="0" smtClean="0">
                <a:latin typeface="Verdana" pitchFamily="34" charset="0"/>
              </a:rPr>
              <a:t>B   2/6</a:t>
            </a:r>
          </a:p>
          <a:p>
            <a:pPr marL="687388" indent="-223838">
              <a:buFont typeface="+mj-lt"/>
              <a:buAutoNum type="alphaUcPeriod"/>
            </a:pPr>
            <a:endParaRPr lang="en-US" sz="1200" dirty="0" smtClean="0">
              <a:latin typeface="Verdana" pitchFamily="34" charset="0"/>
            </a:endParaRPr>
          </a:p>
          <a:p>
            <a:pPr marL="687388" indent="-223838">
              <a:buFont typeface="+mj-lt"/>
              <a:buAutoNum type="alphaUcPeriod"/>
            </a:pPr>
            <a:endParaRPr lang="en-US" sz="1200" dirty="0" smtClean="0">
              <a:latin typeface="Verdana" pitchFamily="34" charset="0"/>
            </a:endParaRPr>
          </a:p>
          <a:p>
            <a:pPr marL="687388" indent="-223838"/>
            <a:r>
              <a:rPr lang="en-US" sz="1200" dirty="0" smtClean="0">
                <a:latin typeface="Verdana" pitchFamily="34" charset="0"/>
              </a:rPr>
              <a:t>C   4/5</a:t>
            </a:r>
          </a:p>
          <a:p>
            <a:pPr marL="687388" indent="-223838">
              <a:buFont typeface="+mj-lt"/>
              <a:buAutoNum type="alphaUcPeriod"/>
            </a:pPr>
            <a:endParaRPr lang="en-US" sz="1200" dirty="0" smtClean="0">
              <a:latin typeface="Verdana" pitchFamily="34" charset="0"/>
            </a:endParaRPr>
          </a:p>
          <a:p>
            <a:pPr marL="687388" indent="-223838">
              <a:buFont typeface="+mj-lt"/>
              <a:buAutoNum type="alphaUcPeriod"/>
            </a:pPr>
            <a:endParaRPr lang="en-US" sz="1200" dirty="0" smtClean="0">
              <a:latin typeface="Verdana" pitchFamily="34" charset="0"/>
            </a:endParaRPr>
          </a:p>
          <a:p>
            <a:pPr marL="687388" indent="-223838"/>
            <a:r>
              <a:rPr lang="en-US" sz="1200" dirty="0" smtClean="0">
                <a:latin typeface="Verdana" pitchFamily="34" charset="0"/>
              </a:rPr>
              <a:t>D   1.5</a:t>
            </a:r>
            <a:endParaRPr lang="en-US" sz="1200" dirty="0">
              <a:latin typeface="Verdana" pitchFamily="34" charset="0"/>
            </a:endParaRPr>
          </a:p>
        </p:txBody>
      </p:sp>
      <p:grpSp>
        <p:nvGrpSpPr>
          <p:cNvPr id="84" name="Group 83"/>
          <p:cNvGrpSpPr/>
          <p:nvPr/>
        </p:nvGrpSpPr>
        <p:grpSpPr>
          <a:xfrm>
            <a:off x="5867400" y="990600"/>
            <a:ext cx="3048000" cy="685800"/>
            <a:chOff x="5867400" y="914400"/>
            <a:chExt cx="3048000" cy="685800"/>
          </a:xfrm>
        </p:grpSpPr>
        <p:grpSp>
          <p:nvGrpSpPr>
            <p:cNvPr id="67" name="Group 66"/>
            <p:cNvGrpSpPr/>
            <p:nvPr/>
          </p:nvGrpSpPr>
          <p:grpSpPr>
            <a:xfrm>
              <a:off x="5867400" y="914400"/>
              <a:ext cx="3048000" cy="685800"/>
              <a:chOff x="5867400" y="914400"/>
              <a:chExt cx="3048000" cy="685800"/>
            </a:xfrm>
          </p:grpSpPr>
          <p:sp>
            <p:nvSpPr>
              <p:cNvPr id="58" name="Rectangle 57"/>
              <p:cNvSpPr/>
              <p:nvPr/>
            </p:nvSpPr>
            <p:spPr bwMode="auto">
              <a:xfrm>
                <a:off x="5867400" y="914400"/>
                <a:ext cx="3048000" cy="685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60" name="Straight Connector 59"/>
              <p:cNvCxnSpPr>
                <a:stCxn id="58" idx="1"/>
                <a:endCxn id="58" idx="3"/>
              </p:cNvCxnSpPr>
              <p:nvPr/>
            </p:nvCxnSpPr>
            <p:spPr bwMode="auto">
              <a:xfrm rot="10800000" flipH="1">
                <a:off x="5867400" y="1257300"/>
                <a:ext cx="3048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rot="16200000" flipH="1">
                <a:off x="6744494" y="1256506"/>
                <a:ext cx="685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rot="5400000">
                <a:off x="7389719" y="1256506"/>
                <a:ext cx="685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p:cNvCxnSpPr/>
              <p:nvPr/>
            </p:nvCxnSpPr>
            <p:spPr bwMode="auto">
              <a:xfrm rot="5400000">
                <a:off x="6134894" y="1256506"/>
                <a:ext cx="685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p:cNvCxnSpPr/>
              <p:nvPr/>
            </p:nvCxnSpPr>
            <p:spPr bwMode="auto">
              <a:xfrm rot="5400000">
                <a:off x="8016144" y="1256506"/>
                <a:ext cx="685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76" name="Rectangle 75"/>
            <p:cNvSpPr/>
            <p:nvPr/>
          </p:nvSpPr>
          <p:spPr bwMode="auto">
            <a:xfrm>
              <a:off x="5867400" y="938150"/>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77" name="Rectangle 76"/>
            <p:cNvSpPr/>
            <p:nvPr/>
          </p:nvSpPr>
          <p:spPr bwMode="auto">
            <a:xfrm>
              <a:off x="6477000" y="938150"/>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78" name="Rectangle 77"/>
            <p:cNvSpPr/>
            <p:nvPr/>
          </p:nvSpPr>
          <p:spPr bwMode="auto">
            <a:xfrm>
              <a:off x="7110350" y="938150"/>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79" name="Rectangle 78"/>
            <p:cNvSpPr/>
            <p:nvPr/>
          </p:nvSpPr>
          <p:spPr bwMode="auto">
            <a:xfrm>
              <a:off x="7743700" y="938150"/>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80" name="Rectangle 79"/>
            <p:cNvSpPr/>
            <p:nvPr/>
          </p:nvSpPr>
          <p:spPr bwMode="auto">
            <a:xfrm>
              <a:off x="5879275" y="1283525"/>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81" name="Rectangle 80"/>
            <p:cNvSpPr/>
            <p:nvPr/>
          </p:nvSpPr>
          <p:spPr bwMode="auto">
            <a:xfrm>
              <a:off x="6477000" y="1283525"/>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82" name="Rectangle 81"/>
            <p:cNvSpPr/>
            <p:nvPr/>
          </p:nvSpPr>
          <p:spPr bwMode="auto">
            <a:xfrm>
              <a:off x="7110350" y="1283525"/>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83" name="Rectangle 82"/>
            <p:cNvSpPr/>
            <p:nvPr/>
          </p:nvSpPr>
          <p:spPr bwMode="auto">
            <a:xfrm>
              <a:off x="7731825" y="1283525"/>
              <a:ext cx="609600" cy="30480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nvGrpSpPr>
          <p:cNvPr id="59" name="Group 58"/>
          <p:cNvGrpSpPr/>
          <p:nvPr/>
        </p:nvGrpSpPr>
        <p:grpSpPr>
          <a:xfrm>
            <a:off x="1066800" y="957590"/>
            <a:ext cx="2667000" cy="3004810"/>
            <a:chOff x="1066800" y="1143000"/>
            <a:chExt cx="2667000" cy="3004810"/>
          </a:xfrm>
        </p:grpSpPr>
        <p:sp>
          <p:nvSpPr>
            <p:cNvPr id="50" name="TextBox 49"/>
            <p:cNvSpPr txBox="1"/>
            <p:nvPr/>
          </p:nvSpPr>
          <p:spPr>
            <a:xfrm>
              <a:off x="1143000" y="2362200"/>
              <a:ext cx="1066800" cy="261610"/>
            </a:xfrm>
            <a:prstGeom prst="rect">
              <a:avLst/>
            </a:prstGeom>
            <a:noFill/>
          </p:spPr>
          <p:txBody>
            <a:bodyPr wrap="square" rtlCol="0">
              <a:spAutoFit/>
            </a:bodyPr>
            <a:lstStyle/>
            <a:p>
              <a:pPr algn="ctr"/>
              <a:r>
                <a:rPr lang="en-US" sz="1100" b="1" dirty="0" smtClean="0">
                  <a:latin typeface="Verdana" pitchFamily="34" charset="0"/>
                </a:rPr>
                <a:t>¼ = 0.4</a:t>
              </a:r>
            </a:p>
          </p:txBody>
        </p:sp>
        <p:sp>
          <p:nvSpPr>
            <p:cNvPr id="51" name="TextBox 50"/>
            <p:cNvSpPr txBox="1"/>
            <p:nvPr/>
          </p:nvSpPr>
          <p:spPr>
            <a:xfrm>
              <a:off x="1219200" y="3886200"/>
              <a:ext cx="914400" cy="261610"/>
            </a:xfrm>
            <a:prstGeom prst="rect">
              <a:avLst/>
            </a:prstGeom>
            <a:noFill/>
          </p:spPr>
          <p:txBody>
            <a:bodyPr wrap="square" rtlCol="0">
              <a:spAutoFit/>
            </a:bodyPr>
            <a:lstStyle/>
            <a:p>
              <a:r>
                <a:rPr lang="en-US" sz="1100" b="1" dirty="0" smtClean="0">
                  <a:latin typeface="Verdana" pitchFamily="34" charset="0"/>
                </a:rPr>
                <a:t>½ = 0.5</a:t>
              </a:r>
              <a:endParaRPr lang="en-US" sz="1100" b="1" dirty="0">
                <a:latin typeface="Verdana" pitchFamily="34" charset="0"/>
              </a:endParaRPr>
            </a:p>
          </p:txBody>
        </p:sp>
        <p:sp>
          <p:nvSpPr>
            <p:cNvPr id="52" name="TextBox 51"/>
            <p:cNvSpPr txBox="1"/>
            <p:nvPr/>
          </p:nvSpPr>
          <p:spPr>
            <a:xfrm>
              <a:off x="2590800" y="2362200"/>
              <a:ext cx="990600" cy="246221"/>
            </a:xfrm>
            <a:prstGeom prst="rect">
              <a:avLst/>
            </a:prstGeom>
            <a:noFill/>
          </p:spPr>
          <p:txBody>
            <a:bodyPr wrap="square" rtlCol="0">
              <a:spAutoFit/>
            </a:bodyPr>
            <a:lstStyle/>
            <a:p>
              <a:pPr algn="ctr"/>
              <a:r>
                <a:rPr lang="en-US" sz="1000" b="1" dirty="0" smtClean="0">
                  <a:latin typeface="Verdana" pitchFamily="34" charset="0"/>
                </a:rPr>
                <a:t>1/3= 1.3</a:t>
              </a:r>
              <a:r>
                <a:rPr lang="en-US" sz="1000" dirty="0" smtClean="0">
                  <a:latin typeface="Verdana" pitchFamily="34" charset="0"/>
                </a:rPr>
                <a:t> </a:t>
              </a:r>
            </a:p>
          </p:txBody>
        </p:sp>
        <p:sp>
          <p:nvSpPr>
            <p:cNvPr id="57" name="TextBox 56"/>
            <p:cNvSpPr txBox="1"/>
            <p:nvPr/>
          </p:nvSpPr>
          <p:spPr>
            <a:xfrm>
              <a:off x="2590800" y="3886200"/>
              <a:ext cx="1143000" cy="246221"/>
            </a:xfrm>
            <a:prstGeom prst="rect">
              <a:avLst/>
            </a:prstGeom>
            <a:noFill/>
          </p:spPr>
          <p:txBody>
            <a:bodyPr wrap="square" rtlCol="0">
              <a:spAutoFit/>
            </a:bodyPr>
            <a:lstStyle/>
            <a:p>
              <a:pPr algn="ctr"/>
              <a:r>
                <a:rPr lang="en-US" sz="1000" b="1" dirty="0" smtClean="0">
                  <a:latin typeface="Verdana" pitchFamily="34" charset="0"/>
                </a:rPr>
                <a:t>1 = 1.0 </a:t>
              </a:r>
            </a:p>
          </p:txBody>
        </p:sp>
        <p:graphicFrame>
          <p:nvGraphicFramePr>
            <p:cNvPr id="42" name="Chart 41"/>
            <p:cNvGraphicFramePr/>
            <p:nvPr/>
          </p:nvGraphicFramePr>
          <p:xfrm>
            <a:off x="1066800" y="1143000"/>
            <a:ext cx="1219200" cy="121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3" name="Chart 52"/>
            <p:cNvGraphicFramePr/>
            <p:nvPr/>
          </p:nvGraphicFramePr>
          <p:xfrm>
            <a:off x="2514600" y="1143000"/>
            <a:ext cx="1219200" cy="1219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4" name="Chart 53"/>
            <p:cNvGraphicFramePr/>
            <p:nvPr/>
          </p:nvGraphicFramePr>
          <p:xfrm>
            <a:off x="1066800" y="2743200"/>
            <a:ext cx="1209675" cy="1143000"/>
          </p:xfrm>
          <a:graphic>
            <a:graphicData uri="http://schemas.openxmlformats.org/drawingml/2006/chart">
              <c:chart xmlns:c="http://schemas.openxmlformats.org/drawingml/2006/chart" xmlns:r="http://schemas.openxmlformats.org/officeDocument/2006/relationships" r:id="rId5"/>
            </a:graphicData>
          </a:graphic>
        </p:graphicFrame>
        <p:grpSp>
          <p:nvGrpSpPr>
            <p:cNvPr id="56" name="Group 55"/>
            <p:cNvGrpSpPr/>
            <p:nvPr/>
          </p:nvGrpSpPr>
          <p:grpSpPr>
            <a:xfrm>
              <a:off x="2514600" y="2743200"/>
              <a:ext cx="1219200" cy="1143000"/>
              <a:chOff x="2514600" y="2743200"/>
              <a:chExt cx="1219200" cy="1143000"/>
            </a:xfrm>
          </p:grpSpPr>
          <p:sp>
            <p:nvSpPr>
              <p:cNvPr id="43" name="Oval 42"/>
              <p:cNvSpPr/>
              <p:nvPr/>
            </p:nvSpPr>
            <p:spPr bwMode="auto">
              <a:xfrm>
                <a:off x="2743200" y="2878775"/>
                <a:ext cx="762000" cy="838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55" name="Rectangle 54"/>
              <p:cNvSpPr/>
              <p:nvPr/>
            </p:nvSpPr>
            <p:spPr bwMode="auto">
              <a:xfrm>
                <a:off x="2514600" y="2743200"/>
                <a:ext cx="12192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grpSp>
      </p:grpSp>
      <p:sp>
        <p:nvSpPr>
          <p:cNvPr id="61" name="TextBox 60"/>
          <p:cNvSpPr txBox="1"/>
          <p:nvPr/>
        </p:nvSpPr>
        <p:spPr>
          <a:xfrm>
            <a:off x="1019300" y="911423"/>
            <a:ext cx="304800" cy="307777"/>
          </a:xfrm>
          <a:prstGeom prst="rect">
            <a:avLst/>
          </a:prstGeom>
          <a:noFill/>
        </p:spPr>
        <p:txBody>
          <a:bodyPr wrap="square" rtlCol="0">
            <a:spAutoFit/>
          </a:bodyPr>
          <a:lstStyle/>
          <a:p>
            <a:r>
              <a:rPr lang="en-US" sz="1400" b="1" u="sng" dirty="0" smtClean="0">
                <a:latin typeface="Verdana" pitchFamily="34" charset="0"/>
              </a:rPr>
              <a:t>1</a:t>
            </a:r>
            <a:endParaRPr lang="en-US" sz="1400" b="1" u="sng" dirty="0">
              <a:latin typeface="Verdana" pitchFamily="34" charset="0"/>
            </a:endParaRPr>
          </a:p>
        </p:txBody>
      </p:sp>
      <p:sp>
        <p:nvSpPr>
          <p:cNvPr id="63" name="TextBox 62"/>
          <p:cNvSpPr txBox="1"/>
          <p:nvPr/>
        </p:nvSpPr>
        <p:spPr>
          <a:xfrm>
            <a:off x="2467100" y="911423"/>
            <a:ext cx="304800" cy="307777"/>
          </a:xfrm>
          <a:prstGeom prst="rect">
            <a:avLst/>
          </a:prstGeom>
          <a:noFill/>
        </p:spPr>
        <p:txBody>
          <a:bodyPr wrap="square" rtlCol="0">
            <a:spAutoFit/>
          </a:bodyPr>
          <a:lstStyle/>
          <a:p>
            <a:r>
              <a:rPr lang="en-US" sz="1400" b="1" u="sng" dirty="0" smtClean="0">
                <a:latin typeface="Verdana" pitchFamily="34" charset="0"/>
              </a:rPr>
              <a:t>2</a:t>
            </a:r>
            <a:endParaRPr lang="en-US" sz="1400" b="1" u="sng" dirty="0">
              <a:latin typeface="Verdana" pitchFamily="34" charset="0"/>
            </a:endParaRPr>
          </a:p>
        </p:txBody>
      </p:sp>
      <p:sp>
        <p:nvSpPr>
          <p:cNvPr id="68" name="TextBox 67"/>
          <p:cNvSpPr txBox="1"/>
          <p:nvPr/>
        </p:nvSpPr>
        <p:spPr>
          <a:xfrm>
            <a:off x="1019300" y="2511623"/>
            <a:ext cx="304800" cy="307777"/>
          </a:xfrm>
          <a:prstGeom prst="rect">
            <a:avLst/>
          </a:prstGeom>
          <a:noFill/>
        </p:spPr>
        <p:txBody>
          <a:bodyPr wrap="square" rtlCol="0">
            <a:spAutoFit/>
          </a:bodyPr>
          <a:lstStyle/>
          <a:p>
            <a:r>
              <a:rPr lang="en-US" sz="1400" b="1" u="sng" dirty="0" smtClean="0">
                <a:latin typeface="Verdana" pitchFamily="34" charset="0"/>
              </a:rPr>
              <a:t>3</a:t>
            </a:r>
            <a:endParaRPr lang="en-US" sz="1400" b="1" u="sng" dirty="0">
              <a:latin typeface="Verdana" pitchFamily="34" charset="0"/>
            </a:endParaRPr>
          </a:p>
        </p:txBody>
      </p:sp>
      <p:sp>
        <p:nvSpPr>
          <p:cNvPr id="69" name="TextBox 68"/>
          <p:cNvSpPr txBox="1"/>
          <p:nvPr/>
        </p:nvSpPr>
        <p:spPr>
          <a:xfrm>
            <a:off x="2467100" y="2508646"/>
            <a:ext cx="304800" cy="307777"/>
          </a:xfrm>
          <a:prstGeom prst="rect">
            <a:avLst/>
          </a:prstGeom>
          <a:noFill/>
        </p:spPr>
        <p:txBody>
          <a:bodyPr wrap="square" rtlCol="0">
            <a:spAutoFit/>
          </a:bodyPr>
          <a:lstStyle/>
          <a:p>
            <a:r>
              <a:rPr lang="en-US" sz="1400" b="1" u="sng" dirty="0" smtClean="0">
                <a:latin typeface="Verdana" pitchFamily="34" charset="0"/>
              </a:rPr>
              <a:t>4</a:t>
            </a:r>
            <a:endParaRPr lang="en-US" sz="1400" b="1" u="sng" dirty="0">
              <a:latin typeface="Verdana" pitchFamily="34" charset="0"/>
            </a:endParaRPr>
          </a:p>
        </p:txBody>
      </p:sp>
      <p:sp>
        <p:nvSpPr>
          <p:cNvPr id="70" name="TextBox 69"/>
          <p:cNvSpPr txBox="1"/>
          <p:nvPr/>
        </p:nvSpPr>
        <p:spPr>
          <a:xfrm>
            <a:off x="609600" y="5562600"/>
            <a:ext cx="3657600" cy="13388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1871</TotalTime>
  <Words>929</Words>
  <Application>Microsoft Office PowerPoint</Application>
  <PresentationFormat>Custom</PresentationFormat>
  <Paragraphs>454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371</cp:revision>
  <dcterms:created xsi:type="dcterms:W3CDTF">2010-03-15T16:13:22Z</dcterms:created>
  <dcterms:modified xsi:type="dcterms:W3CDTF">2012-01-25T02:16:50Z</dcterms:modified>
</cp:coreProperties>
</file>