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varScale="1">
        <p:scale>
          <a:sx n="88" d="100"/>
          <a:sy n="88" d="100"/>
        </p:scale>
        <p:origin x="-102" y="-45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freeclipartisland.com/clipsahoy/webgraphics/as1383.ht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pic>
        <p:nvPicPr>
          <p:cNvPr id="4" name="Picture 3" descr="images.jpg"/>
          <p:cNvPicPr/>
          <p:nvPr/>
        </p:nvPicPr>
        <p:blipFill>
          <a:blip r:embed="rId3" cstate="print"/>
          <a:srcRect/>
          <a:stretch>
            <a:fillRect/>
          </a:stretch>
        </p:blipFill>
        <p:spPr bwMode="auto">
          <a:xfrm>
            <a:off x="8610600" y="5791200"/>
            <a:ext cx="850681" cy="685800"/>
          </a:xfrm>
          <a:prstGeom prst="rect">
            <a:avLst/>
          </a:prstGeom>
          <a:noFill/>
        </p:spPr>
      </p:pic>
      <p:sp>
        <p:nvSpPr>
          <p:cNvPr id="5" name="Rectangle 4"/>
          <p:cNvSpPr/>
          <p:nvPr/>
        </p:nvSpPr>
        <p:spPr>
          <a:xfrm>
            <a:off x="5486400" y="1600200"/>
            <a:ext cx="4267200" cy="4216539"/>
          </a:xfrm>
          <a:prstGeom prst="rect">
            <a:avLst/>
          </a:prstGeom>
        </p:spPr>
        <p:txBody>
          <a:bodyPr wrap="square">
            <a:spAutoFit/>
          </a:bodyPr>
          <a:lstStyle/>
          <a:p>
            <a:pPr lvl="0" algn="ctr" eaLnBrk="0" hangingPunct="0"/>
            <a:r>
              <a:rPr lang="en-US" sz="4000"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lang="en-US" sz="4000" b="1" dirty="0" smtClean="0">
              <a:effectLst>
                <a:outerShdw blurRad="38100" dist="38100" dir="2700000" algn="tl">
                  <a:srgbClr val="000000">
                    <a:alpha val="43137"/>
                  </a:srgbClr>
                </a:outerShdw>
              </a:effectLst>
              <a:latin typeface="Verdana" pitchFamily="34" charset="0"/>
            </a:endParaRPr>
          </a:p>
          <a:p>
            <a:pPr lvl="0" algn="ctr" eaLnBrk="0" hangingPunct="0"/>
            <a:endParaRPr lang="en-US" sz="2400" u="sng" dirty="0" smtClean="0">
              <a:latin typeface="Verdana" pitchFamily="34" charset="0"/>
              <a:ea typeface="Calibri" pitchFamily="34" charset="0"/>
              <a:cs typeface="Times New Roman" pitchFamily="18" charset="0"/>
            </a:endParaRPr>
          </a:p>
          <a:p>
            <a:pPr lvl="0" algn="ctr" eaLnBrk="0" hangingPunct="0"/>
            <a:r>
              <a:rPr lang="en-US" sz="1800" u="sng" dirty="0" smtClean="0">
                <a:latin typeface="Verdana" pitchFamily="34" charset="0"/>
                <a:ea typeface="Calibri" pitchFamily="34" charset="0"/>
                <a:cs typeface="Times New Roman" pitchFamily="18" charset="0"/>
              </a:rPr>
              <a:t>Oregon State Released </a:t>
            </a:r>
          </a:p>
          <a:p>
            <a:pPr lvl="0" algn="ctr" eaLnBrk="0" hangingPunct="0"/>
            <a:r>
              <a:rPr lang="en-US" sz="1800" u="sng" dirty="0" smtClean="0">
                <a:latin typeface="Verdana" pitchFamily="34" charset="0"/>
                <a:ea typeface="Calibri" pitchFamily="34" charset="0"/>
                <a:cs typeface="Times New Roman" pitchFamily="18" charset="0"/>
              </a:rPr>
              <a:t>Practice Tests</a:t>
            </a:r>
          </a:p>
          <a:p>
            <a:pPr lvl="0" algn="ctr" eaLnBrk="0" hangingPunct="0"/>
            <a:endParaRPr lang="en-US" sz="1200" dirty="0" smtClean="0">
              <a:latin typeface="Verdana" pitchFamily="34" charset="0"/>
            </a:endParaRPr>
          </a:p>
          <a:p>
            <a:pPr lvl="0" algn="ctr" eaLnBrk="0" hangingPunct="0"/>
            <a:endParaRPr lang="en-US" sz="1200" dirty="0" smtClean="0">
              <a:latin typeface="Verdana" pitchFamily="34" charset="0"/>
            </a:endParaRPr>
          </a:p>
          <a:p>
            <a:pPr lvl="0" algn="ctr" eaLnBrk="0" hangingPunct="0"/>
            <a:endParaRPr lang="en-US" sz="1200" dirty="0" smtClean="0">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400" b="1" u="sng"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Booklet # 4-8</a:t>
            </a:r>
            <a:endParaRPr lang="en-US" sz="1400" b="1" dirty="0" smtClean="0">
              <a:effectLst>
                <a:outerShdw blurRad="38100" dist="38100" dir="2700000" algn="tl">
                  <a:srgbClr val="000000">
                    <a:alpha val="43137"/>
                  </a:srgbClr>
                </a:outerShdw>
              </a:effectLst>
              <a:latin typeface="Verdana" pitchFamily="34"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endParaRPr lang="en-US" sz="1200" b="1" u="sng" dirty="0" smtClean="0">
              <a:latin typeface="Verdana" pitchFamily="34" charset="0"/>
              <a:ea typeface="Calibri" pitchFamily="34" charset="0"/>
              <a:cs typeface="Times New Roman" pitchFamily="18" charset="0"/>
            </a:endParaRPr>
          </a:p>
          <a:p>
            <a:pPr lvl="0" eaLnBrk="0" hangingPunct="0"/>
            <a:endParaRPr lang="en-US" sz="1200" b="1" u="sng" dirty="0" smtClean="0">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200" b="1" u="sng" dirty="0" smtClean="0">
              <a:latin typeface="Verdana" pitchFamily="34" charset="0"/>
              <a:ea typeface="Calibri" pitchFamily="34" charset="0"/>
              <a:cs typeface="Times New Roman" pitchFamily="18" charset="0"/>
            </a:endParaRPr>
          </a:p>
          <a:p>
            <a:pPr lvl="0" algn="ctr" eaLnBrk="0" hangingPunct="0"/>
            <a:endParaRPr lang="en-US" sz="1200" b="1" u="sng" dirty="0" smtClean="0">
              <a:latin typeface="Verdana" pitchFamily="34" charset="0"/>
              <a:ea typeface="Calibri" pitchFamily="34" charset="0"/>
              <a:cs typeface="Times New Roman" pitchFamily="18" charset="0"/>
            </a:endParaRPr>
          </a:p>
          <a:p>
            <a:pPr lvl="0" algn="ctr" eaLnBrk="0" hangingPunct="0"/>
            <a:r>
              <a:rPr lang="en-US" sz="1200" b="1" u="sng" dirty="0" smtClean="0">
                <a:latin typeface="Verdana" pitchFamily="34" charset="0"/>
                <a:ea typeface="Calibri" pitchFamily="34" charset="0"/>
                <a:cs typeface="Times New Roman" pitchFamily="18" charset="0"/>
              </a:rPr>
              <a:t>Demonstrate a General Understanding  </a:t>
            </a:r>
          </a:p>
          <a:p>
            <a:pPr lvl="0" algn="ctr" eaLnBrk="0" hangingPunct="0"/>
            <a:r>
              <a:rPr lang="en-US" sz="1100" dirty="0" smtClean="0">
                <a:latin typeface="Verdana" pitchFamily="34" charset="0"/>
                <a:ea typeface="Calibri" pitchFamily="34" charset="0"/>
                <a:cs typeface="Times New Roman" pitchFamily="18" charset="0"/>
              </a:rPr>
              <a:t>(Includes Informational and Literary Text)</a:t>
            </a:r>
          </a:p>
          <a:p>
            <a:pPr lvl="0" algn="ctr" eaLnBrk="0" hangingPunct="0"/>
            <a:endParaRPr lang="en-US" sz="1200" dirty="0" smtClean="0">
              <a:latin typeface="Verdana" pitchFamily="34" charset="0"/>
              <a:cs typeface="Times New Roman" pitchFamily="18" charset="0"/>
            </a:endParaRPr>
          </a:p>
          <a:p>
            <a:pPr lvl="0" algn="ctr" eaLnBrk="0" hangingPunct="0"/>
            <a:endParaRPr lang="en-US" sz="1200" dirty="0" smtClean="0">
              <a:latin typeface="Verdana" pitchFamily="34" charset="0"/>
            </a:endParaRPr>
          </a:p>
        </p:txBody>
      </p:sp>
      <p:sp>
        <p:nvSpPr>
          <p:cNvPr id="6" name="Text Box 5"/>
          <p:cNvSpPr txBox="1">
            <a:spLocks noChangeArrowheads="1"/>
          </p:cNvSpPr>
          <p:nvPr/>
        </p:nvSpPr>
        <p:spPr bwMode="auto">
          <a:xfrm>
            <a:off x="5638800" y="7162800"/>
            <a:ext cx="39624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7" name="Text Box 1"/>
          <p:cNvSpPr txBox="1">
            <a:spLocks noChangeArrowheads="1"/>
          </p:cNvSpPr>
          <p:nvPr/>
        </p:nvSpPr>
        <p:spPr bwMode="auto">
          <a:xfrm>
            <a:off x="5638800" y="304800"/>
            <a:ext cx="3886200" cy="9144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u="none" strike="noStrike" cap="none" normalizeH="0" baseline="0" dirty="0" smtClean="0">
                <a:ln>
                  <a:noFill/>
                </a:ln>
                <a:solidFill>
                  <a:schemeClr val="tx1"/>
                </a:solidFill>
                <a:latin typeface="Verdana" pitchFamily="34" charset="0"/>
                <a:ea typeface="Calibri" pitchFamily="34" charset="0"/>
                <a:cs typeface="Times New Roman" pitchFamily="18" charset="0"/>
              </a:rPr>
              <a:t>Most questions for Grade 4 OAKS , Demonstrate a General Understanding, asks students to answer questions that are found directly in the text  and follow a patterns</a:t>
            </a:r>
            <a:r>
              <a:rPr kumimoji="0" lang="en-US" sz="900" u="none" strike="noStrike" cap="none" normalizeH="0" dirty="0" smtClean="0">
                <a:ln>
                  <a:noFill/>
                </a:ln>
                <a:solidFill>
                  <a:schemeClr val="tx1"/>
                </a:solidFill>
                <a:latin typeface="Verdana" pitchFamily="34" charset="0"/>
                <a:ea typeface="Calibri" pitchFamily="34" charset="0"/>
                <a:cs typeface="Times New Roman" pitchFamily="18" charset="0"/>
              </a:rPr>
              <a:t> of questions:  Main Idea, Summarizing, Noting Details, Opinions and  Problem Solving.</a:t>
            </a:r>
            <a:endParaRPr kumimoji="0" lang="en-US" sz="900" u="none" strike="noStrike" cap="none" normalizeH="0" baseline="0" dirty="0" smtClean="0">
              <a:ln>
                <a:noFill/>
              </a:ln>
              <a:solidFill>
                <a:schemeClr val="tx1"/>
              </a:solidFill>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TextBox 3"/>
          <p:cNvSpPr txBox="1"/>
          <p:nvPr/>
        </p:nvSpPr>
        <p:spPr>
          <a:xfrm>
            <a:off x="381000" y="256401"/>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5" name="Rectangle 4"/>
          <p:cNvSpPr>
            <a:spLocks noChangeArrowheads="1"/>
          </p:cNvSpPr>
          <p:nvPr/>
        </p:nvSpPr>
        <p:spPr bwMode="auto">
          <a:xfrm>
            <a:off x="457200" y="685800"/>
            <a:ext cx="4267200" cy="60478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kumimoji="0" lang="en-US" sz="24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(Includes Informational and Literary Text)</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Other state practice tests may be included as credited.  Any other state practice released test included</a:t>
            </a:r>
            <a:r>
              <a:rPr kumimoji="0" lang="en-US" sz="1000" b="0"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aligns with Oregon’s OAKS format and standards.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O.D.E. Standards in this booklet include:</a:t>
            </a:r>
            <a:endParaRPr kumimoji="0" lang="en-US" sz="1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9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Demonstrate a General Understanding </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9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D.G.U.</a:t>
            </a:r>
            <a:r>
              <a:rPr kumimoji="0" lang="en-US" sz="9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These are HSD Power Standards: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r>
              <a:rPr lang="en-US" sz="1000" i="1" dirty="0" smtClean="0">
                <a:latin typeface="Verdana" pitchFamily="34" charset="0"/>
              </a:rPr>
              <a:t>Literary Text: Demonstrate General Understanding</a:t>
            </a:r>
            <a:endParaRPr lang="en-US" sz="1000" dirty="0" smtClean="0">
              <a:latin typeface="Verdana" pitchFamily="34" charset="0"/>
            </a:endParaRPr>
          </a:p>
          <a:p>
            <a:pPr marL="282575" lvl="0"/>
            <a:endParaRPr lang="en-US" sz="1000" b="1" u="sng" dirty="0" smtClean="0">
              <a:latin typeface="Verdana" pitchFamily="34" charset="0"/>
            </a:endParaRPr>
          </a:p>
          <a:p>
            <a:pPr marL="282575" lvl="0"/>
            <a:r>
              <a:rPr lang="en-US" sz="1000" b="1" u="sng" dirty="0" smtClean="0">
                <a:latin typeface="Verdana" pitchFamily="34" charset="0"/>
              </a:rPr>
              <a:t>EL.04.LI.04</a:t>
            </a:r>
            <a:r>
              <a:rPr lang="en-US" sz="1000" dirty="0" smtClean="0">
                <a:latin typeface="Verdana" pitchFamily="34" charset="0"/>
              </a:rPr>
              <a:t> Identify the main problem or conflict of the plot, and explain how it is resolved.</a:t>
            </a:r>
          </a:p>
          <a:p>
            <a:pPr marL="282575" lvl="0"/>
            <a:endParaRPr lang="en-US" sz="1000" dirty="0" smtClean="0">
              <a:latin typeface="Verdana" pitchFamily="34" charset="0"/>
            </a:endParaRPr>
          </a:p>
          <a:p>
            <a:pPr marL="282575" lvl="0"/>
            <a:endParaRPr lang="en-US" sz="1000" dirty="0" smtClean="0">
              <a:latin typeface="Verdana" pitchFamily="34" charset="0"/>
            </a:endParaRPr>
          </a:p>
          <a:p>
            <a:pPr marL="282575"/>
            <a:endParaRPr lang="en-US" sz="1000" b="1" i="1" u="sng" dirty="0" smtClean="0">
              <a:latin typeface="Verdana" pitchFamily="34" charset="0"/>
            </a:endParaRPr>
          </a:p>
          <a:p>
            <a:pPr marL="282575"/>
            <a:r>
              <a:rPr lang="en-US" sz="1000" b="1" i="1" u="sng" dirty="0" smtClean="0">
                <a:latin typeface="Verdana" pitchFamily="34" charset="0"/>
              </a:rPr>
              <a:t>EL.04.LI.03 </a:t>
            </a:r>
            <a:r>
              <a:rPr lang="en-US" sz="1000" i="1" dirty="0" smtClean="0">
                <a:latin typeface="Verdana" pitchFamily="34" charset="0"/>
              </a:rPr>
              <a:t>Identify and/or summarize sequence of events, main ideas, and supporting details in literary selections.</a:t>
            </a:r>
            <a:endParaRPr lang="en-US" sz="1000" dirty="0" smtClean="0">
              <a:latin typeface="Verdana" pitchFamily="34" charset="0"/>
            </a:endParaRPr>
          </a:p>
          <a:p>
            <a:pPr marL="282575"/>
            <a:endParaRPr lang="en-US" sz="1000" b="1" i="1" u="sng" dirty="0" smtClean="0">
              <a:latin typeface="Verdana" pitchFamily="34" charset="0"/>
            </a:endParaRPr>
          </a:p>
          <a:p>
            <a:pPr marL="282575"/>
            <a:r>
              <a:rPr lang="en-US" sz="1000" b="1" i="1" u="sng" dirty="0" smtClean="0">
                <a:latin typeface="Verdana" pitchFamily="34" charset="0"/>
              </a:rPr>
              <a:t>EL.04.RE.20</a:t>
            </a:r>
            <a:r>
              <a:rPr lang="en-US" sz="1000" i="1" dirty="0" smtClean="0">
                <a:latin typeface="Verdana" pitchFamily="34" charset="0"/>
              </a:rPr>
              <a:t>  Informational Text:  Identify and/or summarize sequence of events, main ideas, facts, supporting details, and opinions in informational and practical selections.</a:t>
            </a:r>
            <a:endParaRPr lang="en-US" sz="10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endParaRPr>
          </a:p>
          <a:p>
            <a:pPr lvl="0" eaLnBrk="0" hangingPunct="0"/>
            <a:r>
              <a:rPr lang="en-US" sz="800" dirty="0" smtClean="0">
                <a:latin typeface="Verdana" pitchFamily="34" charset="0"/>
                <a:ea typeface="Calibri" pitchFamily="34" charset="0"/>
                <a:cs typeface="Arial,Italic"/>
              </a:rPr>
              <a:t>Note:  Although the above boxed standards are NOT Power Standards they are </a:t>
            </a:r>
            <a:r>
              <a:rPr lang="en-US" sz="800" b="1" u="sng" dirty="0" smtClean="0">
                <a:latin typeface="Verdana" pitchFamily="34" charset="0"/>
                <a:ea typeface="Calibri" pitchFamily="34" charset="0"/>
                <a:cs typeface="Arial,Italic"/>
              </a:rPr>
              <a:t>strongly assessed </a:t>
            </a:r>
            <a:r>
              <a:rPr lang="en-US" sz="800" dirty="0" smtClean="0">
                <a:latin typeface="Verdana" pitchFamily="34" charset="0"/>
                <a:ea typeface="Calibri" pitchFamily="34" charset="0"/>
                <a:cs typeface="Arial,Italic"/>
              </a:rPr>
              <a:t>on OAKS for Informational and Literal Text.</a:t>
            </a:r>
            <a:endParaRPr kumimoji="0" lang="en-US" sz="800" b="0" i="0" u="none" strike="noStrike" cap="none" normalizeH="0" baseline="0" dirty="0" smtClean="0">
              <a:ln>
                <a:noFill/>
              </a:ln>
              <a:solidFill>
                <a:schemeClr val="tx1"/>
              </a:solidFill>
              <a:effectLst/>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562600" y="304800"/>
            <a:ext cx="4038600" cy="6540252"/>
          </a:xfrm>
          <a:prstGeom prst="rect">
            <a:avLst/>
          </a:prstGeom>
        </p:spPr>
        <p:txBody>
          <a:bodyPr wrap="square">
            <a:spAutoFit/>
          </a:bodyPr>
          <a:lstStyle/>
          <a:p>
            <a:r>
              <a:rPr lang="en-US" sz="1200" b="1" i="1" u="sng" dirty="0" smtClean="0">
                <a:effectLst>
                  <a:outerShdw blurRad="38100" dist="38100" dir="2700000" algn="tl">
                    <a:srgbClr val="000000">
                      <a:alpha val="43137"/>
                    </a:srgbClr>
                  </a:outerShdw>
                </a:effectLst>
                <a:latin typeface="Verdana" pitchFamily="34" charset="0"/>
              </a:rPr>
              <a:t>AMANDA CLEMENT: THE UMPIRE IN A SKIRT</a:t>
            </a:r>
          </a:p>
          <a:p>
            <a:endParaRPr lang="en-US" sz="1100" i="1" dirty="0" smtClean="0">
              <a:latin typeface="Verdana" pitchFamily="34" charset="0"/>
            </a:endParaRPr>
          </a:p>
          <a:p>
            <a:r>
              <a:rPr lang="en-US" sz="1000" i="1" dirty="0" smtClean="0">
                <a:latin typeface="Verdana" pitchFamily="34" charset="0"/>
              </a:rPr>
              <a:t>In a day and age when opportunities for women in sports were limited, Marilyn </a:t>
            </a:r>
            <a:r>
              <a:rPr lang="en-US" sz="1000" i="1" dirty="0" err="1" smtClean="0">
                <a:latin typeface="Verdana" pitchFamily="34" charset="0"/>
              </a:rPr>
              <a:t>Kratz</a:t>
            </a:r>
            <a:r>
              <a:rPr lang="en-US" sz="1000" i="1" dirty="0" smtClean="0">
                <a:latin typeface="Verdana" pitchFamily="34" charset="0"/>
              </a:rPr>
              <a:t> tells about a young woman who bravely challenged this practice and earned respect for her efforts and ability.</a:t>
            </a:r>
          </a:p>
          <a:p>
            <a:endParaRPr lang="en-US" sz="1000" i="1" dirty="0" smtClean="0">
              <a:latin typeface="Verdana" pitchFamily="34" charset="0"/>
            </a:endParaRPr>
          </a:p>
          <a:p>
            <a:r>
              <a:rPr lang="en-US" sz="1000" dirty="0" smtClean="0">
                <a:latin typeface="Verdana" pitchFamily="34" charset="0"/>
              </a:rPr>
              <a:t>IT WAS A HOT SUNDAY AFTERNOON in Hawarden, a small</a:t>
            </a:r>
          </a:p>
          <a:p>
            <a:r>
              <a:rPr lang="en-US" sz="1000" dirty="0" smtClean="0">
                <a:latin typeface="Verdana" pitchFamily="34" charset="0"/>
              </a:rPr>
              <a:t>town in western Iowa. Amanda Clement was sixteen years</a:t>
            </a:r>
          </a:p>
          <a:p>
            <a:r>
              <a:rPr lang="en-US" sz="1000" dirty="0" smtClean="0">
                <a:latin typeface="Verdana" pitchFamily="34" charset="0"/>
              </a:rPr>
              <a:t>old. She sat quietly in the grandstand with her mother but</a:t>
            </a:r>
          </a:p>
          <a:p>
            <a:r>
              <a:rPr lang="en-US" sz="1000" dirty="0" smtClean="0">
                <a:latin typeface="Verdana" pitchFamily="34" charset="0"/>
              </a:rPr>
              <a:t>she imagined herself right out there on the baseball diamond with the players. Back home in Hudson, South Dakota, her brother Hank and his friends often asked her to umpire games. Sometimes, she was even allowed to play first base.</a:t>
            </a:r>
          </a:p>
          <a:p>
            <a:endParaRPr lang="en-US" sz="1000" dirty="0" smtClean="0">
              <a:latin typeface="Verdana" pitchFamily="34" charset="0"/>
            </a:endParaRPr>
          </a:p>
          <a:p>
            <a:r>
              <a:rPr lang="en-US" sz="1000" dirty="0" smtClean="0">
                <a:latin typeface="Verdana" pitchFamily="34" charset="0"/>
              </a:rPr>
              <a:t>Today, Mandy, as she was called, could only sit and</a:t>
            </a:r>
          </a:p>
          <a:p>
            <a:r>
              <a:rPr lang="en-US" sz="1000" dirty="0" smtClean="0">
                <a:latin typeface="Verdana" pitchFamily="34" charset="0"/>
              </a:rPr>
              <a:t>watch Hank pitch for Renville against Hawarden. The year</a:t>
            </a:r>
          </a:p>
          <a:p>
            <a:r>
              <a:rPr lang="en-US" sz="1000" dirty="0" smtClean="0">
                <a:latin typeface="Verdana" pitchFamily="34" charset="0"/>
              </a:rPr>
              <a:t>was 1904, and girls were not supposed to participate in</a:t>
            </a:r>
          </a:p>
          <a:p>
            <a:r>
              <a:rPr lang="en-US" sz="1000" dirty="0" smtClean="0">
                <a:latin typeface="Verdana" pitchFamily="34" charset="0"/>
              </a:rPr>
              <a:t>sports. But when the umpire for the preliminary game</a:t>
            </a:r>
          </a:p>
          <a:p>
            <a:r>
              <a:rPr lang="en-US" sz="1000" dirty="0" smtClean="0">
                <a:latin typeface="Verdana" pitchFamily="34" charset="0"/>
              </a:rPr>
              <a:t>between two local teams didn’t arrive, Hank asked Mandy to make the calls.</a:t>
            </a:r>
          </a:p>
          <a:p>
            <a:endParaRPr lang="en-US" sz="1000" dirty="0" smtClean="0">
              <a:latin typeface="Verdana" pitchFamily="34" charset="0"/>
            </a:endParaRPr>
          </a:p>
          <a:p>
            <a:r>
              <a:rPr lang="en-US" sz="1000" dirty="0" smtClean="0">
                <a:latin typeface="Verdana" pitchFamily="34" charset="0"/>
              </a:rPr>
              <a:t>Mrs. Clement didn’t want her daughter to umpire a</a:t>
            </a:r>
          </a:p>
          <a:p>
            <a:r>
              <a:rPr lang="en-US" sz="1000" dirty="0" smtClean="0">
                <a:latin typeface="Verdana" pitchFamily="34" charset="0"/>
              </a:rPr>
              <a:t>public event, but at last Hank and Mandy persuaded her to</a:t>
            </a:r>
          </a:p>
          <a:p>
            <a:r>
              <a:rPr lang="en-US" sz="1000" dirty="0" smtClean="0">
                <a:latin typeface="Verdana" pitchFamily="34" charset="0"/>
              </a:rPr>
              <a:t>give her consent. Mandy eagerly took her position behind the pitcher’s mound. Because only one umpire was used in</a:t>
            </a:r>
          </a:p>
          <a:p>
            <a:r>
              <a:rPr lang="en-US" sz="1000" dirty="0" smtClean="0">
                <a:latin typeface="Verdana" pitchFamily="34" charset="0"/>
              </a:rPr>
              <a:t>those days, she had to call plays on the four bases as well as strikes and balls.</a:t>
            </a:r>
          </a:p>
          <a:p>
            <a:endParaRPr lang="en-US" sz="1000" dirty="0" smtClean="0">
              <a:latin typeface="Verdana" pitchFamily="34" charset="0"/>
            </a:endParaRPr>
          </a:p>
          <a:p>
            <a:r>
              <a:rPr lang="en-US" sz="1000" dirty="0" smtClean="0">
                <a:latin typeface="Verdana" pitchFamily="34" charset="0"/>
              </a:rPr>
              <a:t>Mandy was five feet ten inches tall and looked very</a:t>
            </a:r>
          </a:p>
          <a:p>
            <a:r>
              <a:rPr lang="en-US" sz="1000" dirty="0" smtClean="0">
                <a:latin typeface="Verdana" pitchFamily="34" charset="0"/>
              </a:rPr>
              <a:t>impressive as she accurately called the plays. She did so well that the players for the big game asked her to umpire for them—with pay!</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800" dirty="0" smtClean="0">
                <a:latin typeface="Verdana" pitchFamily="34" charset="0"/>
              </a:rPr>
              <a:t>Oregon  Dept. of Education… Office of Assessment and Information Services 2006-2008 Sample Test, Grade  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381000" y="247263"/>
            <a:ext cx="4419600" cy="6955750"/>
          </a:xfrm>
          <a:prstGeom prst="rect">
            <a:avLst/>
          </a:prstGeom>
        </p:spPr>
        <p:txBody>
          <a:bodyPr wrap="square">
            <a:spAutoFit/>
          </a:bodyPr>
          <a:lstStyle/>
          <a:p>
            <a:r>
              <a:rPr lang="en-US" sz="1000" dirty="0" smtClean="0">
                <a:latin typeface="Verdana" pitchFamily="34" charset="0"/>
              </a:rPr>
              <a:t>Mrs. Clement was shocked at that idea. But Mandy finally persuaded her mother to allow her to do it.  Amanda Clement became the first paid woman baseball umpire on record. </a:t>
            </a:r>
          </a:p>
          <a:p>
            <a:endParaRPr lang="en-US" sz="1000" dirty="0" smtClean="0">
              <a:latin typeface="Verdana" pitchFamily="34" charset="0"/>
            </a:endParaRPr>
          </a:p>
          <a:p>
            <a:r>
              <a:rPr lang="en-US" sz="1000" dirty="0" smtClean="0">
                <a:latin typeface="Verdana" pitchFamily="34" charset="0"/>
              </a:rPr>
              <a:t>Mandy’s fame spread quickly. Before long, she was umpiring games in North and South Dakota, Iowa, Minnesota, and Nebraska. Flyers, sent out to announce upcoming games, called Mandy the “World Champion Woman Umpire.” </a:t>
            </a:r>
          </a:p>
          <a:p>
            <a:endParaRPr lang="en-US" sz="1000" dirty="0" smtClean="0">
              <a:latin typeface="Verdana" pitchFamily="34" charset="0"/>
            </a:endParaRPr>
          </a:p>
          <a:p>
            <a:r>
              <a:rPr lang="en-US" sz="1000" dirty="0" smtClean="0">
                <a:latin typeface="Verdana" pitchFamily="34" charset="0"/>
              </a:rPr>
              <a:t>Her uniform was a long blue skirt, a black necktie, and a white blouse with UMPS stenciled across the front. Mandy kept her long dark hair tucked inside a peaked cap. She commanded respect and attention—players never said, “Kill the umpire!” They argued more politely, asking, “Beg your pardon, Miss Umpire, but wasn’t that one a bit high?”</a:t>
            </a:r>
          </a:p>
          <a:p>
            <a:endParaRPr lang="en-US" sz="1000" dirty="0" smtClean="0">
              <a:latin typeface="Verdana" pitchFamily="34" charset="0"/>
            </a:endParaRPr>
          </a:p>
          <a:p>
            <a:r>
              <a:rPr lang="en-US" sz="1000" dirty="0" smtClean="0">
                <a:latin typeface="Verdana" pitchFamily="34" charset="0"/>
              </a:rPr>
              <a:t>Mandy is recognized in the Baseball Hall of Fame in Cooperstown, New York; the Women’s Sports Hall of Fame; and the Woman’s Sports Foundation in San Francisco, California. In 1912, she held the world record for a woman throwing a baseball: 279 feet.</a:t>
            </a:r>
          </a:p>
          <a:p>
            <a:endParaRPr lang="en-US" sz="1000" dirty="0" smtClean="0">
              <a:latin typeface="Verdana" pitchFamily="34" charset="0"/>
            </a:endParaRPr>
          </a:p>
          <a:p>
            <a:r>
              <a:rPr lang="en-US" sz="1000" dirty="0" smtClean="0">
                <a:latin typeface="Verdana" pitchFamily="34" charset="0"/>
              </a:rPr>
              <a:t>Mandy’s earnings for her work as an umpire came in especially handy. She put herself through college and became a teacher and coach, organizing teams and encouraging athletes wherever she lived. Mandy died in 1971. People who knew her remember her for her work as an umpire, teacher, and coach, and because she loved helping people as much as she loved sports. </a:t>
            </a:r>
          </a:p>
          <a:p>
            <a:endParaRPr lang="en-US" sz="1000" dirty="0" smtClean="0">
              <a:latin typeface="Verdana" pitchFamily="34" charset="0"/>
            </a:endParaRPr>
          </a:p>
          <a:p>
            <a:endParaRPr lang="en-US" sz="1000" dirty="0" smtClean="0">
              <a:latin typeface="Verdana" pitchFamily="34" charset="0"/>
            </a:endParaRPr>
          </a:p>
          <a:p>
            <a:r>
              <a:rPr lang="en-US" sz="1000" b="1" i="1" dirty="0" smtClean="0">
                <a:latin typeface="Verdana" pitchFamily="34" charset="0"/>
              </a:rPr>
              <a:t>AMANDA CLEMENT: THE UMPIRE IN A SKIRT</a:t>
            </a:r>
          </a:p>
          <a:p>
            <a:endParaRPr lang="en-US" sz="1000" dirty="0" smtClean="0">
              <a:latin typeface="Verdana" pitchFamily="34" charset="0"/>
            </a:endParaRPr>
          </a:p>
          <a:p>
            <a:endParaRPr lang="en-US" sz="1000" dirty="0" smtClean="0">
              <a:latin typeface="Verdana" pitchFamily="34" charset="0"/>
            </a:endParaRPr>
          </a:p>
          <a:p>
            <a:pPr marL="228600" indent="-228600">
              <a:buFont typeface="+mj-lt"/>
              <a:buAutoNum type="arabicPeriod"/>
            </a:pPr>
            <a:r>
              <a:rPr lang="en-US" sz="900" dirty="0" smtClean="0">
                <a:latin typeface="Verdana" pitchFamily="34" charset="0"/>
              </a:rPr>
              <a:t>Which of the following  was true in 1904?</a:t>
            </a:r>
          </a:p>
          <a:p>
            <a:pPr marL="685800" indent="-228600">
              <a:buFont typeface="+mj-lt"/>
              <a:buAutoNum type="alphaUcPeriod"/>
            </a:pPr>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Women were allowed only to umpire in baseball games.</a:t>
            </a:r>
          </a:p>
          <a:p>
            <a:pPr marL="457200" indent="-228600">
              <a:buFont typeface="+mj-lt"/>
              <a:buAutoNum type="alphaUcPeriod"/>
            </a:pPr>
            <a:r>
              <a:rPr lang="en-US" sz="900" dirty="0" smtClean="0">
                <a:latin typeface="Verdana" pitchFamily="34" charset="0"/>
              </a:rPr>
              <a:t>Women were allowed only to pitch in baseball games.</a:t>
            </a:r>
          </a:p>
          <a:p>
            <a:pPr marL="457200" indent="-228600">
              <a:buFont typeface="+mj-lt"/>
              <a:buAutoNum type="alphaUcPeriod"/>
            </a:pPr>
            <a:r>
              <a:rPr lang="en-US" sz="900" dirty="0" smtClean="0">
                <a:latin typeface="Verdana" pitchFamily="34" charset="0"/>
              </a:rPr>
              <a:t>Women were not supposed to sit in the grandstand.</a:t>
            </a:r>
          </a:p>
          <a:p>
            <a:pPr marL="457200" indent="-228600">
              <a:buFont typeface="+mj-lt"/>
              <a:buAutoNum type="alphaUcPeriod"/>
            </a:pPr>
            <a:r>
              <a:rPr lang="en-US" sz="900" dirty="0" smtClean="0">
                <a:latin typeface="Verdana" pitchFamily="34" charset="0"/>
              </a:rPr>
              <a:t>Women were not supposed to participate in sports </a:t>
            </a:r>
          </a:p>
          <a:p>
            <a:endParaRPr lang="en-US" sz="900" dirty="0" smtClean="0">
              <a:latin typeface="Verdana" pitchFamily="34" charset="0"/>
            </a:endParaRPr>
          </a:p>
          <a:p>
            <a:pPr marL="228600" indent="-228600">
              <a:buFont typeface="+mj-lt"/>
              <a:buAutoNum type="arabicPeriod" startAt="2"/>
            </a:pPr>
            <a:r>
              <a:rPr lang="en-US" sz="900" dirty="0" smtClean="0">
                <a:latin typeface="Verdana" pitchFamily="34" charset="0"/>
              </a:rPr>
              <a:t>How did Amanda Clement change the game of baseball?</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She was the first paid umpire.</a:t>
            </a:r>
          </a:p>
          <a:p>
            <a:pPr marL="457200" indent="-228600">
              <a:buFont typeface="+mj-lt"/>
              <a:buAutoNum type="alphaUcPeriod"/>
            </a:pPr>
            <a:r>
              <a:rPr lang="en-US" sz="900" dirty="0" smtClean="0">
                <a:latin typeface="Verdana" pitchFamily="34" charset="0"/>
              </a:rPr>
              <a:t>She was the first woman umpire.</a:t>
            </a:r>
          </a:p>
          <a:p>
            <a:pPr marL="457200" indent="-228600">
              <a:buFont typeface="+mj-lt"/>
              <a:buAutoNum type="alphaUcPeriod"/>
            </a:pPr>
            <a:r>
              <a:rPr lang="en-US" sz="900" dirty="0" smtClean="0">
                <a:latin typeface="Verdana" pitchFamily="34" charset="0"/>
              </a:rPr>
              <a:t>She was the first to wear a peaked cap and black necktie.</a:t>
            </a:r>
          </a:p>
          <a:p>
            <a:pPr marL="457200" indent="-228600">
              <a:buFont typeface="+mj-lt"/>
              <a:buAutoNum type="alphaUcPeriod"/>
            </a:pPr>
            <a:r>
              <a:rPr lang="en-US" sz="900" dirty="0" smtClean="0">
                <a:latin typeface="Verdana" pitchFamily="34" charset="0"/>
              </a:rPr>
              <a:t>She was the first to be an umpire, a coach, and a teacher.</a:t>
            </a:r>
          </a:p>
          <a:p>
            <a:endParaRPr lang="en-US" sz="900" dirty="0" smtClean="0">
              <a:latin typeface="Verdana" pitchFamily="34" charset="0"/>
            </a:endParaRPr>
          </a:p>
        </p:txBody>
      </p:sp>
      <p:sp>
        <p:nvSpPr>
          <p:cNvPr id="5" name="Rectangle 4"/>
          <p:cNvSpPr/>
          <p:nvPr/>
        </p:nvSpPr>
        <p:spPr>
          <a:xfrm>
            <a:off x="5638800" y="228600"/>
            <a:ext cx="4038600" cy="4001095"/>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THE WIND</a:t>
            </a:r>
          </a:p>
          <a:p>
            <a:r>
              <a:rPr lang="en-US" sz="1000" dirty="0" smtClean="0">
                <a:latin typeface="Verdana" pitchFamily="34" charset="0"/>
              </a:rPr>
              <a:t>By Robert Louis Stevenson</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I saw you toss the kites on high</a:t>
            </a:r>
          </a:p>
          <a:p>
            <a:r>
              <a:rPr lang="en-US" sz="1000" dirty="0" smtClean="0">
                <a:latin typeface="Verdana" pitchFamily="34" charset="0"/>
              </a:rPr>
              <a:t>And blow the birds about the sky;</a:t>
            </a:r>
          </a:p>
          <a:p>
            <a:r>
              <a:rPr lang="en-US" sz="1000" dirty="0" smtClean="0">
                <a:latin typeface="Verdana" pitchFamily="34" charset="0"/>
              </a:rPr>
              <a:t>And all around I hear you pass,</a:t>
            </a:r>
          </a:p>
          <a:p>
            <a:r>
              <a:rPr lang="en-US" sz="1000" dirty="0" smtClean="0">
                <a:latin typeface="Verdana" pitchFamily="34" charset="0"/>
              </a:rPr>
              <a:t>Like ladies’ skirts across the grass – </a:t>
            </a:r>
          </a:p>
          <a:p>
            <a:r>
              <a:rPr lang="en-US" sz="1000" dirty="0" smtClean="0">
                <a:latin typeface="Verdana" pitchFamily="34" charset="0"/>
              </a:rPr>
              <a:t>	O Wind, a-blowing all day long,</a:t>
            </a:r>
          </a:p>
          <a:p>
            <a:r>
              <a:rPr lang="en-US" sz="1000" dirty="0" smtClean="0">
                <a:latin typeface="Verdana" pitchFamily="34" charset="0"/>
              </a:rPr>
              <a:t>	O wind, that sings so loud a song!</a:t>
            </a:r>
          </a:p>
          <a:p>
            <a:endParaRPr lang="en-US" sz="1000" dirty="0" smtClean="0">
              <a:latin typeface="Verdana" pitchFamily="34" charset="0"/>
            </a:endParaRPr>
          </a:p>
          <a:p>
            <a:r>
              <a:rPr lang="en-US" sz="1000" dirty="0" smtClean="0">
                <a:latin typeface="Verdana" pitchFamily="34" charset="0"/>
              </a:rPr>
              <a:t>I saw the different things you did,</a:t>
            </a:r>
          </a:p>
          <a:p>
            <a:r>
              <a:rPr lang="en-US" sz="1000" dirty="0" smtClean="0">
                <a:latin typeface="Verdana" pitchFamily="34" charset="0"/>
              </a:rPr>
              <a:t>But always you yourself you hid.</a:t>
            </a:r>
          </a:p>
          <a:p>
            <a:r>
              <a:rPr lang="en-US" sz="1000" dirty="0" smtClean="0">
                <a:latin typeface="Verdana" pitchFamily="34" charset="0"/>
              </a:rPr>
              <a:t>I felt you push, I heard you call,</a:t>
            </a:r>
          </a:p>
          <a:p>
            <a:r>
              <a:rPr lang="en-US" sz="1000" dirty="0" smtClean="0">
                <a:latin typeface="Verdana" pitchFamily="34" charset="0"/>
              </a:rPr>
              <a:t>I could not see yourself at all –</a:t>
            </a:r>
          </a:p>
          <a:p>
            <a:r>
              <a:rPr lang="en-US" sz="1000" dirty="0" smtClean="0">
                <a:latin typeface="Verdana" pitchFamily="34" charset="0"/>
              </a:rPr>
              <a:t>	O wind, that sings so loud a song!</a:t>
            </a:r>
          </a:p>
          <a:p>
            <a:endParaRPr lang="en-US" sz="1000" dirty="0" smtClean="0">
              <a:latin typeface="Verdana" pitchFamily="34" charset="0"/>
            </a:endParaRPr>
          </a:p>
          <a:p>
            <a:r>
              <a:rPr lang="en-US" sz="1000" dirty="0" smtClean="0">
                <a:latin typeface="Verdana" pitchFamily="34" charset="0"/>
              </a:rPr>
              <a:t>O you that are so strong and cold,</a:t>
            </a:r>
          </a:p>
          <a:p>
            <a:r>
              <a:rPr lang="en-US" sz="1000" dirty="0" smtClean="0">
                <a:latin typeface="Verdana" pitchFamily="34" charset="0"/>
              </a:rPr>
              <a:t>O blower, are you young or old?</a:t>
            </a:r>
          </a:p>
          <a:p>
            <a:r>
              <a:rPr lang="en-US" sz="1000" dirty="0" smtClean="0">
                <a:latin typeface="Verdana" pitchFamily="34" charset="0"/>
              </a:rPr>
              <a:t>Are you a beast of field and tree,</a:t>
            </a:r>
          </a:p>
          <a:p>
            <a:r>
              <a:rPr lang="en-US" sz="1000" dirty="0" smtClean="0">
                <a:latin typeface="Verdana" pitchFamily="34" charset="0"/>
              </a:rPr>
              <a:t>Or just a stronger child than me?</a:t>
            </a:r>
          </a:p>
          <a:p>
            <a:r>
              <a:rPr lang="en-US" sz="1000" dirty="0" smtClean="0">
                <a:latin typeface="Verdana" pitchFamily="34" charset="0"/>
              </a:rPr>
              <a:t>	O wind, a-blowing all day long,</a:t>
            </a:r>
          </a:p>
          <a:p>
            <a:r>
              <a:rPr lang="en-US" sz="1000" dirty="0" smtClean="0">
                <a:latin typeface="Verdana" pitchFamily="34" charset="0"/>
              </a:rPr>
              <a:t>	O wind, that sings so loud a song!</a:t>
            </a:r>
          </a:p>
          <a:p>
            <a:endParaRPr lang="en-US" sz="1000" b="1" dirty="0" smtClean="0">
              <a:latin typeface="Verdana" pitchFamily="34" charset="0"/>
            </a:endParaRPr>
          </a:p>
        </p:txBody>
      </p:sp>
      <p:sp>
        <p:nvSpPr>
          <p:cNvPr id="6" name="Rectangle 5"/>
          <p:cNvSpPr/>
          <p:nvPr/>
        </p:nvSpPr>
        <p:spPr>
          <a:xfrm>
            <a:off x="5638800" y="4495800"/>
            <a:ext cx="3886200" cy="2308324"/>
          </a:xfrm>
          <a:prstGeom prst="rect">
            <a:avLst/>
          </a:prstGeom>
        </p:spPr>
        <p:txBody>
          <a:bodyPr wrap="square">
            <a:spAutoFit/>
          </a:bodyPr>
          <a:lstStyle/>
          <a:p>
            <a:r>
              <a:rPr lang="en-US" sz="900" b="1" dirty="0" smtClean="0">
                <a:latin typeface="Verdana" pitchFamily="34" charset="0"/>
              </a:rPr>
              <a:t>THE WIND</a:t>
            </a:r>
          </a:p>
          <a:p>
            <a:r>
              <a:rPr lang="en-US" sz="900" dirty="0" smtClean="0">
                <a:latin typeface="Verdana" pitchFamily="34" charset="0"/>
              </a:rPr>
              <a:t>By Robert Louis Stevenson</a:t>
            </a:r>
          </a:p>
          <a:p>
            <a:endParaRPr lang="en-US" sz="900" dirty="0" smtClean="0">
              <a:latin typeface="Verdana" pitchFamily="34" charset="0"/>
            </a:endParaRPr>
          </a:p>
          <a:p>
            <a:pPr marL="228600" indent="-228600">
              <a:buFont typeface="+mj-lt"/>
              <a:buAutoNum type="arabicPeriod" startAt="9"/>
            </a:pPr>
            <a:r>
              <a:rPr lang="en-US" sz="900" dirty="0" smtClean="0">
                <a:latin typeface="Verdana" pitchFamily="34" charset="0"/>
              </a:rPr>
              <a:t>In the poem the writers says the wind sounds like</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children laughing.</a:t>
            </a:r>
          </a:p>
          <a:p>
            <a:pPr marL="457200" indent="-228600">
              <a:buFont typeface="+mj-lt"/>
              <a:buAutoNum type="alphaUcPeriod"/>
            </a:pPr>
            <a:r>
              <a:rPr lang="en-US" sz="900" dirty="0" smtClean="0">
                <a:latin typeface="Verdana" pitchFamily="34" charset="0"/>
              </a:rPr>
              <a:t>birds in the sky.</a:t>
            </a:r>
          </a:p>
          <a:p>
            <a:pPr marL="457200" indent="-228600">
              <a:buFont typeface="+mj-lt"/>
              <a:buAutoNum type="alphaUcPeriod"/>
            </a:pPr>
            <a:r>
              <a:rPr lang="en-US" sz="900" dirty="0" smtClean="0">
                <a:latin typeface="Verdana" pitchFamily="34" charset="0"/>
              </a:rPr>
              <a:t>ladies skirts across the grass.</a:t>
            </a:r>
          </a:p>
          <a:p>
            <a:pPr marL="457200" indent="-228600">
              <a:buFont typeface="+mj-lt"/>
              <a:buAutoNum type="alphaUcPeriod"/>
            </a:pPr>
            <a:r>
              <a:rPr lang="en-US" sz="900" dirty="0" smtClean="0">
                <a:latin typeface="Verdana" pitchFamily="34" charset="0"/>
              </a:rPr>
              <a:t>kites on high. </a:t>
            </a:r>
          </a:p>
          <a:p>
            <a:endParaRPr lang="en-US" sz="900" dirty="0" smtClean="0">
              <a:latin typeface="Verdana" pitchFamily="34" charset="0"/>
            </a:endParaRPr>
          </a:p>
          <a:p>
            <a:pPr marL="228600" indent="-228600">
              <a:buFont typeface="+mj-lt"/>
              <a:buAutoNum type="arabicPeriod" startAt="10"/>
            </a:pPr>
            <a:r>
              <a:rPr lang="en-US" sz="900" dirty="0" smtClean="0">
                <a:latin typeface="Verdana" pitchFamily="34" charset="0"/>
              </a:rPr>
              <a:t>What is the main idea of this poem?</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The wind is not young or old.</a:t>
            </a:r>
          </a:p>
          <a:p>
            <a:pPr marL="457200" indent="-228600">
              <a:buFont typeface="+mj-lt"/>
              <a:buAutoNum type="alphaUcPeriod"/>
            </a:pPr>
            <a:r>
              <a:rPr lang="en-US" sz="900" dirty="0" smtClean="0">
                <a:latin typeface="Verdana" pitchFamily="34" charset="0"/>
              </a:rPr>
              <a:t>The wind can toss kites.</a:t>
            </a:r>
          </a:p>
          <a:p>
            <a:pPr marL="457200" indent="-228600">
              <a:buFont typeface="+mj-lt"/>
              <a:buAutoNum type="alphaUcPeriod"/>
            </a:pPr>
            <a:r>
              <a:rPr lang="en-US" sz="900" dirty="0" smtClean="0">
                <a:latin typeface="Verdana" pitchFamily="34" charset="0"/>
              </a:rPr>
              <a:t>The wind blows all day long.</a:t>
            </a:r>
          </a:p>
          <a:p>
            <a:pPr marL="457200" indent="-228600">
              <a:buFont typeface="+mj-lt"/>
              <a:buAutoNum type="alphaUcPeriod"/>
            </a:pPr>
            <a:r>
              <a:rPr lang="en-US" sz="900" dirty="0" smtClean="0">
                <a:latin typeface="Verdana" pitchFamily="34" charset="0"/>
              </a:rPr>
              <a:t>The wind makes itself known in many ways.</a:t>
            </a:r>
          </a:p>
        </p:txBody>
      </p:sp>
      <p:sp>
        <p:nvSpPr>
          <p:cNvPr id="7" name="Rectangle 6"/>
          <p:cNvSpPr/>
          <p:nvPr/>
        </p:nvSpPr>
        <p:spPr>
          <a:xfrm>
            <a:off x="5562600" y="7239000"/>
            <a:ext cx="2514600" cy="215444"/>
          </a:xfrm>
          <a:prstGeom prst="rect">
            <a:avLst/>
          </a:prstGeom>
        </p:spPr>
        <p:txBody>
          <a:bodyPr wrap="square">
            <a:spAutoFit/>
          </a:bodyPr>
          <a:lstStyle/>
          <a:p>
            <a:r>
              <a:rPr lang="en-US" sz="800" dirty="0" smtClean="0">
                <a:latin typeface="Verdana" pitchFamily="34" charset="0"/>
              </a:rPr>
              <a:t>Permissible Reprint from ABC Teacher 2005</a:t>
            </a:r>
          </a:p>
        </p:txBody>
      </p:sp>
      <p:pic>
        <p:nvPicPr>
          <p:cNvPr id="8" name="Picture 2" descr="Cloud Blowing Wind Clipart">
            <a:hlinkClick r:id="rId3"/>
          </p:cNvPr>
          <p:cNvPicPr>
            <a:picLocks noChangeAspect="1" noChangeArrowheads="1"/>
          </p:cNvPicPr>
          <p:nvPr/>
        </p:nvPicPr>
        <p:blipFill>
          <a:blip r:embed="rId4"/>
          <a:srcRect/>
          <a:stretch>
            <a:fillRect/>
          </a:stretch>
        </p:blipFill>
        <p:spPr bwMode="auto">
          <a:xfrm rot="19795258" flipH="1">
            <a:off x="8232292" y="538195"/>
            <a:ext cx="1158694" cy="846105"/>
          </a:xfrm>
          <a:prstGeom prst="rect">
            <a:avLst/>
          </a:prstGeom>
          <a:noFill/>
          <a:effectLst>
            <a:softEdge rad="63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334000" y="228600"/>
            <a:ext cx="4495800" cy="6555641"/>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"The Fox and the Goat" - A Fable by Aesop</a:t>
            </a:r>
          </a:p>
          <a:p>
            <a:endParaRPr lang="en-US" sz="1000" b="1" dirty="0" smtClean="0">
              <a:latin typeface="Verdana" pitchFamily="34" charset="0"/>
            </a:endParaRPr>
          </a:p>
          <a:p>
            <a:r>
              <a:rPr lang="en-US" sz="1000" dirty="0" smtClean="0">
                <a:latin typeface="Verdana" pitchFamily="34" charset="0"/>
              </a:rPr>
              <a:t>One fine, hot day, Fox fell into an old abandoned well. The water was chin-high and muddy, and the well's walls were green with moss, much too slippery to climb. Fox being Fox, he did not bother to worry about his fate or blame himself for being clumsy. Instead he began immediately to scheme about how to get out of this predicament.</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Before long, when Fox heard the clop-clop of Goat passing by, he began to sing-</a:t>
            </a:r>
            <a:r>
              <a:rPr lang="en-US" sz="1000" dirty="0" err="1" smtClean="0">
                <a:latin typeface="Verdana" pitchFamily="34" charset="0"/>
              </a:rPr>
              <a:t>tra</a:t>
            </a:r>
            <a:r>
              <a:rPr lang="en-US" sz="1000" dirty="0" smtClean="0">
                <a:latin typeface="Verdana" pitchFamily="34" charset="0"/>
              </a:rPr>
              <a:t>-la-la!-and to splash water about. Soon a gray nose appeared at the well's rim.</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"What are you doing down there?" called Goat.</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"Just cooling off," the brazen Fox said. "This water is so perfectly delicious that I may just stay here enjoying myself all afternoon. But I'm a generous fellow, you know, and I am willing to share the fun. Would you like to join me?"</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"Gee, thanks!" said Goat. Without a second's hesitation, he jumped into the water. However, when he stood on the bottom of the well, he regretted his hasty leap.</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"Fox," he accused, "you told me it was pleasant down here!"</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"You must have misunderstood me," said Fox. "But don't worry; I know how to get us out of this place, if you like." He smiled a foxy smile. "Just stand with your front hooves against the wall while I get up on your shoulders and climb out, and then I'll lower a rope so you can escape as well."</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"They say we goats should watch out for foxes," said Goat, "but I can't imagine why. You're so clever!" And he did just as Fox asked him.</a:t>
            </a:r>
            <a:br>
              <a:rPr lang="en-US" sz="1000" dirty="0" smtClean="0">
                <a:latin typeface="Verdana" pitchFamily="34" charset="0"/>
              </a:rPr>
            </a:br>
            <a:endParaRPr lang="en-US" sz="1000" dirty="0" smtClean="0">
              <a:latin typeface="Verdana" pitchFamily="34" charset="0"/>
            </a:endParaRPr>
          </a:p>
          <a:p>
            <a:r>
              <a:rPr lang="en-US" sz="1000" dirty="0" smtClean="0">
                <a:latin typeface="Verdana" pitchFamily="34" charset="0"/>
              </a:rPr>
              <a:t>Fox clambered up onto Goat's shoulders and out of the well. As he stood once again in the sunshine, he thought about lowering the well's rope, but it seemed an unnecessary bother. Besides, he decided, that silly goat needed to learn a lesson. So Fox shook the water off, fluffed up his fur, and off he went on his merry way.</a:t>
            </a:r>
          </a:p>
          <a:p>
            <a:endParaRPr lang="en-US" sz="1000" dirty="0">
              <a:latin typeface="Verdana" pitchFamily="34" charset="0"/>
            </a:endParaRPr>
          </a:p>
        </p:txBody>
      </p:sp>
      <p:sp>
        <p:nvSpPr>
          <p:cNvPr id="5" name="Rectangle 4"/>
          <p:cNvSpPr/>
          <p:nvPr/>
        </p:nvSpPr>
        <p:spPr>
          <a:xfrm>
            <a:off x="5257800" y="7162800"/>
            <a:ext cx="2514600" cy="215444"/>
          </a:xfrm>
          <a:prstGeom prst="rect">
            <a:avLst/>
          </a:prstGeom>
        </p:spPr>
        <p:txBody>
          <a:bodyPr wrap="square">
            <a:spAutoFit/>
          </a:bodyPr>
          <a:lstStyle/>
          <a:p>
            <a:r>
              <a:rPr lang="en-US" sz="800" dirty="0" smtClean="0"/>
              <a:t>Permissible Reprint from ABC Teacher 2005</a:t>
            </a:r>
            <a:endParaRPr lang="en-US" sz="800" dirty="0" smtClean="0">
              <a:latin typeface="Verdana" pitchFamily="34" charset="0"/>
            </a:endParaRPr>
          </a:p>
        </p:txBody>
      </p:sp>
      <p:sp>
        <p:nvSpPr>
          <p:cNvPr id="6" name="Rectangle 5"/>
          <p:cNvSpPr/>
          <p:nvPr/>
        </p:nvSpPr>
        <p:spPr>
          <a:xfrm>
            <a:off x="457200" y="457200"/>
            <a:ext cx="4267200" cy="5324535"/>
          </a:xfrm>
          <a:prstGeom prst="rect">
            <a:avLst/>
          </a:prstGeom>
        </p:spPr>
        <p:txBody>
          <a:bodyPr wrap="square">
            <a:spAutoFit/>
          </a:bodyPr>
          <a:lstStyle/>
          <a:p>
            <a:r>
              <a:rPr lang="en-US" sz="1000" dirty="0" smtClean="0">
                <a:latin typeface="Verdana" pitchFamily="34" charset="0"/>
              </a:rPr>
              <a:t>Herman was not only thankful but ashamed for having been so mean.  “Little honey bee you may be small and thin but you are fast.   You were fast enough to buzz around the human without getting caught.  How can I thank you?” said Herman.</a:t>
            </a:r>
          </a:p>
          <a:p>
            <a:endParaRPr lang="en-US" sz="1000" dirty="0" smtClean="0">
              <a:latin typeface="Verdana" pitchFamily="34" charset="0"/>
            </a:endParaRPr>
          </a:p>
          <a:p>
            <a:r>
              <a:rPr lang="en-US" sz="1000" dirty="0" smtClean="0">
                <a:latin typeface="Verdana" pitchFamily="34" charset="0"/>
              </a:rPr>
              <a:t>Al thought quietly to himself.  He thought about how being skinny may not be all that bad.   “Well,” said Al “You just did!”</a:t>
            </a:r>
          </a:p>
          <a:p>
            <a:endParaRPr lang="en-US" sz="1000" b="1" dirty="0" smtClean="0">
              <a:latin typeface="Verdana" pitchFamily="34" charset="0"/>
            </a:endParaRPr>
          </a:p>
          <a:p>
            <a:endParaRPr lang="en-US" sz="1000" b="1" dirty="0" smtClean="0">
              <a:latin typeface="Verdana" pitchFamily="34" charset="0"/>
            </a:endParaRPr>
          </a:p>
          <a:p>
            <a:endParaRPr lang="en-US" sz="1000" b="1" dirty="0" smtClean="0">
              <a:latin typeface="Verdana" pitchFamily="34" charset="0"/>
            </a:endParaRPr>
          </a:p>
          <a:p>
            <a:r>
              <a:rPr lang="en-US" sz="1000" b="1" dirty="0" smtClean="0">
                <a:latin typeface="Verdana" pitchFamily="34" charset="0"/>
              </a:rPr>
              <a:t>AL’S WISH</a:t>
            </a:r>
          </a:p>
          <a:p>
            <a:endParaRPr lang="en-US" sz="1000" b="1" dirty="0" smtClean="0">
              <a:latin typeface="Verdana" pitchFamily="34" charset="0"/>
            </a:endParaRPr>
          </a:p>
          <a:p>
            <a:endParaRPr lang="en-US" sz="1000" b="1" dirty="0" smtClean="0">
              <a:latin typeface="Verdana" pitchFamily="34" charset="0"/>
            </a:endParaRPr>
          </a:p>
          <a:p>
            <a:pPr marL="228600" indent="-228600">
              <a:buFont typeface="+mj-lt"/>
              <a:buAutoNum type="arabicPeriod" startAt="6"/>
            </a:pPr>
            <a:r>
              <a:rPr lang="en-US" sz="1000" dirty="0" smtClean="0">
                <a:latin typeface="Verdana" pitchFamily="34" charset="0"/>
              </a:rPr>
              <a:t>Where do bumble bees live?</a:t>
            </a:r>
          </a:p>
          <a:p>
            <a:endParaRPr lang="en-US" sz="1000" dirty="0" smtClean="0">
              <a:latin typeface="Verdana" pitchFamily="34" charset="0"/>
            </a:endParaRPr>
          </a:p>
          <a:p>
            <a:pPr marL="457200" indent="-228600">
              <a:buFont typeface="+mj-lt"/>
              <a:buAutoNum type="alphaUcPeriod"/>
            </a:pPr>
            <a:r>
              <a:rPr lang="en-US" sz="1000" dirty="0" smtClean="0">
                <a:latin typeface="Verdana" pitchFamily="34" charset="0"/>
              </a:rPr>
              <a:t>In flowers</a:t>
            </a:r>
          </a:p>
          <a:p>
            <a:pPr marL="457200" indent="-228600">
              <a:buFont typeface="+mj-lt"/>
              <a:buAutoNum type="alphaUcPeriod"/>
            </a:pPr>
            <a:r>
              <a:rPr lang="en-US" sz="1000" dirty="0" smtClean="0">
                <a:latin typeface="Verdana" pitchFamily="34" charset="0"/>
              </a:rPr>
              <a:t>In hives</a:t>
            </a:r>
          </a:p>
          <a:p>
            <a:pPr marL="457200" indent="-228600">
              <a:buFont typeface="+mj-lt"/>
              <a:buAutoNum type="alphaUcPeriod"/>
            </a:pPr>
            <a:r>
              <a:rPr lang="en-US" sz="1000" dirty="0" smtClean="0">
                <a:latin typeface="Verdana" pitchFamily="34" charset="0"/>
              </a:rPr>
              <a:t>With small animals</a:t>
            </a:r>
          </a:p>
          <a:p>
            <a:pPr marL="457200" indent="-228600">
              <a:buFont typeface="+mj-lt"/>
              <a:buAutoNum type="alphaUcPeriod"/>
            </a:pPr>
            <a:r>
              <a:rPr lang="en-US" sz="1000" dirty="0" smtClean="0">
                <a:latin typeface="Verdana" pitchFamily="34" charset="0"/>
              </a:rPr>
              <a:t>in ground nests</a:t>
            </a:r>
          </a:p>
          <a:p>
            <a:endParaRPr lang="en-US" sz="1000" dirty="0" smtClean="0">
              <a:latin typeface="Verdana" pitchFamily="34" charset="0"/>
            </a:endParaRPr>
          </a:p>
          <a:p>
            <a:pPr marL="228600" indent="-228600">
              <a:buFont typeface="+mj-lt"/>
              <a:buAutoNum type="arabicPeriod" startAt="7"/>
            </a:pPr>
            <a:r>
              <a:rPr lang="en-US" sz="1000" dirty="0" smtClean="0">
                <a:latin typeface="Verdana" pitchFamily="34" charset="0"/>
              </a:rPr>
              <a:t>What parts of this passage could not happen?</a:t>
            </a:r>
          </a:p>
          <a:p>
            <a:endParaRPr lang="en-US" sz="1000" dirty="0" smtClean="0">
              <a:latin typeface="Verdana" pitchFamily="34" charset="0"/>
            </a:endParaRPr>
          </a:p>
          <a:p>
            <a:pPr marL="457200" indent="-228600">
              <a:buFont typeface="+mj-lt"/>
              <a:buAutoNum type="alphaUcPeriod"/>
            </a:pPr>
            <a:r>
              <a:rPr lang="en-US" sz="1000" dirty="0" smtClean="0">
                <a:latin typeface="Verdana" pitchFamily="34" charset="0"/>
              </a:rPr>
              <a:t>Bees living in hives.</a:t>
            </a:r>
          </a:p>
          <a:p>
            <a:pPr marL="457200" indent="-228600">
              <a:buFont typeface="+mj-lt"/>
              <a:buAutoNum type="alphaUcPeriod"/>
            </a:pPr>
            <a:r>
              <a:rPr lang="en-US" sz="1000" dirty="0" smtClean="0">
                <a:latin typeface="Verdana" pitchFamily="34" charset="0"/>
              </a:rPr>
              <a:t>Bees drinking nectar.</a:t>
            </a:r>
          </a:p>
          <a:p>
            <a:pPr marL="457200" indent="-228600">
              <a:buFont typeface="+mj-lt"/>
              <a:buAutoNum type="alphaUcPeriod"/>
            </a:pPr>
            <a:r>
              <a:rPr lang="en-US" sz="1000" dirty="0" smtClean="0">
                <a:latin typeface="Verdana" pitchFamily="34" charset="0"/>
              </a:rPr>
              <a:t>Bees being black and yellow.</a:t>
            </a:r>
          </a:p>
          <a:p>
            <a:pPr marL="457200" indent="-228600">
              <a:buFont typeface="+mj-lt"/>
              <a:buAutoNum type="alphaUcPeriod"/>
            </a:pPr>
            <a:r>
              <a:rPr lang="en-US" sz="1000" dirty="0" smtClean="0">
                <a:latin typeface="Verdana" pitchFamily="34" charset="0"/>
              </a:rPr>
              <a:t>Bees talking.</a:t>
            </a:r>
          </a:p>
          <a:p>
            <a:endParaRPr lang="en-US" sz="1000" dirty="0" smtClean="0">
              <a:latin typeface="Verdana" pitchFamily="34" charset="0"/>
            </a:endParaRPr>
          </a:p>
          <a:p>
            <a:pPr marL="228600" indent="-228600">
              <a:buFont typeface="+mj-lt"/>
              <a:buAutoNum type="arabicPeriod" startAt="8"/>
            </a:pPr>
            <a:r>
              <a:rPr lang="en-US" sz="1000" dirty="0" smtClean="0">
                <a:latin typeface="Verdana" pitchFamily="34" charset="0"/>
              </a:rPr>
              <a:t>Al decided that Herman had thanked him enough when</a:t>
            </a:r>
          </a:p>
          <a:p>
            <a:endParaRPr lang="en-US" sz="1000" dirty="0" smtClean="0">
              <a:latin typeface="Verdana" pitchFamily="34" charset="0"/>
            </a:endParaRPr>
          </a:p>
          <a:p>
            <a:pPr marL="457200" indent="-228600">
              <a:buFont typeface="+mj-lt"/>
              <a:buAutoNum type="alphaUcPeriod"/>
            </a:pPr>
            <a:r>
              <a:rPr lang="en-US" sz="1000" dirty="0" smtClean="0">
                <a:latin typeface="Verdana" pitchFamily="34" charset="0"/>
              </a:rPr>
              <a:t>Herman was saved.</a:t>
            </a:r>
          </a:p>
          <a:p>
            <a:pPr marL="457200" indent="-228600">
              <a:buFont typeface="+mj-lt"/>
              <a:buAutoNum type="alphaUcPeriod"/>
            </a:pPr>
            <a:r>
              <a:rPr lang="en-US" sz="1000" dirty="0" smtClean="0">
                <a:latin typeface="Verdana" pitchFamily="34" charset="0"/>
              </a:rPr>
              <a:t>he realized that being skinny was OK.</a:t>
            </a:r>
          </a:p>
          <a:p>
            <a:pPr marL="457200" indent="-228600">
              <a:buFont typeface="+mj-lt"/>
              <a:buAutoNum type="alphaUcPeriod"/>
            </a:pPr>
            <a:r>
              <a:rPr lang="en-US" sz="1000" dirty="0" smtClean="0">
                <a:latin typeface="Verdana" pitchFamily="34" charset="0"/>
              </a:rPr>
              <a:t>he liked living in a hive.</a:t>
            </a:r>
          </a:p>
          <a:p>
            <a:pPr marL="457200" indent="-228600">
              <a:buFont typeface="+mj-lt"/>
              <a:buAutoNum type="alphaUcPeriod"/>
            </a:pPr>
            <a:r>
              <a:rPr lang="en-US" sz="1000" dirty="0" smtClean="0">
                <a:latin typeface="Verdana" pitchFamily="34" charset="0"/>
              </a:rPr>
              <a:t>he flew around the human.</a:t>
            </a:r>
          </a:p>
          <a:p>
            <a:endParaRPr lang="en-US" sz="1000" b="1" dirty="0" smtClean="0">
              <a:latin typeface="Verdana" pitchFamily="34" charset="0"/>
            </a:endParaRPr>
          </a:p>
        </p:txBody>
      </p:sp>
      <p:pic>
        <p:nvPicPr>
          <p:cNvPr id="7" name="Picture 4" descr="C:\Documents and Settings\Rick\Local Settings\Temporary Internet Files\Content.IE5\IYHVN2QY\MC900384222[1].wmf"/>
          <p:cNvPicPr>
            <a:picLocks noChangeAspect="1" noChangeArrowheads="1"/>
          </p:cNvPicPr>
          <p:nvPr/>
        </p:nvPicPr>
        <p:blipFill>
          <a:blip r:embed="rId3"/>
          <a:srcRect/>
          <a:stretch>
            <a:fillRect/>
          </a:stretch>
        </p:blipFill>
        <p:spPr bwMode="auto">
          <a:xfrm rot="1098914" flipH="1">
            <a:off x="3124200" y="1905000"/>
            <a:ext cx="1141210" cy="9906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04800"/>
            <a:ext cx="4343400" cy="3416320"/>
          </a:xfrm>
          <a:prstGeom prst="rect">
            <a:avLst/>
          </a:prstGeom>
        </p:spPr>
        <p:txBody>
          <a:bodyPr wrap="square">
            <a:spAutoFit/>
          </a:bodyPr>
          <a:lstStyle/>
          <a:p>
            <a:r>
              <a:rPr lang="en-US" sz="900" b="1" dirty="0" smtClean="0">
                <a:latin typeface="Verdana" pitchFamily="34" charset="0"/>
              </a:rPr>
              <a:t>"The Fox and the Goat" - A Fable by Aesop</a:t>
            </a:r>
          </a:p>
          <a:p>
            <a:endParaRPr lang="en-US" sz="900" b="1" dirty="0" smtClean="0">
              <a:latin typeface="Verdana" pitchFamily="34" charset="0"/>
            </a:endParaRPr>
          </a:p>
          <a:p>
            <a:pPr marL="228600" indent="-228600">
              <a:buFont typeface="+mj-lt"/>
              <a:buAutoNum type="arabicPeriod" startAt="3"/>
            </a:pPr>
            <a:r>
              <a:rPr lang="en-US" sz="900" dirty="0" smtClean="0">
                <a:latin typeface="Verdana" pitchFamily="34" charset="0"/>
              </a:rPr>
              <a:t>Why did the fox tell the goat , “This water is so perfectly delicious that I may just stay here enjoying myself all afternoon.” ?</a:t>
            </a:r>
          </a:p>
          <a:p>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The fox wanted to share the cool water with the goat.</a:t>
            </a:r>
          </a:p>
          <a:p>
            <a:pPr marL="457200" indent="-228600">
              <a:buFont typeface="+mj-lt"/>
              <a:buAutoNum type="alphaUcPeriod"/>
            </a:pPr>
            <a:r>
              <a:rPr lang="en-US" sz="900" dirty="0" smtClean="0">
                <a:latin typeface="Verdana" pitchFamily="34" charset="0"/>
              </a:rPr>
              <a:t>The fox was lonely.</a:t>
            </a:r>
          </a:p>
          <a:p>
            <a:pPr marL="457200" indent="-228600">
              <a:buFont typeface="+mj-lt"/>
              <a:buAutoNum type="alphaUcPeriod"/>
            </a:pPr>
            <a:r>
              <a:rPr lang="en-US" sz="900" dirty="0" smtClean="0">
                <a:latin typeface="Verdana" pitchFamily="34" charset="0"/>
              </a:rPr>
              <a:t>The fox wanted to eat the goat.</a:t>
            </a:r>
          </a:p>
          <a:p>
            <a:pPr marL="457200" indent="-228600">
              <a:buFont typeface="+mj-lt"/>
              <a:buAutoNum type="alphaUcPeriod"/>
            </a:pPr>
            <a:r>
              <a:rPr lang="en-US" sz="900" dirty="0" smtClean="0">
                <a:latin typeface="Verdana" pitchFamily="34" charset="0"/>
              </a:rPr>
              <a:t>The fox was trying to trick the goat.</a:t>
            </a:r>
          </a:p>
          <a:p>
            <a:endParaRPr lang="en-US" sz="900" dirty="0" smtClean="0">
              <a:latin typeface="Verdana" pitchFamily="34" charset="0"/>
            </a:endParaRPr>
          </a:p>
          <a:p>
            <a:endParaRPr lang="en-US" sz="900" dirty="0" smtClean="0">
              <a:latin typeface="Verdana" pitchFamily="34" charset="0"/>
            </a:endParaRPr>
          </a:p>
          <a:p>
            <a:pPr marL="228600" indent="-228600">
              <a:buFont typeface="+mj-lt"/>
              <a:buAutoNum type="arabicPeriod" startAt="4"/>
            </a:pPr>
            <a:r>
              <a:rPr lang="en-US" sz="900" dirty="0" smtClean="0">
                <a:latin typeface="Verdana" pitchFamily="34" charset="0"/>
              </a:rPr>
              <a:t>What lesson did the goat need to learn?</a:t>
            </a:r>
          </a:p>
          <a:p>
            <a:pPr marL="457200" indent="-228600"/>
            <a:endParaRPr lang="en-US" sz="900" dirty="0" smtClean="0">
              <a:latin typeface="Verdana" pitchFamily="34" charset="0"/>
            </a:endParaRPr>
          </a:p>
          <a:p>
            <a:pPr marL="457200" indent="-228600">
              <a:buFont typeface="+mj-lt"/>
              <a:buAutoNum type="alphaUcPeriod"/>
            </a:pPr>
            <a:r>
              <a:rPr lang="en-US" sz="900" dirty="0" smtClean="0">
                <a:latin typeface="Verdana" pitchFamily="34" charset="0"/>
              </a:rPr>
              <a:t>Think before you act.</a:t>
            </a:r>
          </a:p>
          <a:p>
            <a:pPr marL="457200" indent="-228600">
              <a:buFont typeface="+mj-lt"/>
              <a:buAutoNum type="alphaUcPeriod"/>
            </a:pPr>
            <a:r>
              <a:rPr lang="en-US" sz="900" dirty="0" smtClean="0">
                <a:latin typeface="Verdana" pitchFamily="34" charset="0"/>
              </a:rPr>
              <a:t>Never trust a fox.</a:t>
            </a:r>
          </a:p>
          <a:p>
            <a:pPr marL="457200" indent="-228600">
              <a:buFont typeface="+mj-lt"/>
              <a:buAutoNum type="alphaUcPeriod"/>
            </a:pPr>
            <a:r>
              <a:rPr lang="en-US" sz="900" dirty="0" smtClean="0">
                <a:latin typeface="Verdana" pitchFamily="34" charset="0"/>
              </a:rPr>
              <a:t>Wells are not safe places.</a:t>
            </a:r>
          </a:p>
          <a:p>
            <a:pPr marL="457200" indent="-228600">
              <a:buFont typeface="+mj-lt"/>
              <a:buAutoNum type="alphaUcPeriod"/>
            </a:pPr>
            <a:r>
              <a:rPr lang="en-US" sz="900" dirty="0" smtClean="0">
                <a:latin typeface="Verdana" pitchFamily="34" charset="0"/>
              </a:rPr>
              <a:t>Don’t go walking alone.</a:t>
            </a: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dirty="0" smtClean="0">
              <a:latin typeface="Verdana" pitchFamily="34" charset="0"/>
            </a:endParaRPr>
          </a:p>
          <a:p>
            <a:endParaRPr lang="en-US" sz="900" b="1" dirty="0" smtClean="0">
              <a:latin typeface="Verdana" pitchFamily="34" charset="0"/>
            </a:endParaRPr>
          </a:p>
          <a:p>
            <a:endParaRPr lang="en-US" sz="900" dirty="0" smtClean="0">
              <a:latin typeface="Verdana" pitchFamily="34" charset="0"/>
            </a:endParaRPr>
          </a:p>
        </p:txBody>
      </p:sp>
      <p:pic>
        <p:nvPicPr>
          <p:cNvPr id="5" name="Picture 2" descr="C:\Documents and Settings\Rick\Local Settings\Temporary Internet Files\Content.IE5\8GR8O37F\MC900441392[1].wmf"/>
          <p:cNvPicPr>
            <a:picLocks noChangeAspect="1" noChangeArrowheads="1"/>
          </p:cNvPicPr>
          <p:nvPr/>
        </p:nvPicPr>
        <p:blipFill>
          <a:blip r:embed="rId3"/>
          <a:srcRect/>
          <a:stretch>
            <a:fillRect/>
          </a:stretch>
        </p:blipFill>
        <p:spPr bwMode="auto">
          <a:xfrm rot="20374507">
            <a:off x="3336519" y="1616246"/>
            <a:ext cx="1143000" cy="986014"/>
          </a:xfrm>
          <a:prstGeom prst="rect">
            <a:avLst/>
          </a:prstGeom>
          <a:noFill/>
        </p:spPr>
      </p:pic>
      <p:sp>
        <p:nvSpPr>
          <p:cNvPr id="6" name="Rectangle 5"/>
          <p:cNvSpPr/>
          <p:nvPr/>
        </p:nvSpPr>
        <p:spPr>
          <a:xfrm>
            <a:off x="457200" y="7315200"/>
            <a:ext cx="2514600" cy="215444"/>
          </a:xfrm>
          <a:prstGeom prst="rect">
            <a:avLst/>
          </a:prstGeom>
        </p:spPr>
        <p:txBody>
          <a:bodyPr wrap="square">
            <a:spAutoFit/>
          </a:bodyPr>
          <a:lstStyle/>
          <a:p>
            <a:r>
              <a:rPr lang="en-US" sz="800" dirty="0" smtClean="0"/>
              <a:t>Permissible Reprint from ABC Teacher 2005</a:t>
            </a:r>
            <a:endParaRPr lang="en-US" sz="800" dirty="0" smtClean="0">
              <a:latin typeface="Verdana" pitchFamily="34" charset="0"/>
            </a:endParaRPr>
          </a:p>
        </p:txBody>
      </p:sp>
      <p:sp>
        <p:nvSpPr>
          <p:cNvPr id="7" name="Rectangle 6"/>
          <p:cNvSpPr/>
          <p:nvPr/>
        </p:nvSpPr>
        <p:spPr>
          <a:xfrm>
            <a:off x="5562600" y="228600"/>
            <a:ext cx="4038600" cy="6309420"/>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AL’S WISH</a:t>
            </a:r>
          </a:p>
          <a:p>
            <a:endParaRPr lang="en-US" sz="1000" b="1" dirty="0" smtClean="0">
              <a:latin typeface="Verdana" pitchFamily="34" charset="0"/>
            </a:endParaRPr>
          </a:p>
          <a:p>
            <a:endParaRPr lang="en-US" sz="1000" b="1" dirty="0" smtClean="0">
              <a:latin typeface="Verdana" pitchFamily="34" charset="0"/>
            </a:endParaRPr>
          </a:p>
          <a:p>
            <a:r>
              <a:rPr lang="en-US" sz="1000" dirty="0" smtClean="0">
                <a:latin typeface="Verdana" pitchFamily="34" charset="0"/>
              </a:rPr>
              <a:t>“Get out of my way skinny,” yellow Herman the bumble bee.</a:t>
            </a:r>
          </a:p>
          <a:p>
            <a:r>
              <a:rPr lang="en-US" sz="1000" dirty="0" smtClean="0">
                <a:latin typeface="Verdana" pitchFamily="34" charset="0"/>
              </a:rPr>
              <a:t>Al hated to be called skinny.   He was angry at Herman not just for yelling at him but for being what Al wished to be.   A bumble bee!</a:t>
            </a:r>
          </a:p>
          <a:p>
            <a:endParaRPr lang="en-US" sz="1000" dirty="0" smtClean="0">
              <a:latin typeface="Verdana" pitchFamily="34" charset="0"/>
            </a:endParaRPr>
          </a:p>
          <a:p>
            <a:r>
              <a:rPr lang="en-US" sz="1000" dirty="0" smtClean="0">
                <a:latin typeface="Verdana" pitchFamily="34" charset="0"/>
              </a:rPr>
              <a:t>He dreamed of having a large chubby bumble-bee body but he was only a small, thin honey bee.</a:t>
            </a:r>
          </a:p>
          <a:p>
            <a:endParaRPr lang="en-US" sz="1000" dirty="0" smtClean="0">
              <a:latin typeface="Verdana" pitchFamily="34" charset="0"/>
            </a:endParaRPr>
          </a:p>
          <a:p>
            <a:r>
              <a:rPr lang="en-US" sz="1000" dirty="0" smtClean="0">
                <a:latin typeface="Verdana" pitchFamily="34" charset="0"/>
              </a:rPr>
              <a:t>He watched the fuzzy bumble bees flit about, showing off their black and yellow stripes that seemed to shine in the bright sunlight.</a:t>
            </a:r>
          </a:p>
          <a:p>
            <a:endParaRPr lang="en-US" sz="1000" dirty="0" smtClean="0">
              <a:latin typeface="Verdana" pitchFamily="34" charset="0"/>
            </a:endParaRPr>
          </a:p>
          <a:p>
            <a:r>
              <a:rPr lang="en-US" sz="1000" dirty="0" smtClean="0">
                <a:latin typeface="Verdana" pitchFamily="34" charset="0"/>
              </a:rPr>
              <a:t>It wasn’t easy being a honey bee.   Al did love to drink the nectar from the flowers that grew near his bee hive, but often Herman would follow him and push him aside.   Sometimes Herman would follow him all day long just to show off his long </a:t>
            </a:r>
            <a:r>
              <a:rPr lang="en-US" sz="1000" dirty="0" err="1" smtClean="0">
                <a:latin typeface="Verdana" pitchFamily="34" charset="0"/>
              </a:rPr>
              <a:t>tubed</a:t>
            </a:r>
            <a:r>
              <a:rPr lang="en-US" sz="1000" dirty="0" smtClean="0">
                <a:latin typeface="Verdana" pitchFamily="34" charset="0"/>
              </a:rPr>
              <a:t>, bumble-bee, straw-like tongue.   Herman could drink nectar many times faster than he could!</a:t>
            </a:r>
          </a:p>
          <a:p>
            <a:endParaRPr lang="en-US" sz="1000" dirty="0" smtClean="0">
              <a:latin typeface="Verdana" pitchFamily="34" charset="0"/>
            </a:endParaRPr>
          </a:p>
          <a:p>
            <a:r>
              <a:rPr lang="en-US" sz="1000" dirty="0" smtClean="0">
                <a:latin typeface="Verdana" pitchFamily="34" charset="0"/>
              </a:rPr>
              <a:t>Herman would then yell, “Go home to your hive little honey bee.  This flower is all mine!”  After drinking the nectar Herman would then dart off to his own ground nest amongst the tall, thick grass.</a:t>
            </a:r>
          </a:p>
          <a:p>
            <a:endParaRPr lang="en-US" sz="1000" dirty="0" smtClean="0">
              <a:latin typeface="Verdana" pitchFamily="34" charset="0"/>
            </a:endParaRPr>
          </a:p>
          <a:p>
            <a:r>
              <a:rPr lang="en-US" sz="1000" dirty="0" smtClean="0">
                <a:latin typeface="Verdana" pitchFamily="34" charset="0"/>
              </a:rPr>
              <a:t>Then one day Al was drinking nectar from a beautiful yellow daisy when suddenly he heard a loud rustle of wing flutter behind him.  Al looked and saw Herman stuck under the foot of a human.   The human man who tended the flowers.   “Help Me,” shouted Herman.   </a:t>
            </a:r>
          </a:p>
          <a:p>
            <a:endParaRPr lang="en-US" sz="1000" dirty="0" smtClean="0">
              <a:latin typeface="Verdana" pitchFamily="34" charset="0"/>
            </a:endParaRPr>
          </a:p>
          <a:p>
            <a:r>
              <a:rPr lang="en-US" sz="1000" dirty="0" smtClean="0">
                <a:latin typeface="Verdana" pitchFamily="34" charset="0"/>
              </a:rPr>
              <a:t>Al dashed quickly around the human’s head until the man stumbled backward, releasing Herman from beneath his foot.</a:t>
            </a:r>
          </a:p>
          <a:p>
            <a:endParaRPr lang="en-US" sz="1000" dirty="0" smtClean="0">
              <a:latin typeface="Verdana" pitchFamily="34" charset="0"/>
            </a:endParaRPr>
          </a:p>
          <a:p>
            <a:endParaRPr lang="en-US" sz="1000" b="1" dirty="0" smtClean="0">
              <a:latin typeface="Verdana" pitchFamily="34" charset="0"/>
            </a:endParaRPr>
          </a:p>
        </p:txBody>
      </p:sp>
      <p:sp>
        <p:nvSpPr>
          <p:cNvPr id="8" name="Rectangle 7"/>
          <p:cNvSpPr/>
          <p:nvPr/>
        </p:nvSpPr>
        <p:spPr>
          <a:xfrm>
            <a:off x="5562600" y="7239000"/>
            <a:ext cx="2514600" cy="215444"/>
          </a:xfrm>
          <a:prstGeom prst="rect">
            <a:avLst/>
          </a:prstGeom>
        </p:spPr>
        <p:txBody>
          <a:bodyPr wrap="square">
            <a:spAutoFit/>
          </a:bodyPr>
          <a:lstStyle/>
          <a:p>
            <a:r>
              <a:rPr lang="en-US" sz="800" dirty="0" smtClean="0">
                <a:latin typeface="Verdana" pitchFamily="34" charset="0"/>
              </a:rPr>
              <a:t>© Rick and Susan Richmond 2011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1729</Words>
  <Application>Microsoft Office PowerPoint</Application>
  <PresentationFormat>Custom</PresentationFormat>
  <Paragraphs>238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115</cp:revision>
  <dcterms:created xsi:type="dcterms:W3CDTF">2010-03-15T16:13:22Z</dcterms:created>
  <dcterms:modified xsi:type="dcterms:W3CDTF">2012-01-25T02:38:53Z</dcterms:modified>
</cp:coreProperties>
</file>