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12" autoAdjust="0"/>
    <p:restoredTop sz="94554"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562600" y="304800"/>
            <a:ext cx="39624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5 MATH:</a:t>
            </a:r>
          </a:p>
          <a:p>
            <a:pPr algn="ctr"/>
            <a:r>
              <a:rPr lang="en-US" sz="900" dirty="0" smtClean="0">
                <a:latin typeface="Verdana" pitchFamily="34" charset="0"/>
              </a:rPr>
              <a:t>Oregon Department of Education Standards </a:t>
            </a:r>
          </a:p>
          <a:p>
            <a:pPr algn="ctr"/>
            <a:r>
              <a:rPr lang="en-US" sz="900" dirty="0" smtClean="0">
                <a:latin typeface="Verdana" pitchFamily="34" charset="0"/>
              </a:rPr>
              <a:t>for Practice or Progress Monitoring.</a:t>
            </a:r>
            <a:endParaRPr lang="en-US" sz="900" dirty="0">
              <a:latin typeface="Verdana" pitchFamily="34" charset="0"/>
            </a:endParaRPr>
          </a:p>
        </p:txBody>
      </p:sp>
      <p:sp>
        <p:nvSpPr>
          <p:cNvPr id="9" name="TextBox 8"/>
          <p:cNvSpPr txBox="1"/>
          <p:nvPr/>
        </p:nvSpPr>
        <p:spPr>
          <a:xfrm>
            <a:off x="533400" y="6934200"/>
            <a:ext cx="4419600" cy="21544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p:txBody>
      </p:sp>
      <p:sp>
        <p:nvSpPr>
          <p:cNvPr id="12" name="TextBox 11"/>
          <p:cNvSpPr txBox="1"/>
          <p:nvPr/>
        </p:nvSpPr>
        <p:spPr>
          <a:xfrm>
            <a:off x="5715000" y="2133600"/>
            <a:ext cx="38862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[5.2.1 and5.2.2]</a:t>
            </a:r>
            <a:r>
              <a:rPr lang="en-US" sz="1000" dirty="0" smtClean="0">
                <a:latin typeface="Verdana" pitchFamily="34" charset="0"/>
              </a:rPr>
              <a:t> 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486400" y="17526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#4</a:t>
            </a:r>
            <a:endParaRPr lang="en-US" sz="2400" b="1" dirty="0">
              <a:effectLst>
                <a:outerShdw blurRad="38100" dist="38100" dir="2700000" algn="tl">
                  <a:srgbClr val="000000">
                    <a:alpha val="43137"/>
                  </a:srgbClr>
                </a:outerShdw>
              </a:effectLst>
            </a:endParaRPr>
          </a:p>
        </p:txBody>
      </p:sp>
      <p:sp>
        <p:nvSpPr>
          <p:cNvPr id="16" name="TextBox 15"/>
          <p:cNvSpPr txBox="1"/>
          <p:nvPr/>
        </p:nvSpPr>
        <p:spPr>
          <a:xfrm>
            <a:off x="533400" y="569655"/>
            <a:ext cx="4419600" cy="2554545"/>
          </a:xfrm>
          <a:prstGeom prst="rect">
            <a:avLst/>
          </a:prstGeom>
          <a:solidFill>
            <a:schemeClr val="bg1">
              <a:lumMod val="95000"/>
            </a:schemeClr>
          </a:solidFill>
          <a:ln>
            <a:solidFill>
              <a:schemeClr val="accent1"/>
            </a:solidFill>
          </a:ln>
        </p:spPr>
        <p:txBody>
          <a:bodyPr wrap="square" rtlCol="0">
            <a:spAutoFit/>
          </a:bodyPr>
          <a:lstStyle/>
          <a:p>
            <a:r>
              <a:rPr lang="en-US" sz="800" b="1" u="sng" dirty="0" smtClean="0">
                <a:latin typeface="Verdana" pitchFamily="34" charset="0"/>
              </a:rPr>
              <a:t>Teachers:  </a:t>
            </a:r>
            <a:r>
              <a:rPr lang="en-US" sz="800" dirty="0" smtClean="0">
                <a:latin typeface="Verdana" pitchFamily="34" charset="0"/>
              </a:rPr>
              <a:t>To assure that the above standards are understood, always remind, ask and show your students:</a:t>
            </a:r>
          </a:p>
          <a:p>
            <a:endParaRPr lang="en-US" sz="800" b="1" u="sng" dirty="0" smtClean="0">
              <a:latin typeface="Verdana" pitchFamily="34" charset="0"/>
            </a:endParaRPr>
          </a:p>
          <a:p>
            <a:r>
              <a:rPr lang="en-US" sz="800" b="1" u="sng" dirty="0" smtClean="0">
                <a:latin typeface="Verdana" pitchFamily="34" charset="0"/>
              </a:rPr>
              <a:t>5.2.1</a:t>
            </a:r>
          </a:p>
          <a:p>
            <a:pPr marL="228600" indent="-228600">
              <a:buFont typeface="+mj-lt"/>
              <a:buAutoNum type="arabicPeriod"/>
            </a:pPr>
            <a:r>
              <a:rPr lang="en-US" sz="800" dirty="0" smtClean="0">
                <a:latin typeface="Verdana" pitchFamily="34" charset="0"/>
              </a:rPr>
              <a:t>How can you represent a division fact using drawings or a number line?</a:t>
            </a:r>
          </a:p>
          <a:p>
            <a:pPr marL="228600" indent="-228600">
              <a:buFont typeface="+mj-lt"/>
              <a:buAutoNum type="arabicPeriod"/>
            </a:pPr>
            <a:endParaRPr lang="en-US" sz="800" dirty="0" smtClean="0">
              <a:latin typeface="Verdana" pitchFamily="34" charset="0"/>
            </a:endParaRPr>
          </a:p>
          <a:p>
            <a:pPr algn="ctr"/>
            <a:r>
              <a:rPr lang="fr-FR" sz="800" b="1" u="sng" dirty="0" smtClean="0">
                <a:latin typeface="Verdana" pitchFamily="34" charset="0"/>
              </a:rPr>
              <a:t>BRIDGES CORRELATION to 5.2.1</a:t>
            </a:r>
            <a:endParaRPr lang="fr-FR" sz="800" u="sng" dirty="0" smtClean="0">
              <a:latin typeface="Verdana" pitchFamily="34" charset="0"/>
            </a:endParaRPr>
          </a:p>
          <a:p>
            <a:endParaRPr lang="en-US" sz="800" b="1" u="sng" dirty="0" smtClean="0">
              <a:latin typeface="Verdana" pitchFamily="34" charset="0"/>
            </a:endParaRPr>
          </a:p>
          <a:p>
            <a:r>
              <a:rPr lang="en-US" sz="800" b="1" u="sng" dirty="0" smtClean="0">
                <a:latin typeface="Verdana" pitchFamily="34" charset="0"/>
              </a:rPr>
              <a:t>Grade </a:t>
            </a:r>
            <a:r>
              <a:rPr lang="en-US" sz="800" dirty="0" smtClean="0">
                <a:latin typeface="Verdana" pitchFamily="34" charset="0"/>
              </a:rPr>
              <a:t>5</a:t>
            </a:r>
          </a:p>
          <a:p>
            <a:r>
              <a:rPr lang="en-US" sz="800" dirty="0" smtClean="0">
                <a:latin typeface="Verdana" pitchFamily="34" charset="0"/>
              </a:rPr>
              <a:t>Unit 1, Sessions 7-8</a:t>
            </a:r>
          </a:p>
          <a:p>
            <a:r>
              <a:rPr lang="en-US" sz="800" dirty="0" smtClean="0">
                <a:latin typeface="Verdana" pitchFamily="34" charset="0"/>
              </a:rPr>
              <a:t>Unit 2, Sessions 13-18</a:t>
            </a:r>
          </a:p>
          <a:p>
            <a:r>
              <a:rPr lang="fr-FR" sz="800" dirty="0" smtClean="0">
                <a:latin typeface="Verdana" pitchFamily="34" charset="0"/>
              </a:rPr>
              <a:t>Unit 4, Session 2, 4-10</a:t>
            </a:r>
          </a:p>
          <a:p>
            <a:r>
              <a:rPr lang="en-US" sz="800" dirty="0" smtClean="0">
                <a:latin typeface="Verdana" pitchFamily="34" charset="0"/>
              </a:rPr>
              <a:t>Unit 6, Session 2	</a:t>
            </a:r>
          </a:p>
          <a:p>
            <a:r>
              <a:rPr lang="en-US" sz="800" dirty="0" smtClean="0">
                <a:latin typeface="Verdana" pitchFamily="34" charset="0"/>
              </a:rPr>
              <a:t>Home Connections, Vol. 1: HC’s 19, 21, 34, 41	</a:t>
            </a:r>
          </a:p>
          <a:p>
            <a:r>
              <a:rPr lang="en-US" sz="800" dirty="0" smtClean="0">
                <a:latin typeface="Verdana" pitchFamily="34" charset="0"/>
              </a:rPr>
              <a:t>February Computational Fluency	</a:t>
            </a:r>
          </a:p>
          <a:p>
            <a:r>
              <a:rPr lang="en-US" sz="800" dirty="0" smtClean="0">
                <a:latin typeface="Verdana" pitchFamily="34" charset="0"/>
              </a:rPr>
              <a:t>Bridges Practice Book, pages 5, 21, 22, 31, 35, 38, 61, 63, 66, 81, 83Informal</a:t>
            </a:r>
          </a:p>
          <a:p>
            <a:r>
              <a:rPr lang="en-US" sz="800" dirty="0" smtClean="0">
                <a:latin typeface="Verdana" pitchFamily="34" charset="0"/>
              </a:rPr>
              <a:t>Unit 2, Sessions 17 &amp; 20 (Work Samples)	</a:t>
            </a:r>
          </a:p>
          <a:p>
            <a:r>
              <a:rPr lang="en-US" sz="800" dirty="0" smtClean="0">
                <a:latin typeface="Verdana" pitchFamily="34" charset="0"/>
              </a:rPr>
              <a:t>Formal</a:t>
            </a:r>
          </a:p>
          <a:p>
            <a:r>
              <a:rPr lang="en-US" sz="800" dirty="0" smtClean="0">
                <a:latin typeface="Verdana" pitchFamily="34" charset="0"/>
              </a:rPr>
              <a:t>Unit 2, Sessions 4 &amp; 21 (Unit Pre- and Post-Assessment, and Student Reflection Sheet)	</a:t>
            </a:r>
          </a:p>
        </p:txBody>
      </p:sp>
      <p:graphicFrame>
        <p:nvGraphicFramePr>
          <p:cNvPr id="17" name="Table 16"/>
          <p:cNvGraphicFramePr>
            <a:graphicFrameLocks noGrp="1"/>
          </p:cNvGraphicFramePr>
          <p:nvPr/>
        </p:nvGraphicFramePr>
        <p:xfrm>
          <a:off x="5562600" y="2623101"/>
          <a:ext cx="4038600" cy="3481712"/>
        </p:xfrm>
        <a:graphic>
          <a:graphicData uri="http://schemas.openxmlformats.org/drawingml/2006/table">
            <a:tbl>
              <a:tblPr/>
              <a:tblGrid>
                <a:gridCol w="4038600"/>
              </a:tblGrid>
              <a:tr h="1034499">
                <a:tc>
                  <a:txBody>
                    <a:bodyPr/>
                    <a:lstStyle/>
                    <a:p>
                      <a:pPr marL="117475" indent="0"/>
                      <a:r>
                        <a:rPr lang="en-US" sz="1000" b="1" kern="1200" dirty="0" smtClean="0">
                          <a:solidFill>
                            <a:schemeClr val="tx1"/>
                          </a:solidFill>
                          <a:latin typeface="Verdana" pitchFamily="34" charset="0"/>
                          <a:ea typeface="+mn-ea"/>
                          <a:cs typeface="+mn-cs"/>
                        </a:rPr>
                        <a:t>5.2.1 Apply understanding of models for division (e.g., equal-sized groups, arrays, area models, equal</a:t>
                      </a:r>
                      <a:r>
                        <a:rPr lang="en-US" sz="1000" b="1" kern="1200" baseline="0" dirty="0" smtClean="0">
                          <a:solidFill>
                            <a:schemeClr val="tx1"/>
                          </a:solidFill>
                          <a:latin typeface="Verdana" pitchFamily="34" charset="0"/>
                          <a:ea typeface="+mn-ea"/>
                          <a:cs typeface="+mn-cs"/>
                        </a:rPr>
                        <a:t> </a:t>
                      </a:r>
                      <a:r>
                        <a:rPr lang="en-US" sz="1000" b="1" kern="1200" dirty="0" smtClean="0">
                          <a:solidFill>
                            <a:schemeClr val="tx1"/>
                          </a:solidFill>
                          <a:latin typeface="Verdana" pitchFamily="34" charset="0"/>
                          <a:ea typeface="+mn-ea"/>
                          <a:cs typeface="+mn-cs"/>
                        </a:rPr>
                        <a:t>intervals on the number line) and the relationship of division to multiplication to solve problems.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marL="117475" indent="0"/>
                      <a:r>
                        <a:rPr lang="en-US" sz="1000" b="1" kern="1200" dirty="0" smtClean="0">
                          <a:solidFill>
                            <a:schemeClr val="tx1"/>
                          </a:solidFill>
                          <a:latin typeface="Verdana" pitchFamily="34" charset="0"/>
                          <a:ea typeface="+mn-ea"/>
                          <a:cs typeface="+mn-cs"/>
                        </a:rPr>
                        <a:t>5.2.2 Apply concepts of place value and the properties of operations to solve problems involving</a:t>
                      </a:r>
                      <a:r>
                        <a:rPr lang="en-US" sz="1000" b="1" kern="1200" baseline="0" dirty="0" smtClean="0">
                          <a:solidFill>
                            <a:schemeClr val="tx1"/>
                          </a:solidFill>
                          <a:latin typeface="Verdana" pitchFamily="34" charset="0"/>
                          <a:ea typeface="+mn-ea"/>
                          <a:cs typeface="+mn-cs"/>
                        </a:rPr>
                        <a:t> </a:t>
                      </a:r>
                      <a:r>
                        <a:rPr lang="en-US" sz="1000" b="1" kern="1200" dirty="0" smtClean="0">
                          <a:solidFill>
                            <a:schemeClr val="tx1"/>
                          </a:solidFill>
                          <a:latin typeface="Verdana" pitchFamily="34" charset="0"/>
                          <a:ea typeface="+mn-ea"/>
                          <a:cs typeface="+mn-cs"/>
                        </a:rPr>
                        <a:t>division.</a:t>
                      </a:r>
                      <a:endParaRPr lang="en-US" sz="1000" b="1"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9916">
                <a:tc>
                  <a:txBody>
                    <a:bodyPr/>
                    <a:lstStyle/>
                    <a:p>
                      <a:pPr algn="l" fontAlgn="t"/>
                      <a:endParaRPr lang="en-US" sz="800" b="0" kern="1200" baseline="0" dirty="0" smtClean="0">
                        <a:solidFill>
                          <a:schemeClr val="tx1"/>
                        </a:solidFill>
                        <a:latin typeface="Verdana" pitchFamily="34" charset="0"/>
                        <a:ea typeface="+mn-ea"/>
                        <a:cs typeface="+mn-cs"/>
                      </a:endParaRPr>
                    </a:p>
                    <a:p>
                      <a:pPr marL="117475" indent="0"/>
                      <a:r>
                        <a:rPr lang="en-US" sz="800" kern="1200" dirty="0" smtClean="0">
                          <a:solidFill>
                            <a:schemeClr val="tx1"/>
                          </a:solidFill>
                          <a:latin typeface="Verdana" pitchFamily="34" charset="0"/>
                          <a:ea typeface="+mn-ea"/>
                          <a:cs typeface="+mn-cs"/>
                        </a:rPr>
                        <a:t>5.2.3 Select and use appropriate estimation strategies for division (e.g., use benchmarks, overestimate,</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underestimate, round) to calculate mentally based on the problem situation when computing with whole</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numbers.</a:t>
                      </a:r>
                    </a:p>
                    <a:p>
                      <a:pPr algn="l" fontAlgn="t"/>
                      <a:endParaRPr lang="en-US" sz="800" b="0" i="0" u="none" strike="noStrike" dirty="0">
                        <a:solidFill>
                          <a:srgbClr val="000000"/>
                        </a:solidFill>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31">
                <a:tc>
                  <a:txBody>
                    <a:bodyPr/>
                    <a:lstStyle/>
                    <a:p>
                      <a:pPr marL="117475" indent="0"/>
                      <a:r>
                        <a:rPr lang="en-US" sz="800" kern="1200" dirty="0" smtClean="0">
                          <a:solidFill>
                            <a:schemeClr val="tx1"/>
                          </a:solidFill>
                          <a:latin typeface="Verdana" pitchFamily="34" charset="0"/>
                          <a:ea typeface="+mn-ea"/>
                          <a:cs typeface="+mn-cs"/>
                        </a:rPr>
                        <a:t>5.2.4 Develop and use accurate, efficient</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and</a:t>
                      </a:r>
                      <a:r>
                        <a:rPr lang="en-US" sz="800" kern="1200" baseline="0" dirty="0" smtClean="0">
                          <a:solidFill>
                            <a:schemeClr val="tx1"/>
                          </a:solidFill>
                          <a:latin typeface="Verdana" pitchFamily="34" charset="0"/>
                          <a:ea typeface="+mn-ea"/>
                          <a:cs typeface="+mn-cs"/>
                        </a:rPr>
                        <a:t> </a:t>
                      </a:r>
                      <a:r>
                        <a:rPr lang="en-US" sz="800" kern="1200" dirty="0" err="1" smtClean="0">
                          <a:solidFill>
                            <a:schemeClr val="tx1"/>
                          </a:solidFill>
                          <a:latin typeface="Verdana" pitchFamily="34" charset="0"/>
                          <a:ea typeface="+mn-ea"/>
                          <a:cs typeface="+mn-cs"/>
                        </a:rPr>
                        <a:t>generalizable</a:t>
                      </a:r>
                      <a:r>
                        <a:rPr lang="en-US" sz="800" kern="1200" dirty="0" smtClean="0">
                          <a:solidFill>
                            <a:schemeClr val="tx1"/>
                          </a:solidFill>
                          <a:latin typeface="Verdana" pitchFamily="34" charset="0"/>
                          <a:ea typeface="+mn-ea"/>
                          <a:cs typeface="+mn-cs"/>
                        </a:rPr>
                        <a:t> methods to find quotients for multi-digit</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division problems.</a:t>
                      </a:r>
                      <a:endParaRPr lang="en-US" sz="80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marL="117475" indent="0"/>
                      <a:r>
                        <a:rPr lang="en-US" sz="800" kern="1200" dirty="0" smtClean="0">
                          <a:solidFill>
                            <a:schemeClr val="tx1"/>
                          </a:solidFill>
                          <a:latin typeface="Verdana" pitchFamily="34" charset="0"/>
                          <a:ea typeface="+mn-ea"/>
                          <a:cs typeface="+mn-cs"/>
                        </a:rPr>
                        <a:t>5.2.5 Develop fluency with efficient procedures for dividing whole numbers and justify why the</a:t>
                      </a:r>
                      <a:r>
                        <a:rPr lang="en-US" sz="800" kern="1200" baseline="0" dirty="0" smtClean="0">
                          <a:solidFill>
                            <a:schemeClr val="tx1"/>
                          </a:solidFill>
                          <a:latin typeface="Verdana" pitchFamily="34" charset="0"/>
                          <a:ea typeface="+mn-ea"/>
                          <a:cs typeface="+mn-cs"/>
                        </a:rPr>
                        <a:t> </a:t>
                      </a:r>
                      <a:r>
                        <a:rPr lang="en-US" sz="800" kern="1200" dirty="0" smtClean="0">
                          <a:solidFill>
                            <a:schemeClr val="tx1"/>
                          </a:solidFill>
                          <a:latin typeface="Verdana" pitchFamily="34" charset="0"/>
                          <a:ea typeface="+mn-ea"/>
                          <a:cs typeface="+mn-cs"/>
                        </a:rPr>
                        <a:t>procedures work on the basis of place value and number properties.</a:t>
                      </a:r>
                      <a:endParaRPr lang="en-US" sz="80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7475"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Verdana" pitchFamily="34" charset="0"/>
                          <a:ea typeface="+mn-ea"/>
                          <a:cs typeface="+mn-cs"/>
                        </a:rPr>
                        <a:t>5.2.6 Determine the most appropriate form of the quotient and interpret the remainder in a problem</a:t>
                      </a:r>
                      <a:r>
                        <a:rPr lang="en-US" sz="800" kern="1200" baseline="0" dirty="0" smtClean="0">
                          <a:solidFill>
                            <a:schemeClr val="tx1"/>
                          </a:solidFill>
                          <a:latin typeface="Verdana" pitchFamily="34" charset="0"/>
                          <a:ea typeface="+mn-ea"/>
                          <a:cs typeface="+mn-cs"/>
                        </a:rPr>
                        <a:t> situatio</a:t>
                      </a:r>
                      <a:r>
                        <a:rPr lang="en-US" sz="800" kern="1200" dirty="0" smtClean="0">
                          <a:solidFill>
                            <a:schemeClr val="tx1"/>
                          </a:solidFill>
                          <a:latin typeface="Verdana" pitchFamily="34" charset="0"/>
                          <a:ea typeface="+mn-ea"/>
                          <a:cs typeface="+mn-cs"/>
                        </a:rPr>
                        <a:t>n.</a:t>
                      </a:r>
                    </a:p>
                    <a:p>
                      <a:endParaRPr lang="en-US" sz="800" kern="1200" dirty="0">
                        <a:solidFill>
                          <a:schemeClr val="tx1"/>
                        </a:solidFill>
                        <a:latin typeface="Verdana" pitchFamily="34"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562600" y="6172200"/>
            <a:ext cx="41148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  Revision 10-2011</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6" name="Rectangle 25"/>
          <p:cNvSpPr/>
          <p:nvPr/>
        </p:nvSpPr>
        <p:spPr>
          <a:xfrm>
            <a:off x="533400" y="3733800"/>
            <a:ext cx="4419600" cy="2677656"/>
          </a:xfrm>
          <a:prstGeom prst="rect">
            <a:avLst/>
          </a:prstGeom>
          <a:solidFill>
            <a:schemeClr val="bg1">
              <a:lumMod val="95000"/>
            </a:schemeClr>
          </a:solidFill>
          <a:ln>
            <a:solidFill>
              <a:schemeClr val="accent1"/>
            </a:solidFill>
          </a:ln>
        </p:spPr>
        <p:txBody>
          <a:bodyPr wrap="square">
            <a:spAutoFit/>
          </a:bodyPr>
          <a:lstStyle/>
          <a:p>
            <a:r>
              <a:rPr lang="en-US" sz="800" b="1" u="sng" dirty="0" smtClean="0">
                <a:latin typeface="Verdana" pitchFamily="34" charset="0"/>
              </a:rPr>
              <a:t>5.2.2</a:t>
            </a:r>
          </a:p>
          <a:p>
            <a:pPr marL="228600" indent="-228600">
              <a:buAutoNum type="arabicPeriod"/>
            </a:pPr>
            <a:r>
              <a:rPr lang="en-US" sz="800" dirty="0" smtClean="0">
                <a:latin typeface="Verdana" pitchFamily="34" charset="0"/>
              </a:rPr>
              <a:t>How does understanding place value/number properties help you explain  the steps of division?   </a:t>
            </a:r>
          </a:p>
          <a:p>
            <a:pPr marL="228600" indent="-228600"/>
            <a:r>
              <a:rPr lang="en-US" sz="800" dirty="0" smtClean="0">
                <a:latin typeface="Verdana" pitchFamily="34" charset="0"/>
              </a:rPr>
              <a:t>       </a:t>
            </a:r>
          </a:p>
          <a:p>
            <a:pPr algn="ctr"/>
            <a:r>
              <a:rPr lang="fr-FR" sz="800" b="1" u="sng" dirty="0" smtClean="0">
                <a:latin typeface="Verdana" pitchFamily="34" charset="0"/>
              </a:rPr>
              <a:t>BRIDGES CORRELATION to 5.2.2 </a:t>
            </a:r>
          </a:p>
          <a:p>
            <a:pPr algn="ctr"/>
            <a:endParaRPr lang="fr-FR" sz="800" b="1" u="sng" dirty="0" smtClean="0">
              <a:latin typeface="Verdana" pitchFamily="34" charset="0"/>
            </a:endParaRPr>
          </a:p>
          <a:p>
            <a:r>
              <a:rPr lang="fr-FR" sz="800" b="1" u="sng" dirty="0" smtClean="0">
                <a:latin typeface="Verdana" pitchFamily="34" charset="0"/>
              </a:rPr>
              <a:t>Grade 5</a:t>
            </a:r>
          </a:p>
          <a:p>
            <a:r>
              <a:rPr lang="en-US" sz="800" dirty="0" smtClean="0">
                <a:latin typeface="Verdana" pitchFamily="34" charset="0"/>
              </a:rPr>
              <a:t>Unit 2, Sessions 13–19</a:t>
            </a:r>
          </a:p>
          <a:p>
            <a:r>
              <a:rPr lang="en-US" sz="800" dirty="0" smtClean="0">
                <a:latin typeface="Verdana" pitchFamily="34" charset="0"/>
              </a:rPr>
              <a:t>Unit 4, Sessions 2, 4–10	</a:t>
            </a:r>
          </a:p>
          <a:p>
            <a:r>
              <a:rPr lang="en-US" sz="800" dirty="0" smtClean="0">
                <a:latin typeface="Verdana" pitchFamily="34" charset="0"/>
              </a:rPr>
              <a:t>Home Connections, Vol. 1: HC’s 19, 21, 34, 41	</a:t>
            </a:r>
          </a:p>
          <a:p>
            <a:r>
              <a:rPr lang="en-US" sz="800" dirty="0" smtClean="0">
                <a:latin typeface="Verdana" pitchFamily="34" charset="0"/>
              </a:rPr>
              <a:t>February Computational Fluency	</a:t>
            </a:r>
          </a:p>
          <a:p>
            <a:r>
              <a:rPr lang="en-US" sz="800" dirty="0" smtClean="0">
                <a:latin typeface="Verdana" pitchFamily="34" charset="0"/>
              </a:rPr>
              <a:t>Bridges Practice Book, pages 35, 66, 68, 79, 85, 91, 99, 131	</a:t>
            </a:r>
          </a:p>
          <a:p>
            <a:r>
              <a:rPr lang="en-US" sz="800" dirty="0" smtClean="0">
                <a:latin typeface="Verdana" pitchFamily="34" charset="0"/>
              </a:rPr>
              <a:t>Informal</a:t>
            </a:r>
          </a:p>
          <a:p>
            <a:r>
              <a:rPr lang="en-US" sz="800" dirty="0" smtClean="0">
                <a:latin typeface="Verdana" pitchFamily="34" charset="0"/>
              </a:rPr>
              <a:t>Unit 2, Sessions 17 &amp; 20 (Work Samples)</a:t>
            </a:r>
          </a:p>
          <a:p>
            <a:r>
              <a:rPr lang="en-US" sz="800" dirty="0" smtClean="0">
                <a:latin typeface="Verdana" pitchFamily="34" charset="0"/>
              </a:rPr>
              <a:t>Bridges Practice Book, pages 35, 66, 68, 79, 85, 91, 99, 131	</a:t>
            </a:r>
          </a:p>
          <a:p>
            <a:r>
              <a:rPr lang="en-US" sz="800" dirty="0" smtClean="0">
                <a:latin typeface="Verdana" pitchFamily="34" charset="0"/>
              </a:rPr>
              <a:t>Formal</a:t>
            </a:r>
          </a:p>
          <a:p>
            <a:r>
              <a:rPr lang="en-US" sz="800" dirty="0" smtClean="0">
                <a:latin typeface="Verdana" pitchFamily="34" charset="0"/>
              </a:rPr>
              <a:t>Unit 2, Sessions 4 &amp; 21 (Unit Pre- and Post-Assessment, and Student Reflection Sheet).	</a:t>
            </a:r>
          </a:p>
          <a:p>
            <a:endParaRPr lang="fr-FR" sz="800" b="1" u="sng" dirty="0" smtClean="0">
              <a:latin typeface="Verdana" pitchFamily="34" charset="0"/>
            </a:endParaRPr>
          </a:p>
          <a:p>
            <a:endParaRPr lang="fr-FR" sz="800" b="1" u="sng" dirty="0" smtClean="0">
              <a:latin typeface="Verdana" pitchFamily="34" charset="0"/>
            </a:endParaRPr>
          </a:p>
          <a:p>
            <a:r>
              <a:rPr lang="en-US" sz="800" dirty="0" smtClean="0">
                <a:latin typeface="Verdana" pitchFamily="34" charset="0"/>
              </a:rPr>
              <a:t>	</a:t>
            </a:r>
          </a:p>
        </p:txBody>
      </p:sp>
      <p:sp>
        <p:nvSpPr>
          <p:cNvPr id="27" name="Rectangle 26"/>
          <p:cNvSpPr/>
          <p:nvPr/>
        </p:nvSpPr>
        <p:spPr>
          <a:xfrm>
            <a:off x="5562600" y="1066800"/>
            <a:ext cx="4038600" cy="707886"/>
          </a:xfrm>
          <a:prstGeom prst="rect">
            <a:avLst/>
          </a:prstGeom>
          <a:solidFill>
            <a:schemeClr val="bg1">
              <a:lumMod val="95000"/>
            </a:schemeClr>
          </a:solidFill>
        </p:spPr>
        <p:txBody>
          <a:bodyPr wrap="square">
            <a:spAutoFit/>
          </a:bodyPr>
          <a:lstStyle/>
          <a:p>
            <a:r>
              <a:rPr lang="en-US" sz="1000" b="1" dirty="0" smtClean="0">
                <a:latin typeface="Verdana" pitchFamily="34" charset="0"/>
              </a:rPr>
              <a:t>Current Standard:</a:t>
            </a:r>
          </a:p>
          <a:p>
            <a:r>
              <a:rPr lang="en-US" sz="1000" u="sng" dirty="0" smtClean="0">
                <a:latin typeface="Verdana" pitchFamily="34" charset="0"/>
              </a:rPr>
              <a:t>5.2 Number and Operations and Algebra</a:t>
            </a:r>
            <a:r>
              <a:rPr lang="en-US" sz="1000" dirty="0" smtClean="0">
                <a:latin typeface="Verdana" pitchFamily="34" charset="0"/>
              </a:rPr>
              <a:t>: Develop an understanding of and fluency with division of whole numbers.</a:t>
            </a:r>
            <a:endParaRPr lang="en-US" sz="10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33400" y="4979075"/>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562600" y="4953000"/>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7" name="TextBox 16"/>
          <p:cNvSpPr txBox="1"/>
          <p:nvPr/>
        </p:nvSpPr>
        <p:spPr>
          <a:xfrm>
            <a:off x="609600" y="7010400"/>
            <a:ext cx="3962400" cy="215444"/>
          </a:xfrm>
          <a:prstGeom prst="rect">
            <a:avLst/>
          </a:prstGeom>
          <a:noFill/>
        </p:spPr>
        <p:txBody>
          <a:bodyPr wrap="square" rtlCol="0">
            <a:spAutoFit/>
          </a:bodyPr>
          <a:lstStyle/>
          <a:p>
            <a:r>
              <a:rPr lang="en-US" sz="800" dirty="0" smtClean="0"/>
              <a:t>Oregon Mathematics Test Specifications and Test Blueprints 2011-2012</a:t>
            </a:r>
            <a:endParaRPr lang="en-US" sz="700" dirty="0" smtClean="0"/>
          </a:p>
        </p:txBody>
      </p:sp>
      <p:sp>
        <p:nvSpPr>
          <p:cNvPr id="18" name="Rectangle 17"/>
          <p:cNvSpPr/>
          <p:nvPr/>
        </p:nvSpPr>
        <p:spPr>
          <a:xfrm>
            <a:off x="381000" y="304800"/>
            <a:ext cx="4495800" cy="461665"/>
          </a:xfrm>
          <a:prstGeom prst="rect">
            <a:avLst/>
          </a:prstGeom>
        </p:spPr>
        <p:txBody>
          <a:bodyPr wrap="square">
            <a:spAutoFit/>
          </a:bodyPr>
          <a:lstStyle/>
          <a:p>
            <a:r>
              <a:rPr lang="en-US" sz="800" b="1" dirty="0" smtClean="0">
                <a:solidFill>
                  <a:schemeClr val="bg1">
                    <a:lumMod val="75000"/>
                  </a:schemeClr>
                </a:solidFill>
              </a:rPr>
              <a:t>5.2.1 Apply understanding of models for division (e.g., equal-sized groups, arrays, area models, equal intervals on the number line) and the relationship of division to multiplication to solve problems.</a:t>
            </a:r>
          </a:p>
        </p:txBody>
      </p:sp>
      <p:sp>
        <p:nvSpPr>
          <p:cNvPr id="13" name="Rectangle 12"/>
          <p:cNvSpPr/>
          <p:nvPr/>
        </p:nvSpPr>
        <p:spPr>
          <a:xfrm>
            <a:off x="5504232" y="304800"/>
            <a:ext cx="4191000" cy="461665"/>
          </a:xfrm>
          <a:prstGeom prst="rect">
            <a:avLst/>
          </a:prstGeom>
        </p:spPr>
        <p:txBody>
          <a:bodyPr wrap="square">
            <a:spAutoFit/>
          </a:bodyPr>
          <a:lstStyle/>
          <a:p>
            <a:r>
              <a:rPr lang="en-US" sz="800" b="1" dirty="0" smtClean="0">
                <a:solidFill>
                  <a:schemeClr val="bg1">
                    <a:lumMod val="75000"/>
                  </a:schemeClr>
                </a:solidFill>
              </a:rPr>
              <a:t>5.2.1 Apply understanding of models for division (e.g., equal-sized groups, arrays, area models, equal intervals on the number line) and the relationship of division to multiplication to solve problems.</a:t>
            </a:r>
          </a:p>
        </p:txBody>
      </p:sp>
      <p:sp>
        <p:nvSpPr>
          <p:cNvPr id="14" name="Rectangle 13"/>
          <p:cNvSpPr/>
          <p:nvPr/>
        </p:nvSpPr>
        <p:spPr>
          <a:xfrm>
            <a:off x="457200" y="914400"/>
            <a:ext cx="4419600" cy="2708434"/>
          </a:xfrm>
          <a:prstGeom prst="rect">
            <a:avLst/>
          </a:prstGeom>
        </p:spPr>
        <p:txBody>
          <a:bodyPr wrap="square">
            <a:spAutoFit/>
          </a:bodyPr>
          <a:lstStyle/>
          <a:p>
            <a:pPr marL="228600" indent="-228600">
              <a:buFont typeface="+mj-lt"/>
              <a:buAutoNum type="arabicPeriod"/>
            </a:pPr>
            <a:r>
              <a:rPr lang="en-US" sz="1000" dirty="0" smtClean="0">
                <a:latin typeface="Verdana" pitchFamily="34" charset="0"/>
              </a:rPr>
              <a:t>Ricardo had some nickels. He gave 6 nickels to each of 5 friends and he had 2 nickels left over.</a:t>
            </a:r>
          </a:p>
          <a:p>
            <a:endParaRPr lang="en-US" sz="1000" dirty="0" smtClean="0">
              <a:latin typeface="Verdana" pitchFamily="34" charset="0"/>
            </a:endParaRPr>
          </a:p>
          <a:p>
            <a:pPr marL="233363"/>
            <a:r>
              <a:rPr lang="en-US" sz="1000" dirty="0" smtClean="0">
                <a:latin typeface="Verdana" pitchFamily="34" charset="0"/>
              </a:rPr>
              <a:t>How many nickels did Ricardo have before he gave any to his friends?</a:t>
            </a:r>
          </a:p>
          <a:p>
            <a:endParaRPr lang="en-US" sz="1000" dirty="0" smtClean="0">
              <a:latin typeface="Verdana" pitchFamily="34" charset="0"/>
            </a:endParaRPr>
          </a:p>
          <a:p>
            <a:endParaRPr lang="en-US" sz="1000" dirty="0" smtClean="0">
              <a:latin typeface="Verdana" pitchFamily="34" charset="0"/>
            </a:endParaRPr>
          </a:p>
          <a:p>
            <a:pPr marL="796925" indent="-228600">
              <a:buFont typeface="+mj-lt"/>
              <a:buAutoNum type="alphaUcPeriod"/>
            </a:pPr>
            <a:r>
              <a:rPr lang="en-US" sz="1000" dirty="0" smtClean="0">
                <a:latin typeface="Verdana" pitchFamily="34" charset="0"/>
              </a:rPr>
              <a:t>7 </a:t>
            </a: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r>
              <a:rPr lang="en-US" sz="1000" dirty="0" smtClean="0">
                <a:latin typeface="Verdana" pitchFamily="34" charset="0"/>
              </a:rPr>
              <a:t>11 </a:t>
            </a: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r>
              <a:rPr lang="en-US" sz="1000" dirty="0" smtClean="0">
                <a:latin typeface="Verdana" pitchFamily="34" charset="0"/>
              </a:rPr>
              <a:t>13 </a:t>
            </a: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endParaRPr lang="en-US" sz="1000" dirty="0" smtClean="0">
              <a:latin typeface="Verdana" pitchFamily="34" charset="0"/>
            </a:endParaRPr>
          </a:p>
          <a:p>
            <a:pPr marL="796925" indent="-228600">
              <a:buFont typeface="+mj-lt"/>
              <a:buAutoNum type="alphaUcPeriod"/>
            </a:pPr>
            <a:r>
              <a:rPr lang="en-US" sz="1000" dirty="0" smtClean="0">
                <a:latin typeface="Verdana" pitchFamily="34" charset="0"/>
              </a:rPr>
              <a:t>32</a:t>
            </a:r>
            <a:endParaRPr lang="en-US" sz="1000" dirty="0">
              <a:latin typeface="Verdana" pitchFamily="34" charset="0"/>
            </a:endParaRPr>
          </a:p>
        </p:txBody>
      </p:sp>
      <p:graphicFrame>
        <p:nvGraphicFramePr>
          <p:cNvPr id="15" name="Table 14"/>
          <p:cNvGraphicFramePr>
            <a:graphicFrameLocks noGrp="1"/>
          </p:cNvGraphicFramePr>
          <p:nvPr/>
        </p:nvGraphicFramePr>
        <p:xfrm>
          <a:off x="5715000" y="1371600"/>
          <a:ext cx="3708082" cy="828040"/>
        </p:xfrm>
        <a:graphic>
          <a:graphicData uri="http://schemas.openxmlformats.org/drawingml/2006/table">
            <a:tbl>
              <a:tblPr firstRow="1" bandRow="1">
                <a:tableStyleId>{5C22544A-7EE6-4342-B048-85BDC9FD1C3A}</a:tableStyleId>
              </a:tblPr>
              <a:tblGrid>
                <a:gridCol w="1226721"/>
                <a:gridCol w="451167"/>
                <a:gridCol w="451167"/>
                <a:gridCol w="451167"/>
                <a:gridCol w="451167"/>
                <a:gridCol w="349567"/>
                <a:gridCol w="327126"/>
              </a:tblGrid>
              <a:tr h="228600">
                <a:tc gridSpan="7">
                  <a:txBody>
                    <a:bodyPr/>
                    <a:lstStyle/>
                    <a:p>
                      <a:pPr algn="ctr"/>
                      <a:r>
                        <a:rPr lang="en-US" sz="1000" dirty="0" smtClean="0">
                          <a:solidFill>
                            <a:schemeClr val="tx1"/>
                          </a:solidFill>
                          <a:latin typeface="Verdana" pitchFamily="34" charset="0"/>
                        </a:rPr>
                        <a:t>EXPENTED HONEY PRODUCTION</a:t>
                      </a:r>
                      <a:endParaRPr lang="en-US" sz="1000" dirty="0">
                        <a:solidFill>
                          <a:schemeClr val="tx1"/>
                        </a:solidFill>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800" dirty="0">
                        <a:solidFill>
                          <a:schemeClr val="tx1"/>
                        </a:solidFill>
                        <a:latin typeface="Verdana" pitchFamily="34" charset="0"/>
                      </a:endParaRPr>
                    </a:p>
                  </a:txBody>
                  <a:tcPr/>
                </a:tc>
                <a:tc hMerge="1">
                  <a:txBody>
                    <a:bodyPr/>
                    <a:lstStyle/>
                    <a:p>
                      <a:endParaRPr lang="en-US" sz="800" dirty="0">
                        <a:solidFill>
                          <a:schemeClr val="tx1"/>
                        </a:solidFill>
                        <a:latin typeface="Verdana" pitchFamily="34" charset="0"/>
                      </a:endParaRPr>
                    </a:p>
                  </a:txBody>
                  <a:tcPr/>
                </a:tc>
                <a:tc hMerge="1">
                  <a:txBody>
                    <a:bodyPr/>
                    <a:lstStyle/>
                    <a:p>
                      <a:endParaRPr lang="en-US" sz="800" dirty="0">
                        <a:solidFill>
                          <a:schemeClr val="tx1"/>
                        </a:solidFill>
                        <a:latin typeface="Verdana" pitchFamily="34" charset="0"/>
                      </a:endParaRPr>
                    </a:p>
                  </a:txBody>
                  <a:tcPr/>
                </a:tc>
                <a:tc hMerge="1">
                  <a:txBody>
                    <a:bodyPr/>
                    <a:lstStyle/>
                    <a:p>
                      <a:endParaRPr lang="en-US" sz="800" dirty="0">
                        <a:solidFill>
                          <a:schemeClr val="tx1"/>
                        </a:solidFill>
                        <a:latin typeface="Verdana" pitchFamily="34" charset="0"/>
                      </a:endParaRPr>
                    </a:p>
                  </a:txBody>
                  <a:tcPr/>
                </a:tc>
                <a:tc hMerge="1">
                  <a:txBody>
                    <a:bodyPr/>
                    <a:lstStyle/>
                    <a:p>
                      <a:endParaRPr lang="en-US" sz="800" dirty="0">
                        <a:solidFill>
                          <a:schemeClr val="tx1"/>
                        </a:solidFill>
                        <a:latin typeface="Verdana" pitchFamily="34" charset="0"/>
                      </a:endParaRPr>
                    </a:p>
                  </a:txBody>
                  <a:tcPr/>
                </a:tc>
                <a:tc hMerge="1">
                  <a:txBody>
                    <a:bodyPr/>
                    <a:lstStyle/>
                    <a:p>
                      <a:endParaRPr lang="en-US" sz="800" dirty="0">
                        <a:solidFill>
                          <a:schemeClr val="tx1"/>
                        </a:solidFill>
                        <a:latin typeface="Verdana" pitchFamily="34" charset="0"/>
                      </a:endParaRPr>
                    </a:p>
                  </a:txBody>
                  <a:tcPr/>
                </a:tc>
              </a:tr>
              <a:tr h="213360">
                <a:tc>
                  <a:txBody>
                    <a:bodyPr/>
                    <a:lstStyle/>
                    <a:p>
                      <a:r>
                        <a:rPr lang="en-US" sz="800" dirty="0" smtClean="0">
                          <a:solidFill>
                            <a:schemeClr val="tx1"/>
                          </a:solidFill>
                          <a:latin typeface="Verdana" pitchFamily="34" charset="0"/>
                        </a:rPr>
                        <a:t>Number of Hives</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smtClean="0">
                          <a:solidFill>
                            <a:schemeClr val="tx1"/>
                          </a:solidFill>
                          <a:latin typeface="Verdana" pitchFamily="34" charset="0"/>
                        </a:rPr>
                        <a:t>3</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5</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7</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9</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11</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r>
                        <a:rPr lang="en-US" sz="800" dirty="0" smtClean="0">
                          <a:solidFill>
                            <a:schemeClr val="tx1"/>
                          </a:solidFill>
                          <a:latin typeface="Verdana" pitchFamily="34" charset="0"/>
                        </a:rPr>
                        <a:t>13</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800" dirty="0" smtClean="0">
                          <a:solidFill>
                            <a:schemeClr val="tx1"/>
                          </a:solidFill>
                          <a:latin typeface="Verdana" pitchFamily="34" charset="0"/>
                        </a:rPr>
                        <a:t>Pounds of Honey per Month </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dirty="0" smtClean="0">
                          <a:solidFill>
                            <a:schemeClr val="tx1"/>
                          </a:solidFill>
                          <a:latin typeface="Verdana" pitchFamily="34" charset="0"/>
                        </a:rPr>
                        <a:t>22.5</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37.5</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52.5</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Verdana" pitchFamily="34" charset="0"/>
                        </a:rPr>
                        <a:t>67.5</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1" name="Rectangle 20"/>
          <p:cNvSpPr/>
          <p:nvPr/>
        </p:nvSpPr>
        <p:spPr>
          <a:xfrm>
            <a:off x="5638800" y="762000"/>
            <a:ext cx="4114800" cy="3631763"/>
          </a:xfrm>
          <a:prstGeom prst="rect">
            <a:avLst/>
          </a:prstGeom>
        </p:spPr>
        <p:txBody>
          <a:bodyPr wrap="square">
            <a:spAutoFit/>
          </a:bodyPr>
          <a:lstStyle/>
          <a:p>
            <a:pPr marL="228600" indent="-228600">
              <a:buFont typeface="+mj-lt"/>
              <a:buAutoNum type="arabicPeriod" startAt="10"/>
            </a:pPr>
            <a:r>
              <a:rPr lang="en-US" sz="1000" dirty="0" smtClean="0">
                <a:latin typeface="Verdana" pitchFamily="34" charset="0"/>
              </a:rPr>
              <a:t>Based on the number of hives, beekeepers can estimate the amount of honey their bees produce each month.</a:t>
            </a: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pPr marL="228600" indent="-228600"/>
            <a:r>
              <a:rPr lang="en-US" sz="1000" dirty="0" smtClean="0">
                <a:latin typeface="Verdana" pitchFamily="34" charset="0"/>
              </a:rPr>
              <a:t>	</a:t>
            </a:r>
          </a:p>
          <a:p>
            <a:pPr marL="228600" indent="-228600"/>
            <a:endParaRPr lang="en-US" sz="1000" dirty="0" smtClean="0">
              <a:latin typeface="Verdana" pitchFamily="34" charset="0"/>
            </a:endParaRPr>
          </a:p>
          <a:p>
            <a:pPr marL="228600" indent="-228600"/>
            <a:r>
              <a:rPr lang="en-US" sz="1000" dirty="0" smtClean="0">
                <a:latin typeface="Verdana" pitchFamily="34" charset="0"/>
              </a:rPr>
              <a:t>	If the amount of honey produced by each hive is the same, complete the table to show the number of pounds of honey produced per month by hives 11 and 13.</a:t>
            </a:r>
          </a:p>
          <a:p>
            <a:pPr marL="228600" indent="-228600">
              <a:buFont typeface="+mj-lt"/>
              <a:buAutoNum type="arabicPeriod" startAt="10"/>
            </a:pPr>
            <a:endParaRPr lang="en-US" sz="1000" dirty="0" smtClean="0">
              <a:latin typeface="Verdana" pitchFamily="34" charset="0"/>
            </a:endParaRPr>
          </a:p>
          <a:p>
            <a:pPr marL="228600" indent="-228600">
              <a:buFont typeface="+mj-lt"/>
              <a:buAutoNum type="arabicPeriod" startAt="10"/>
            </a:pPr>
            <a:endParaRPr lang="en-US" sz="1000" dirty="0" smtClean="0">
              <a:latin typeface="Verdana" pitchFamily="34" charset="0"/>
            </a:endParaRPr>
          </a:p>
          <a:p>
            <a:endParaRPr lang="en-US" sz="1000" dirty="0" smtClean="0">
              <a:latin typeface="Verdana" pitchFamily="34" charset="0"/>
            </a:endParaRPr>
          </a:p>
          <a:p>
            <a:pPr marL="569913" indent="-228600">
              <a:buFont typeface="+mj-lt"/>
              <a:buAutoNum type="alphaUcPeriod"/>
            </a:pPr>
            <a:r>
              <a:rPr lang="en-US" sz="1000" dirty="0" smtClean="0">
                <a:latin typeface="Verdana" pitchFamily="34" charset="0"/>
              </a:rPr>
              <a:t>Month 11 = 74.5  and Month 13 = 81.5</a:t>
            </a:r>
          </a:p>
          <a:p>
            <a:pPr marL="569913" indent="-228600">
              <a:buFont typeface="+mj-lt"/>
              <a:buAutoNum type="alphaUcPeriod"/>
            </a:pPr>
            <a:endParaRPr lang="en-US" sz="1000" dirty="0" smtClean="0">
              <a:latin typeface="Verdana" pitchFamily="34" charset="0"/>
            </a:endParaRPr>
          </a:p>
          <a:p>
            <a:pPr marL="569913" indent="-228600">
              <a:buFont typeface="+mj-lt"/>
              <a:buAutoNum type="alphaUcPeriod"/>
            </a:pPr>
            <a:r>
              <a:rPr lang="en-US" sz="1000" dirty="0" smtClean="0">
                <a:latin typeface="Verdana" pitchFamily="34" charset="0"/>
              </a:rPr>
              <a:t>Month 11 = 74.0  and Month 13 = 81.0</a:t>
            </a:r>
          </a:p>
          <a:p>
            <a:pPr marL="569913" indent="-228600">
              <a:buFont typeface="+mj-lt"/>
              <a:buAutoNum type="alphaUcPeriod"/>
            </a:pPr>
            <a:endParaRPr lang="en-US" sz="1000" dirty="0" smtClean="0">
              <a:latin typeface="Verdana" pitchFamily="34" charset="0"/>
            </a:endParaRPr>
          </a:p>
          <a:p>
            <a:pPr marL="569913" indent="-228600">
              <a:buFont typeface="+mj-lt"/>
              <a:buAutoNum type="alphaUcPeriod"/>
            </a:pPr>
            <a:r>
              <a:rPr lang="en-US" sz="1000" dirty="0" smtClean="0">
                <a:latin typeface="Verdana" pitchFamily="34" charset="0"/>
              </a:rPr>
              <a:t>Month 11 = 82.0  and Month 13 = 97.0</a:t>
            </a:r>
          </a:p>
          <a:p>
            <a:pPr marL="569913" indent="-228600">
              <a:buFont typeface="+mj-lt"/>
              <a:buAutoNum type="alphaUcPeriod"/>
            </a:pPr>
            <a:endParaRPr lang="en-US" sz="1000" dirty="0" smtClean="0">
              <a:latin typeface="Verdana" pitchFamily="34" charset="0"/>
            </a:endParaRPr>
          </a:p>
          <a:p>
            <a:pPr marL="569913" indent="-228600">
              <a:buFont typeface="+mj-lt"/>
              <a:buAutoNum type="alphaUcPeriod"/>
            </a:pPr>
            <a:r>
              <a:rPr lang="en-US" sz="1000" dirty="0" smtClean="0">
                <a:latin typeface="Verdana" pitchFamily="34" charset="0"/>
              </a:rPr>
              <a:t>Month 11 = 82.5  and Month 13 = 97.5</a:t>
            </a:r>
            <a:endParaRPr lang="en-US" sz="1000" dirty="0">
              <a:latin typeface="Verdana" pitchFamily="34" charset="0"/>
            </a:endParaRPr>
          </a:p>
        </p:txBody>
      </p:sp>
      <p:sp>
        <p:nvSpPr>
          <p:cNvPr id="22" name="TextBox 21"/>
          <p:cNvSpPr txBox="1"/>
          <p:nvPr/>
        </p:nvSpPr>
        <p:spPr>
          <a:xfrm>
            <a:off x="5715000" y="6962745"/>
            <a:ext cx="38862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562600" y="4625876"/>
            <a:ext cx="4038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533400" y="4625876"/>
            <a:ext cx="4419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457200" y="304800"/>
            <a:ext cx="4495800" cy="461665"/>
          </a:xfrm>
          <a:prstGeom prst="rect">
            <a:avLst/>
          </a:prstGeom>
        </p:spPr>
        <p:txBody>
          <a:bodyPr wrap="square">
            <a:spAutoFit/>
          </a:bodyPr>
          <a:lstStyle/>
          <a:p>
            <a:r>
              <a:rPr lang="en-US" sz="800" b="1" dirty="0" smtClean="0">
                <a:solidFill>
                  <a:schemeClr val="bg1">
                    <a:lumMod val="75000"/>
                  </a:schemeClr>
                </a:solidFill>
              </a:rPr>
              <a:t>5.2.1 Apply understanding of models for division (e.g., equal-sized groups, arrays, area models, equal intervals on the number line) and the relationship of division to multiplication to solve problems.</a:t>
            </a:r>
          </a:p>
        </p:txBody>
      </p:sp>
      <p:sp>
        <p:nvSpPr>
          <p:cNvPr id="12" name="Rectangle 11"/>
          <p:cNvSpPr/>
          <p:nvPr/>
        </p:nvSpPr>
        <p:spPr>
          <a:xfrm>
            <a:off x="5562600" y="304800"/>
            <a:ext cx="4191000" cy="584775"/>
          </a:xfrm>
          <a:prstGeom prst="rect">
            <a:avLst/>
          </a:prstGeom>
        </p:spPr>
        <p:txBody>
          <a:bodyPr wrap="square">
            <a:spAutoFit/>
          </a:bodyPr>
          <a:lstStyle/>
          <a:p>
            <a:r>
              <a:rPr lang="en-US" sz="800" b="1" dirty="0" smtClean="0">
                <a:solidFill>
                  <a:schemeClr val="bg1">
                    <a:lumMod val="75000"/>
                  </a:schemeClr>
                </a:solidFill>
              </a:rPr>
              <a:t>5.2.1 Apply understanding of models for division (e.g., equal-sized groups, arrays, area models, equal intervals on the number line) and the relationship of division to multiplication to solve problems.</a:t>
            </a:r>
          </a:p>
          <a:p>
            <a:r>
              <a:rPr lang="en-US" sz="800" dirty="0" smtClean="0">
                <a:solidFill>
                  <a:schemeClr val="bg1">
                    <a:lumMod val="75000"/>
                  </a:schemeClr>
                </a:solidFill>
              </a:rPr>
              <a:t> </a:t>
            </a:r>
          </a:p>
        </p:txBody>
      </p:sp>
      <p:sp>
        <p:nvSpPr>
          <p:cNvPr id="14" name="Rectangle 13"/>
          <p:cNvSpPr/>
          <p:nvPr/>
        </p:nvSpPr>
        <p:spPr>
          <a:xfrm>
            <a:off x="533400" y="990600"/>
            <a:ext cx="4419600" cy="2554545"/>
          </a:xfrm>
          <a:prstGeom prst="rect">
            <a:avLst/>
          </a:prstGeom>
        </p:spPr>
        <p:txBody>
          <a:bodyPr wrap="square">
            <a:spAutoFit/>
          </a:bodyPr>
          <a:lstStyle/>
          <a:p>
            <a:pPr marL="228600" indent="-228600">
              <a:buFont typeface="+mj-lt"/>
              <a:buAutoNum type="arabicPeriod" startAt="9"/>
            </a:pPr>
            <a:r>
              <a:rPr lang="en-US" sz="1000" dirty="0" smtClean="0">
                <a:latin typeface="Verdana" pitchFamily="34" charset="0"/>
              </a:rPr>
              <a:t>The baker made 160 donuts and he packs them into boxes that hold a dozen. </a:t>
            </a:r>
          </a:p>
          <a:p>
            <a:pPr marL="228600" indent="-228600">
              <a:buFont typeface="+mj-lt"/>
              <a:buAutoNum type="arabicPeriod" startAt="9"/>
            </a:pPr>
            <a:endParaRPr lang="en-US" sz="1000" dirty="0" smtClean="0">
              <a:latin typeface="Verdana" pitchFamily="34" charset="0"/>
            </a:endParaRPr>
          </a:p>
          <a:p>
            <a:pPr marL="228600" indent="-228600"/>
            <a:r>
              <a:rPr lang="en-US" sz="1000" dirty="0" smtClean="0">
                <a:latin typeface="Verdana" pitchFamily="34" charset="0"/>
              </a:rPr>
              <a:t>	How many boxes will the baker need to hold all the donuts?</a:t>
            </a:r>
          </a:p>
          <a:p>
            <a:endParaRPr lang="en-US" sz="1000" dirty="0" smtClean="0">
              <a:latin typeface="Verdana" pitchFamily="34" charset="0"/>
            </a:endParaRPr>
          </a:p>
          <a:p>
            <a:endParaRPr lang="en-US" sz="1000" dirty="0" smtClean="0">
              <a:latin typeface="Verdana" pitchFamily="34" charset="0"/>
            </a:endParaRPr>
          </a:p>
          <a:p>
            <a:pPr marL="577850" indent="-228600">
              <a:buFont typeface="+mj-lt"/>
              <a:buAutoNum type="alphaUcPeriod"/>
            </a:pPr>
            <a:r>
              <a:rPr lang="en-US" sz="1000" dirty="0" smtClean="0">
                <a:latin typeface="Verdana" pitchFamily="34" charset="0"/>
              </a:rPr>
              <a:t>between 10-11 boxes</a:t>
            </a: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r>
              <a:rPr lang="en-US" sz="1000" dirty="0" smtClean="0">
                <a:latin typeface="Verdana" pitchFamily="34" charset="0"/>
              </a:rPr>
              <a:t>between 11-12 boxes </a:t>
            </a: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r>
              <a:rPr lang="en-US" sz="1000" dirty="0" smtClean="0">
                <a:latin typeface="Verdana" pitchFamily="34" charset="0"/>
              </a:rPr>
              <a:t>between 12-13 boxes </a:t>
            </a: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endParaRPr lang="en-US" sz="1000" dirty="0" smtClean="0">
              <a:latin typeface="Verdana" pitchFamily="34" charset="0"/>
            </a:endParaRPr>
          </a:p>
          <a:p>
            <a:pPr marL="577850" indent="-228600">
              <a:buFont typeface="+mj-lt"/>
              <a:buAutoNum type="alphaUcPeriod"/>
            </a:pPr>
            <a:r>
              <a:rPr lang="en-US" sz="1000" dirty="0" smtClean="0">
                <a:latin typeface="Verdana" pitchFamily="34" charset="0"/>
              </a:rPr>
              <a:t>between 13-14 boxes </a:t>
            </a:r>
            <a:endParaRPr lang="en-US" sz="1000" dirty="0">
              <a:latin typeface="Verdana" pitchFamily="34" charset="0"/>
            </a:endParaRPr>
          </a:p>
        </p:txBody>
      </p:sp>
      <p:sp>
        <p:nvSpPr>
          <p:cNvPr id="15" name="TextBox 14"/>
          <p:cNvSpPr txBox="1"/>
          <p:nvPr/>
        </p:nvSpPr>
        <p:spPr>
          <a:xfrm>
            <a:off x="5562600" y="838200"/>
            <a:ext cx="3962400" cy="2708434"/>
          </a:xfrm>
          <a:prstGeom prst="rect">
            <a:avLst/>
          </a:prstGeom>
          <a:noFill/>
        </p:spPr>
        <p:txBody>
          <a:bodyPr wrap="square" rtlCol="0">
            <a:spAutoFit/>
          </a:bodyPr>
          <a:lstStyle/>
          <a:p>
            <a:pPr marL="228600" indent="-228600">
              <a:buFont typeface="+mj-lt"/>
              <a:buAutoNum type="arabicPeriod" startAt="2"/>
            </a:pPr>
            <a:r>
              <a:rPr lang="en-US" sz="1000" dirty="0" smtClean="0">
                <a:latin typeface="Verdana" pitchFamily="34" charset="0"/>
              </a:rPr>
              <a:t>The circle graph shows the results of a survey in which people were asked to name one of their favorite salty snack foods.</a:t>
            </a:r>
          </a:p>
          <a:p>
            <a:pPr marL="228600" indent="-228600">
              <a:buFont typeface="+mj-lt"/>
              <a:buAutoNum type="arabicPeriod" startAt="2"/>
            </a:pPr>
            <a:endParaRPr lang="en-US" sz="1000" dirty="0" smtClean="0">
              <a:latin typeface="Verdana" pitchFamily="34" charset="0"/>
            </a:endParaRPr>
          </a:p>
          <a:p>
            <a:pPr marL="228600" indent="4763"/>
            <a:r>
              <a:rPr lang="en-US" sz="1000" dirty="0" smtClean="0">
                <a:latin typeface="Verdana" pitchFamily="34" charset="0"/>
              </a:rPr>
              <a:t>What percent of people surveyed named potato chips as their favorite salty snack food?</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35000" indent="-342900">
              <a:buAutoNum type="alphaUcPeriod"/>
            </a:pPr>
            <a:r>
              <a:rPr lang="en-US" sz="1000" dirty="0" smtClean="0">
                <a:latin typeface="Verdana" pitchFamily="34" charset="0"/>
              </a:rPr>
              <a:t>60</a:t>
            </a:r>
          </a:p>
          <a:p>
            <a:pPr marL="635000" indent="-342900">
              <a:buAutoNum type="alphaUcPeriod"/>
            </a:pPr>
            <a:endParaRPr lang="en-US" sz="1000" dirty="0" smtClean="0">
              <a:latin typeface="Verdana" pitchFamily="34" charset="0"/>
            </a:endParaRPr>
          </a:p>
          <a:p>
            <a:pPr marL="635000" indent="-342900">
              <a:buAutoNum type="alphaUcPeriod"/>
            </a:pPr>
            <a:r>
              <a:rPr lang="en-US" sz="1000" dirty="0" smtClean="0">
                <a:latin typeface="Verdana" pitchFamily="34" charset="0"/>
              </a:rPr>
              <a:t>68</a:t>
            </a:r>
          </a:p>
          <a:p>
            <a:pPr marL="635000" indent="-342900">
              <a:buAutoNum type="alphaUcPeriod"/>
            </a:pPr>
            <a:endParaRPr lang="en-US" sz="1000" dirty="0" smtClean="0">
              <a:latin typeface="Verdana" pitchFamily="34" charset="0"/>
            </a:endParaRPr>
          </a:p>
          <a:p>
            <a:pPr marL="635000" indent="-342900">
              <a:buAutoNum type="alphaUcPeriod"/>
            </a:pPr>
            <a:r>
              <a:rPr lang="en-US" sz="1000" dirty="0" smtClean="0">
                <a:latin typeface="Verdana" pitchFamily="34" charset="0"/>
              </a:rPr>
              <a:t>32</a:t>
            </a:r>
          </a:p>
          <a:p>
            <a:pPr marL="635000" indent="-342900">
              <a:buAutoNum type="alphaUcPeriod"/>
            </a:pPr>
            <a:endParaRPr lang="en-US" sz="1000" dirty="0" smtClean="0">
              <a:latin typeface="Verdana" pitchFamily="34" charset="0"/>
            </a:endParaRPr>
          </a:p>
          <a:p>
            <a:pPr marL="635000" indent="-342900">
              <a:buAutoNum type="alphaUcPeriod"/>
            </a:pPr>
            <a:r>
              <a:rPr lang="en-US" sz="1000" dirty="0" smtClean="0">
                <a:latin typeface="Verdana" pitchFamily="34" charset="0"/>
              </a:rPr>
              <a:t>40</a:t>
            </a:r>
            <a:endParaRPr lang="en-US" sz="1000" dirty="0">
              <a:latin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848600" y="2209800"/>
            <a:ext cx="1680626" cy="1981200"/>
          </a:xfrm>
          <a:prstGeom prst="rect">
            <a:avLst/>
          </a:prstGeom>
          <a:noFill/>
          <a:ln w="9525">
            <a:noFill/>
            <a:miter lim="800000"/>
            <a:headEnd/>
            <a:tailEnd/>
          </a:ln>
          <a:effectLst/>
        </p:spPr>
      </p:pic>
      <p:sp>
        <p:nvSpPr>
          <p:cNvPr id="20" name="TextBox 19"/>
          <p:cNvSpPr txBox="1"/>
          <p:nvPr/>
        </p:nvSpPr>
        <p:spPr>
          <a:xfrm>
            <a:off x="5638800" y="6934200"/>
            <a:ext cx="39624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
        <p:nvSpPr>
          <p:cNvPr id="16" name="TextBox 15"/>
          <p:cNvSpPr txBox="1"/>
          <p:nvPr/>
        </p:nvSpPr>
        <p:spPr>
          <a:xfrm>
            <a:off x="609600" y="6934200"/>
            <a:ext cx="38862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457200" y="5040630"/>
            <a:ext cx="4495800" cy="1969770"/>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562600" y="5041374"/>
            <a:ext cx="4038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TextBox 11"/>
          <p:cNvSpPr txBox="1"/>
          <p:nvPr/>
        </p:nvSpPr>
        <p:spPr>
          <a:xfrm>
            <a:off x="5638800" y="6934200"/>
            <a:ext cx="3962400" cy="215444"/>
          </a:xfrm>
          <a:prstGeom prst="rect">
            <a:avLst/>
          </a:prstGeom>
          <a:noFill/>
        </p:spPr>
        <p:txBody>
          <a:bodyPr wrap="square" rtlCol="0">
            <a:spAutoFit/>
          </a:bodyPr>
          <a:lstStyle/>
          <a:p>
            <a:r>
              <a:rPr lang="en-US" sz="800" dirty="0" smtClean="0"/>
              <a:t>Oregon Mathematics Test Specifications and Test Blueprints 2011-2012</a:t>
            </a:r>
            <a:endParaRPr lang="en-US" sz="700" dirty="0" smtClean="0"/>
          </a:p>
        </p:txBody>
      </p:sp>
      <p:sp>
        <p:nvSpPr>
          <p:cNvPr id="14" name="Rectangle 13"/>
          <p:cNvSpPr/>
          <p:nvPr/>
        </p:nvSpPr>
        <p:spPr>
          <a:xfrm>
            <a:off x="5638800" y="304800"/>
            <a:ext cx="3962400" cy="338554"/>
          </a:xfrm>
          <a:prstGeom prst="rect">
            <a:avLst/>
          </a:prstGeom>
        </p:spPr>
        <p:txBody>
          <a:bodyPr wrap="square">
            <a:spAutoFit/>
          </a:bodyPr>
          <a:lstStyle/>
          <a:p>
            <a:r>
              <a:rPr lang="en-US" sz="800" b="1" dirty="0" smtClean="0">
                <a:solidFill>
                  <a:schemeClr val="bg1">
                    <a:lumMod val="75000"/>
                  </a:schemeClr>
                </a:solidFill>
              </a:rPr>
              <a:t>5.2.2 Apply concepts of place value and the properties of operations to solve problems involving division.</a:t>
            </a:r>
          </a:p>
        </p:txBody>
      </p:sp>
      <p:sp>
        <p:nvSpPr>
          <p:cNvPr id="16" name="Rectangle 15"/>
          <p:cNvSpPr/>
          <p:nvPr/>
        </p:nvSpPr>
        <p:spPr>
          <a:xfrm>
            <a:off x="457200" y="304800"/>
            <a:ext cx="4495800" cy="461665"/>
          </a:xfrm>
          <a:prstGeom prst="rect">
            <a:avLst/>
          </a:prstGeom>
        </p:spPr>
        <p:txBody>
          <a:bodyPr wrap="square">
            <a:spAutoFit/>
          </a:bodyPr>
          <a:lstStyle/>
          <a:p>
            <a:r>
              <a:rPr lang="en-US" sz="800" b="1" dirty="0" smtClean="0">
                <a:solidFill>
                  <a:schemeClr val="bg1">
                    <a:lumMod val="75000"/>
                  </a:schemeClr>
                </a:solidFill>
              </a:rPr>
              <a:t>5.2.1 Apply understanding of models for division (e.g., equal-sized groups, arrays, area models, equal intervals on the number line) and the relationship of division to multiplication to solve problems.</a:t>
            </a:r>
          </a:p>
        </p:txBody>
      </p:sp>
      <p:sp>
        <p:nvSpPr>
          <p:cNvPr id="15" name="Rectangle 14"/>
          <p:cNvSpPr/>
          <p:nvPr/>
        </p:nvSpPr>
        <p:spPr>
          <a:xfrm>
            <a:off x="533400" y="990600"/>
            <a:ext cx="4343400" cy="2400657"/>
          </a:xfrm>
          <a:prstGeom prst="rect">
            <a:avLst/>
          </a:prstGeom>
        </p:spPr>
        <p:txBody>
          <a:bodyPr wrap="square">
            <a:spAutoFit/>
          </a:bodyPr>
          <a:lstStyle/>
          <a:p>
            <a:pPr marL="228600" indent="-228600">
              <a:buFont typeface="+mj-lt"/>
              <a:buAutoNum type="arabicPeriod" startAt="3"/>
            </a:pPr>
            <a:r>
              <a:rPr lang="en-US" sz="1000" dirty="0" smtClean="0">
                <a:latin typeface="Verdana" pitchFamily="34" charset="0"/>
              </a:rPr>
              <a:t>If 792 ÷ 24 = 33  then what expression would be an inverse relationship?</a:t>
            </a:r>
          </a:p>
          <a:p>
            <a:pPr marL="228600" indent="-228600">
              <a:buFont typeface="+mj-lt"/>
              <a:buAutoNum type="arabicPeriod" startAt="3"/>
            </a:pPr>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88975" indent="-227013">
              <a:buAutoNum type="alphaUcPeriod"/>
            </a:pPr>
            <a:r>
              <a:rPr lang="en-US" sz="1000" dirty="0" smtClean="0">
                <a:latin typeface="Verdana" pitchFamily="34" charset="0"/>
              </a:rPr>
              <a:t>24 x 33</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AutoNum type="alphaUcPeriod"/>
            </a:pPr>
            <a:r>
              <a:rPr lang="en-US" sz="1000" dirty="0" smtClean="0">
                <a:latin typeface="Verdana" pitchFamily="34" charset="0"/>
              </a:rPr>
              <a:t>33 ÷ 24 </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AutoNum type="alphaUcPeriod"/>
            </a:pPr>
            <a:r>
              <a:rPr lang="en-US" sz="1000" dirty="0" smtClean="0">
                <a:latin typeface="Verdana" pitchFamily="34" charset="0"/>
              </a:rPr>
              <a:t>792 ÷ 33</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AutoNum type="alphaUcPeriod"/>
            </a:pPr>
            <a:r>
              <a:rPr lang="en-US" sz="1000" dirty="0" smtClean="0">
                <a:latin typeface="Verdana" pitchFamily="34" charset="0"/>
              </a:rPr>
              <a:t>792 x 33</a:t>
            </a:r>
            <a:endParaRPr lang="en-US" sz="1000" dirty="0">
              <a:latin typeface="Verdana" pitchFamily="34" charset="0"/>
            </a:endParaRPr>
          </a:p>
        </p:txBody>
      </p:sp>
      <p:sp>
        <p:nvSpPr>
          <p:cNvPr id="13" name="TextBox 12"/>
          <p:cNvSpPr txBox="1"/>
          <p:nvPr/>
        </p:nvSpPr>
        <p:spPr>
          <a:xfrm>
            <a:off x="533400" y="7010400"/>
            <a:ext cx="43434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
        <p:nvSpPr>
          <p:cNvPr id="17" name="Rectangle 16"/>
          <p:cNvSpPr/>
          <p:nvPr/>
        </p:nvSpPr>
        <p:spPr>
          <a:xfrm>
            <a:off x="5715000" y="914400"/>
            <a:ext cx="3581400" cy="2246769"/>
          </a:xfrm>
          <a:prstGeom prst="rect">
            <a:avLst/>
          </a:prstGeom>
        </p:spPr>
        <p:txBody>
          <a:bodyPr wrap="square">
            <a:spAutoFit/>
          </a:bodyPr>
          <a:lstStyle/>
          <a:p>
            <a:pPr marL="228600" indent="-228600">
              <a:buFont typeface="+mj-lt"/>
              <a:buAutoNum type="arabicPeriod" startAt="8"/>
            </a:pPr>
            <a:r>
              <a:rPr lang="en-US" sz="1000" dirty="0" smtClean="0">
                <a:latin typeface="Verdana" pitchFamily="34" charset="0"/>
              </a:rPr>
              <a:t>What expression is equivalent to 948 ÷ 4?</a:t>
            </a:r>
          </a:p>
          <a:p>
            <a:pPr marL="228600" indent="-228600">
              <a:buFont typeface="+mj-lt"/>
              <a:buAutoNum type="arabicPeriod" startAt="8"/>
            </a:pPr>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88975" indent="-227013">
              <a:buAutoNum type="alphaUcPeriod"/>
            </a:pPr>
            <a:r>
              <a:rPr lang="en-US" sz="1000" dirty="0" smtClean="0">
                <a:latin typeface="Verdana" pitchFamily="34" charset="0"/>
              </a:rPr>
              <a:t>(900 ÷ 4) + (40 ÷ 4) + (8 ÷ 4) </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FontTx/>
              <a:buAutoNum type="alphaUcPeriod"/>
            </a:pPr>
            <a:r>
              <a:rPr lang="en-US" sz="1000" dirty="0" smtClean="0">
                <a:latin typeface="Verdana" pitchFamily="34" charset="0"/>
              </a:rPr>
              <a:t>(4 ÷ 9) + (4 ÷ 4) + (4 ÷ 8) </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AutoNum type="alphaUcPeriod"/>
            </a:pPr>
            <a:r>
              <a:rPr lang="en-US" sz="1000" dirty="0" smtClean="0">
                <a:latin typeface="Verdana" pitchFamily="34" charset="0"/>
              </a:rPr>
              <a:t>(9 ÷ 4) + (4 ÷ 4) + (8 ÷ 4) </a:t>
            </a:r>
          </a:p>
          <a:p>
            <a:pPr marL="688975" indent="-227013">
              <a:buAutoNum type="alphaUcPeriod"/>
            </a:pPr>
            <a:endParaRPr lang="en-US" sz="1000" dirty="0" smtClean="0">
              <a:latin typeface="Verdana" pitchFamily="34" charset="0"/>
            </a:endParaRPr>
          </a:p>
          <a:p>
            <a:pPr marL="688975" indent="-227013">
              <a:buAutoNum type="alphaUcPeriod"/>
            </a:pPr>
            <a:endParaRPr lang="en-US" sz="1000" dirty="0" smtClean="0">
              <a:latin typeface="Verdana" pitchFamily="34" charset="0"/>
            </a:endParaRPr>
          </a:p>
          <a:p>
            <a:pPr marL="688975" indent="-227013">
              <a:buAutoNum type="alphaUcPeriod"/>
            </a:pPr>
            <a:r>
              <a:rPr lang="en-US" sz="1000" dirty="0" smtClean="0">
                <a:latin typeface="Verdana" pitchFamily="34" charset="0"/>
              </a:rPr>
              <a:t>(4 ÷ 900) + (4 ÷ 40) + (4 ÷ 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638800" y="4902875"/>
            <a:ext cx="39624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457200" y="4902875"/>
            <a:ext cx="44958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0" name="TextBox 19"/>
          <p:cNvSpPr txBox="1"/>
          <p:nvPr/>
        </p:nvSpPr>
        <p:spPr>
          <a:xfrm>
            <a:off x="494488" y="6934200"/>
            <a:ext cx="4419600" cy="215444"/>
          </a:xfrm>
          <a:prstGeom prst="rect">
            <a:avLst/>
          </a:prstGeom>
          <a:noFill/>
        </p:spPr>
        <p:txBody>
          <a:bodyPr wrap="square" rtlCol="0">
            <a:spAutoFit/>
          </a:bodyPr>
          <a:lstStyle/>
          <a:p>
            <a:r>
              <a:rPr lang="en-US" sz="800" dirty="0" smtClean="0"/>
              <a:t>Oregon Mathematics Test Specifications and Test Blueprints 2011-2012</a:t>
            </a:r>
          </a:p>
        </p:txBody>
      </p:sp>
      <p:sp>
        <p:nvSpPr>
          <p:cNvPr id="15" name="Rectangle 14"/>
          <p:cNvSpPr/>
          <p:nvPr/>
        </p:nvSpPr>
        <p:spPr>
          <a:xfrm>
            <a:off x="457200" y="381000"/>
            <a:ext cx="4419600" cy="338554"/>
          </a:xfrm>
          <a:prstGeom prst="rect">
            <a:avLst/>
          </a:prstGeom>
        </p:spPr>
        <p:txBody>
          <a:bodyPr wrap="square">
            <a:spAutoFit/>
          </a:bodyPr>
          <a:lstStyle/>
          <a:p>
            <a:r>
              <a:rPr lang="en-US" sz="800" b="1" dirty="0" smtClean="0">
                <a:solidFill>
                  <a:schemeClr val="bg1">
                    <a:lumMod val="75000"/>
                  </a:schemeClr>
                </a:solidFill>
              </a:rPr>
              <a:t>5.2.2 Apply concepts of place value and the properties of operations to solve problems involving division.</a:t>
            </a:r>
          </a:p>
        </p:txBody>
      </p:sp>
      <p:sp>
        <p:nvSpPr>
          <p:cNvPr id="16" name="Rectangle 15"/>
          <p:cNvSpPr/>
          <p:nvPr/>
        </p:nvSpPr>
        <p:spPr>
          <a:xfrm>
            <a:off x="5562600" y="304800"/>
            <a:ext cx="4038600" cy="338554"/>
          </a:xfrm>
          <a:prstGeom prst="rect">
            <a:avLst/>
          </a:prstGeom>
        </p:spPr>
        <p:txBody>
          <a:bodyPr wrap="square">
            <a:spAutoFit/>
          </a:bodyPr>
          <a:lstStyle/>
          <a:p>
            <a:r>
              <a:rPr lang="en-US" sz="800" b="1" dirty="0" smtClean="0">
                <a:solidFill>
                  <a:schemeClr val="bg1">
                    <a:lumMod val="75000"/>
                  </a:schemeClr>
                </a:solidFill>
              </a:rPr>
              <a:t>5.2.2 Apply concepts of place value and the properties of operations to solve problems involving division.</a:t>
            </a:r>
          </a:p>
        </p:txBody>
      </p:sp>
      <p:sp>
        <p:nvSpPr>
          <p:cNvPr id="11" name="TextBox 10"/>
          <p:cNvSpPr txBox="1"/>
          <p:nvPr/>
        </p:nvSpPr>
        <p:spPr>
          <a:xfrm>
            <a:off x="5562600" y="838200"/>
            <a:ext cx="4038600" cy="3170099"/>
          </a:xfrm>
          <a:prstGeom prst="rect">
            <a:avLst/>
          </a:prstGeom>
          <a:noFill/>
        </p:spPr>
        <p:txBody>
          <a:bodyPr wrap="square" rtlCol="0">
            <a:spAutoFit/>
          </a:bodyPr>
          <a:lstStyle/>
          <a:p>
            <a:pPr marL="228600" indent="-228600">
              <a:buFont typeface="+mj-lt"/>
              <a:buAutoNum type="arabicPeriod" startAt="4"/>
            </a:pPr>
            <a:r>
              <a:rPr lang="en-US" sz="1000" dirty="0" smtClean="0">
                <a:latin typeface="Verdana" pitchFamily="34" charset="0"/>
              </a:rPr>
              <a:t>Mary practices free throw shooting every day.  In 14 days she shot 1,800 free throws.  </a:t>
            </a:r>
          </a:p>
          <a:p>
            <a:pPr marL="228600" indent="-228600">
              <a:buFont typeface="+mj-lt"/>
              <a:buAutoNum type="arabicPeriod" startAt="4"/>
            </a:pPr>
            <a:endParaRPr lang="en-US" sz="1000" dirty="0" smtClean="0">
              <a:latin typeface="Verdana" pitchFamily="34" charset="0"/>
            </a:endParaRPr>
          </a:p>
          <a:p>
            <a:pPr marL="228600" indent="-228600"/>
            <a:r>
              <a:rPr lang="en-US" sz="1000" dirty="0" smtClean="0">
                <a:latin typeface="Verdana" pitchFamily="34" charset="0"/>
              </a:rPr>
              <a:t>	If she shot an equal amount of free throws each day, How many free throws would she shoot per day?  </a:t>
            </a:r>
          </a:p>
          <a:p>
            <a:pPr marL="228600" indent="-228600">
              <a:buFont typeface="+mj-lt"/>
              <a:buAutoNum type="arabicPeriod" startAt="4"/>
            </a:pPr>
            <a:endParaRPr lang="en-US" sz="1000" dirty="0" smtClean="0">
              <a:latin typeface="Verdana" pitchFamily="34" charset="0"/>
            </a:endParaRPr>
          </a:p>
          <a:p>
            <a:pPr marL="228600" indent="-228600"/>
            <a:r>
              <a:rPr lang="en-US" sz="1000" dirty="0" smtClean="0">
                <a:latin typeface="Verdana" pitchFamily="34" charset="0"/>
              </a:rPr>
              <a:t>	Choose the expression that would give you the correct answer.</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18 ÷ 14 = </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180 ÷ 14 = </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1,800 ÷ 14 = </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18,000 ÷ 14 = </a:t>
            </a:r>
            <a:endParaRPr lang="en-US" sz="1000" dirty="0">
              <a:latin typeface="Verdana" pitchFamily="34" charset="0"/>
            </a:endParaRPr>
          </a:p>
        </p:txBody>
      </p:sp>
      <p:sp>
        <p:nvSpPr>
          <p:cNvPr id="17" name="TextBox 16"/>
          <p:cNvSpPr txBox="1"/>
          <p:nvPr/>
        </p:nvSpPr>
        <p:spPr>
          <a:xfrm>
            <a:off x="5715000" y="6962745"/>
            <a:ext cx="38862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
        <p:nvSpPr>
          <p:cNvPr id="12" name="TextBox 11"/>
          <p:cNvSpPr txBox="1"/>
          <p:nvPr/>
        </p:nvSpPr>
        <p:spPr>
          <a:xfrm>
            <a:off x="533400" y="914400"/>
            <a:ext cx="4038600" cy="2862322"/>
          </a:xfrm>
          <a:prstGeom prst="rect">
            <a:avLst/>
          </a:prstGeom>
          <a:noFill/>
        </p:spPr>
        <p:txBody>
          <a:bodyPr wrap="square" rtlCol="0">
            <a:spAutoFit/>
          </a:bodyPr>
          <a:lstStyle/>
          <a:p>
            <a:pPr marL="228600" indent="-228600">
              <a:buFont typeface="+mj-lt"/>
              <a:buAutoNum type="arabicPeriod" startAt="7"/>
            </a:pPr>
            <a:r>
              <a:rPr lang="en-US" sz="1000" dirty="0" smtClean="0">
                <a:latin typeface="Verdana" pitchFamily="34" charset="0"/>
              </a:rPr>
              <a:t>Tony and Lewis equally share 582 pennies.  </a:t>
            </a:r>
          </a:p>
          <a:p>
            <a:pPr marL="228600" indent="-228600">
              <a:buFont typeface="+mj-lt"/>
              <a:buAutoNum type="arabicPeriod" startAt="7"/>
            </a:pPr>
            <a:endParaRPr lang="en-US" sz="1000" dirty="0" smtClean="0">
              <a:latin typeface="Verdana" pitchFamily="34" charset="0"/>
            </a:endParaRPr>
          </a:p>
          <a:p>
            <a:pPr marL="228600" indent="-228600"/>
            <a:r>
              <a:rPr lang="en-US" sz="1000" dirty="0" smtClean="0">
                <a:latin typeface="Verdana" pitchFamily="34" charset="0"/>
              </a:rPr>
              <a:t>	Which calculation would give the correct number of pennies Tony and Lewis share equally?</a:t>
            </a: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228600" indent="-228600"/>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(5 ÷ 2 + (8 ÷ 2) + (2 ÷ 2)</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(500 ÷ 2) + (80 ÷ 2) + (2 ÷ 2)</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(2 ÷ 5) + (2 ÷ 8) + (2 ÷ 2)</a:t>
            </a: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endParaRPr lang="en-US" sz="1000" dirty="0" smtClean="0">
              <a:latin typeface="Verdana" pitchFamily="34" charset="0"/>
            </a:endParaRPr>
          </a:p>
          <a:p>
            <a:pPr marL="692150" indent="-228600">
              <a:buFont typeface="+mj-lt"/>
              <a:buAutoNum type="alphaUcPeriod"/>
            </a:pPr>
            <a:r>
              <a:rPr lang="en-US" sz="1000" dirty="0" smtClean="0">
                <a:latin typeface="Verdana" pitchFamily="34" charset="0"/>
              </a:rPr>
              <a:t>(2 ÷ 500) + (2 ÷ 80) + (2 ÷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638800" y="4997830"/>
            <a:ext cx="3962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2" name="TextBox 41"/>
          <p:cNvSpPr txBox="1"/>
          <p:nvPr/>
        </p:nvSpPr>
        <p:spPr>
          <a:xfrm>
            <a:off x="533400" y="5029200"/>
            <a:ext cx="41910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533400" y="304800"/>
            <a:ext cx="4343400" cy="338554"/>
          </a:xfrm>
          <a:prstGeom prst="rect">
            <a:avLst/>
          </a:prstGeom>
        </p:spPr>
        <p:txBody>
          <a:bodyPr wrap="square">
            <a:spAutoFit/>
          </a:bodyPr>
          <a:lstStyle/>
          <a:p>
            <a:r>
              <a:rPr lang="en-US" sz="800" b="1" dirty="0" smtClean="0">
                <a:solidFill>
                  <a:schemeClr val="bg1">
                    <a:lumMod val="75000"/>
                  </a:schemeClr>
                </a:solidFill>
              </a:rPr>
              <a:t>5.2.2 Apply concepts of place value and the properties of operations to solve problems involving division.</a:t>
            </a:r>
          </a:p>
        </p:txBody>
      </p:sp>
      <p:sp>
        <p:nvSpPr>
          <p:cNvPr id="14" name="Rectangle 13"/>
          <p:cNvSpPr/>
          <p:nvPr/>
        </p:nvSpPr>
        <p:spPr>
          <a:xfrm>
            <a:off x="5486400" y="304800"/>
            <a:ext cx="4191000" cy="338554"/>
          </a:xfrm>
          <a:prstGeom prst="rect">
            <a:avLst/>
          </a:prstGeom>
        </p:spPr>
        <p:txBody>
          <a:bodyPr wrap="square">
            <a:spAutoFit/>
          </a:bodyPr>
          <a:lstStyle/>
          <a:p>
            <a:r>
              <a:rPr lang="en-US" sz="800" b="1" dirty="0" smtClean="0">
                <a:solidFill>
                  <a:schemeClr val="bg1">
                    <a:lumMod val="75000"/>
                  </a:schemeClr>
                </a:solidFill>
              </a:rPr>
              <a:t>5.2.2 Apply concepts of place value and the properties of operations to solve problems involving division.</a:t>
            </a:r>
          </a:p>
        </p:txBody>
      </p:sp>
      <p:sp>
        <p:nvSpPr>
          <p:cNvPr id="10" name="TextBox 9"/>
          <p:cNvSpPr txBox="1"/>
          <p:nvPr/>
        </p:nvSpPr>
        <p:spPr>
          <a:xfrm>
            <a:off x="609600" y="990600"/>
            <a:ext cx="3886200" cy="2246769"/>
          </a:xfrm>
          <a:prstGeom prst="rect">
            <a:avLst/>
          </a:prstGeom>
          <a:noFill/>
        </p:spPr>
        <p:txBody>
          <a:bodyPr wrap="square" rtlCol="0">
            <a:spAutoFit/>
          </a:bodyPr>
          <a:lstStyle/>
          <a:p>
            <a:pPr marL="228600" indent="-228600">
              <a:buFont typeface="+mj-lt"/>
              <a:buAutoNum type="arabicPeriod" startAt="5"/>
            </a:pPr>
            <a:r>
              <a:rPr lang="en-US" sz="1000" dirty="0" smtClean="0">
                <a:latin typeface="Verdana" pitchFamily="34" charset="0"/>
              </a:rPr>
              <a:t>Which of the following is correct?</a:t>
            </a:r>
          </a:p>
          <a:p>
            <a:endParaRPr lang="en-US" sz="1000" dirty="0" smtClean="0">
              <a:latin typeface="Verdana" pitchFamily="34" charset="0"/>
            </a:endParaRPr>
          </a:p>
          <a:p>
            <a:endParaRPr lang="en-US" sz="1000" dirty="0" smtClean="0">
              <a:latin typeface="Verdana" pitchFamily="34" charset="0"/>
            </a:endParaRPr>
          </a:p>
          <a:p>
            <a:pPr marL="630238" indent="-228600">
              <a:buAutoNum type="alphaUcPeriod"/>
            </a:pPr>
            <a:r>
              <a:rPr lang="en-US" sz="1000" dirty="0" smtClean="0">
                <a:latin typeface="Verdana" pitchFamily="34" charset="0"/>
              </a:rPr>
              <a:t>12 ÷ (4 + 2) x 6 + 3</a:t>
            </a:r>
            <a:r>
              <a:rPr lang="en-US" sz="1000" baseline="30000" dirty="0" smtClean="0">
                <a:latin typeface="Verdana" pitchFamily="34" charset="0"/>
              </a:rPr>
              <a:t>2</a:t>
            </a:r>
            <a:r>
              <a:rPr lang="en-US" sz="1000" dirty="0" smtClean="0">
                <a:latin typeface="Verdana" pitchFamily="34" charset="0"/>
              </a:rPr>
              <a:t> = 30</a:t>
            </a:r>
          </a:p>
          <a:p>
            <a:pPr marL="630238" indent="-228600">
              <a:buAutoNum type="alphaUcPeriod"/>
            </a:pPr>
            <a:endParaRPr lang="en-US" sz="1000" dirty="0" smtClean="0">
              <a:latin typeface="Verdana" pitchFamily="34" charset="0"/>
            </a:endParaRPr>
          </a:p>
          <a:p>
            <a:pPr marL="630238" indent="-228600">
              <a:buAutoNum type="alphaUcPeriod"/>
            </a:pPr>
            <a:endParaRPr lang="en-US" sz="1000" dirty="0" smtClean="0">
              <a:latin typeface="Verdana" pitchFamily="34" charset="0"/>
            </a:endParaRPr>
          </a:p>
          <a:p>
            <a:pPr marL="630238" indent="-228600">
              <a:buAutoNum type="alphaUcPeriod"/>
            </a:pPr>
            <a:r>
              <a:rPr lang="en-US" sz="1000" dirty="0" smtClean="0">
                <a:latin typeface="Verdana" pitchFamily="34" charset="0"/>
              </a:rPr>
              <a:t>12 ÷ (4 + 2) x 6 + 3</a:t>
            </a:r>
            <a:r>
              <a:rPr lang="en-US" sz="1000" baseline="30000" dirty="0" smtClean="0">
                <a:latin typeface="Verdana" pitchFamily="34" charset="0"/>
              </a:rPr>
              <a:t>2 </a:t>
            </a:r>
            <a:r>
              <a:rPr lang="en-US" sz="1000" dirty="0" smtClean="0">
                <a:latin typeface="Verdana" pitchFamily="34" charset="0"/>
              </a:rPr>
              <a:t>= 39</a:t>
            </a:r>
          </a:p>
          <a:p>
            <a:pPr marL="630238" indent="-228600">
              <a:buAutoNum type="alphaUcPeriod"/>
            </a:pPr>
            <a:endParaRPr lang="en-US" sz="1000" dirty="0" smtClean="0">
              <a:latin typeface="Verdana" pitchFamily="34" charset="0"/>
            </a:endParaRPr>
          </a:p>
          <a:p>
            <a:pPr marL="630238" indent="-228600">
              <a:buAutoNum type="alphaUcPeriod"/>
            </a:pPr>
            <a:endParaRPr lang="en-US" sz="1000" dirty="0" smtClean="0">
              <a:latin typeface="Verdana" pitchFamily="34" charset="0"/>
            </a:endParaRPr>
          </a:p>
          <a:p>
            <a:pPr marL="630238" indent="-228600">
              <a:buFontTx/>
              <a:buAutoNum type="alphaUcPeriod"/>
            </a:pPr>
            <a:r>
              <a:rPr lang="en-US" sz="1000" dirty="0" smtClean="0">
                <a:latin typeface="Verdana" pitchFamily="34" charset="0"/>
              </a:rPr>
              <a:t>12 ÷ (4 + 2) x 6 + 3</a:t>
            </a:r>
            <a:r>
              <a:rPr lang="en-US" sz="1000" baseline="30000" dirty="0" smtClean="0">
                <a:latin typeface="Verdana" pitchFamily="34" charset="0"/>
              </a:rPr>
              <a:t>2</a:t>
            </a:r>
            <a:r>
              <a:rPr lang="en-US" sz="1000" dirty="0" smtClean="0">
                <a:latin typeface="Verdana" pitchFamily="34" charset="0"/>
              </a:rPr>
              <a:t>= 21</a:t>
            </a:r>
          </a:p>
          <a:p>
            <a:pPr marL="630238" indent="-228600">
              <a:buFontTx/>
              <a:buAutoNum type="alphaUcPeriod"/>
            </a:pPr>
            <a:endParaRPr lang="en-US" sz="1000" dirty="0" smtClean="0">
              <a:latin typeface="Verdana" pitchFamily="34" charset="0"/>
            </a:endParaRPr>
          </a:p>
          <a:p>
            <a:pPr marL="630238" indent="-228600">
              <a:buFontTx/>
              <a:buAutoNum type="alphaUcPeriod"/>
            </a:pPr>
            <a:endParaRPr lang="en-US" sz="1000" dirty="0" smtClean="0">
              <a:latin typeface="Verdana" pitchFamily="34" charset="0"/>
            </a:endParaRPr>
          </a:p>
          <a:p>
            <a:pPr marL="630238" indent="-228600">
              <a:buFontTx/>
              <a:buAutoNum type="alphaUcPeriod"/>
            </a:pPr>
            <a:r>
              <a:rPr lang="en-US" sz="1000" dirty="0" smtClean="0">
                <a:latin typeface="Verdana" pitchFamily="34" charset="0"/>
              </a:rPr>
              <a:t>All are correct.</a:t>
            </a:r>
          </a:p>
          <a:p>
            <a:pPr marL="228600" indent="-228600">
              <a:buAutoNum type="alphaUcPeriod"/>
            </a:pPr>
            <a:endParaRPr lang="en-US" sz="1000" dirty="0" smtClean="0">
              <a:latin typeface="Verdana" pitchFamily="34" charset="0"/>
            </a:endParaRPr>
          </a:p>
        </p:txBody>
      </p:sp>
      <p:sp>
        <p:nvSpPr>
          <p:cNvPr id="11" name="TextBox 10"/>
          <p:cNvSpPr txBox="1"/>
          <p:nvPr/>
        </p:nvSpPr>
        <p:spPr>
          <a:xfrm>
            <a:off x="5638800" y="914400"/>
            <a:ext cx="3886200" cy="3067506"/>
          </a:xfrm>
          <a:prstGeom prst="rect">
            <a:avLst/>
          </a:prstGeom>
          <a:noFill/>
        </p:spPr>
        <p:txBody>
          <a:bodyPr wrap="square" rtlCol="0">
            <a:spAutoFit/>
          </a:bodyPr>
          <a:lstStyle/>
          <a:p>
            <a:pPr marL="228600" indent="-228600">
              <a:buFont typeface="+mj-lt"/>
              <a:buAutoNum type="arabicPeriod" startAt="6"/>
            </a:pPr>
            <a:r>
              <a:rPr lang="en-US" sz="1000" dirty="0" smtClean="0">
                <a:latin typeface="Verdana" pitchFamily="34" charset="0"/>
              </a:rPr>
              <a:t>Four students were trying to solve this expression:</a:t>
            </a:r>
          </a:p>
          <a:p>
            <a:endParaRPr lang="en-US" sz="1000" dirty="0" smtClean="0">
              <a:latin typeface="Verdana" pitchFamily="34" charset="0"/>
            </a:endParaRPr>
          </a:p>
          <a:p>
            <a:pPr algn="ctr"/>
            <a:r>
              <a:rPr lang="en-US" sz="1000" dirty="0" smtClean="0">
                <a:latin typeface="Verdana" pitchFamily="34" charset="0"/>
              </a:rPr>
              <a:t>(84 + 6) x 2</a:t>
            </a:r>
            <a:r>
              <a:rPr lang="en-US" sz="1000" baseline="30000" dirty="0" smtClean="0">
                <a:latin typeface="Verdana" pitchFamily="34" charset="0"/>
              </a:rPr>
              <a:t>2 </a:t>
            </a:r>
            <a:r>
              <a:rPr lang="en-US" sz="1000" dirty="0" smtClean="0">
                <a:latin typeface="Verdana" pitchFamily="34" charset="0"/>
              </a:rPr>
              <a:t> - 18 ÷ 3</a:t>
            </a:r>
          </a:p>
          <a:p>
            <a:pPr algn="ctr"/>
            <a:endParaRPr lang="en-US" sz="1000" dirty="0" smtClean="0">
              <a:latin typeface="Verdana" pitchFamily="34" charset="0"/>
            </a:endParaRPr>
          </a:p>
          <a:p>
            <a:pPr marL="225425"/>
            <a:r>
              <a:rPr lang="en-US" sz="1000" dirty="0" smtClean="0">
                <a:latin typeface="Verdana" pitchFamily="34" charset="0"/>
              </a:rPr>
              <a:t>Which student got the correct answer?</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742950" indent="-228600">
              <a:buAutoNum type="alphaUcPeriod"/>
            </a:pPr>
            <a:r>
              <a:rPr lang="en-US" sz="1000" dirty="0" smtClean="0">
                <a:latin typeface="Verdana" pitchFamily="34" charset="0"/>
              </a:rPr>
              <a:t>Student one got 354</a:t>
            </a:r>
          </a:p>
          <a:p>
            <a:pPr marL="742950" indent="-228600">
              <a:buAutoNum type="alphaUcPeriod"/>
            </a:pPr>
            <a:endParaRPr lang="en-US" sz="1000" dirty="0" smtClean="0">
              <a:latin typeface="Verdana" pitchFamily="34" charset="0"/>
            </a:endParaRPr>
          </a:p>
          <a:p>
            <a:pPr marL="742950" indent="-228600">
              <a:buAutoNum type="alphaUcPeriod"/>
            </a:pPr>
            <a:endParaRPr lang="en-US" sz="1000" dirty="0" smtClean="0">
              <a:latin typeface="Verdana" pitchFamily="34" charset="0"/>
            </a:endParaRPr>
          </a:p>
          <a:p>
            <a:pPr marL="742950" indent="-228600">
              <a:buAutoNum type="alphaUcPeriod"/>
            </a:pPr>
            <a:r>
              <a:rPr lang="en-US" sz="1000" dirty="0" smtClean="0">
                <a:latin typeface="Verdana" pitchFamily="34" charset="0"/>
              </a:rPr>
              <a:t>Student two got 154</a:t>
            </a:r>
          </a:p>
          <a:p>
            <a:pPr marL="742950" indent="-228600">
              <a:buAutoNum type="alphaUcPeriod"/>
            </a:pPr>
            <a:endParaRPr lang="en-US" sz="1000" dirty="0" smtClean="0">
              <a:latin typeface="Verdana" pitchFamily="34" charset="0"/>
            </a:endParaRPr>
          </a:p>
          <a:p>
            <a:pPr marL="742950" indent="-228600">
              <a:buAutoNum type="alphaUcPeriod"/>
            </a:pPr>
            <a:endParaRPr lang="en-US" sz="1000" dirty="0" smtClean="0">
              <a:latin typeface="Verdana" pitchFamily="34" charset="0"/>
            </a:endParaRPr>
          </a:p>
          <a:p>
            <a:pPr marL="742950" indent="-228600">
              <a:buAutoNum type="alphaUcPeriod"/>
            </a:pPr>
            <a:r>
              <a:rPr lang="en-US" sz="1000" dirty="0" smtClean="0">
                <a:latin typeface="Verdana" pitchFamily="34" charset="0"/>
              </a:rPr>
              <a:t>Student three got 114</a:t>
            </a:r>
          </a:p>
          <a:p>
            <a:pPr marL="742950" indent="-228600">
              <a:buAutoNum type="alphaUcPeriod"/>
            </a:pPr>
            <a:endParaRPr lang="en-US" sz="1000" dirty="0" smtClean="0">
              <a:latin typeface="Verdana" pitchFamily="34" charset="0"/>
            </a:endParaRPr>
          </a:p>
          <a:p>
            <a:pPr marL="742950" indent="-228600">
              <a:buAutoNum type="alphaUcPeriod"/>
            </a:pPr>
            <a:endParaRPr lang="en-US" sz="1000" dirty="0" smtClean="0">
              <a:latin typeface="Verdana" pitchFamily="34" charset="0"/>
            </a:endParaRPr>
          </a:p>
          <a:p>
            <a:pPr marL="742950" indent="-228600">
              <a:buAutoNum type="alphaUcPeriod"/>
            </a:pPr>
            <a:r>
              <a:rPr lang="en-US" sz="1000" dirty="0" smtClean="0">
                <a:latin typeface="Verdana" pitchFamily="34" charset="0"/>
              </a:rPr>
              <a:t>Student four got 254</a:t>
            </a:r>
          </a:p>
          <a:p>
            <a:pPr algn="ctr"/>
            <a:endParaRPr lang="en-US" sz="1000" baseline="30000" dirty="0" smtClean="0">
              <a:latin typeface="Verdana" pitchFamily="34" charset="0"/>
            </a:endParaRPr>
          </a:p>
          <a:p>
            <a:endParaRPr lang="en-US" sz="1000" baseline="30000" dirty="0" smtClean="0">
              <a:latin typeface="Verdana" pitchFamily="34" charset="0"/>
            </a:endParaRPr>
          </a:p>
        </p:txBody>
      </p:sp>
      <p:sp>
        <p:nvSpPr>
          <p:cNvPr id="15" name="TextBox 14"/>
          <p:cNvSpPr txBox="1"/>
          <p:nvPr/>
        </p:nvSpPr>
        <p:spPr>
          <a:xfrm>
            <a:off x="5715000" y="6934200"/>
            <a:ext cx="38862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
        <p:nvSpPr>
          <p:cNvPr id="16" name="TextBox 15"/>
          <p:cNvSpPr txBox="1"/>
          <p:nvPr/>
        </p:nvSpPr>
        <p:spPr>
          <a:xfrm>
            <a:off x="609600" y="6934200"/>
            <a:ext cx="3886200" cy="200055"/>
          </a:xfrm>
          <a:prstGeom prst="rect">
            <a:avLst/>
          </a:prstGeom>
          <a:noFill/>
        </p:spPr>
        <p:txBody>
          <a:bodyPr wrap="square" rtlCol="0">
            <a:spAutoFit/>
          </a:bodyPr>
          <a:lstStyle/>
          <a:p>
            <a:r>
              <a:rPr lang="en-US" sz="700" dirty="0" smtClean="0">
                <a:latin typeface="Verdana" pitchFamily="34" charset="0"/>
              </a:rPr>
              <a:t>Rick and Susan Richmond 2010 - 2011</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1203</Words>
  <Application>Microsoft Office PowerPoint</Application>
  <PresentationFormat>Custom</PresentationFormat>
  <Paragraphs>387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471</cp:revision>
  <dcterms:created xsi:type="dcterms:W3CDTF">2010-03-15T16:13:22Z</dcterms:created>
  <dcterms:modified xsi:type="dcterms:W3CDTF">2012-01-25T02:22:26Z</dcterms:modified>
</cp:coreProperties>
</file>