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112" autoAdjust="0"/>
    <p:restoredTop sz="94554" autoAdjust="0"/>
  </p:normalViewPr>
  <p:slideViewPr>
    <p:cSldViewPr>
      <p:cViewPr>
        <p:scale>
          <a:sx n="80" d="100"/>
          <a:sy n="80" d="100"/>
        </p:scale>
        <p:origin x="-336" y="-636"/>
      </p:cViewPr>
      <p:guideLst>
        <p:guide orient="horz" pos="2448"/>
        <p:guide pos="3168"/>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dirty="0"/>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dirty="0"/>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dirty="0"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dirty="0"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dirty="0"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dirty="0"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dirty="0"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dirty="0"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sp>
        <p:nvSpPr>
          <p:cNvPr id="8" name="TextBox 7"/>
          <p:cNvSpPr txBox="1"/>
          <p:nvPr/>
        </p:nvSpPr>
        <p:spPr>
          <a:xfrm>
            <a:off x="5638800" y="228600"/>
            <a:ext cx="3962400" cy="738664"/>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latin typeface="Verdana" pitchFamily="34" charset="0"/>
              </a:rPr>
              <a:t>Grade 5 MATH:</a:t>
            </a:r>
          </a:p>
          <a:p>
            <a:pPr algn="ctr"/>
            <a:r>
              <a:rPr lang="en-US" sz="900" dirty="0" smtClean="0">
                <a:latin typeface="Verdana" pitchFamily="34" charset="0"/>
              </a:rPr>
              <a:t>Oregon Department of Education Standards f</a:t>
            </a:r>
          </a:p>
          <a:p>
            <a:pPr algn="ctr"/>
            <a:r>
              <a:rPr lang="en-US" sz="900" dirty="0" smtClean="0">
                <a:latin typeface="Verdana" pitchFamily="34" charset="0"/>
              </a:rPr>
              <a:t>or Practice or Progress Monitoring.</a:t>
            </a:r>
            <a:endParaRPr lang="en-US" sz="900" dirty="0">
              <a:latin typeface="Verdana" pitchFamily="34" charset="0"/>
            </a:endParaRPr>
          </a:p>
        </p:txBody>
      </p:sp>
      <p:sp>
        <p:nvSpPr>
          <p:cNvPr id="9" name="TextBox 8"/>
          <p:cNvSpPr txBox="1"/>
          <p:nvPr/>
        </p:nvSpPr>
        <p:spPr>
          <a:xfrm>
            <a:off x="685800" y="6934200"/>
            <a:ext cx="3733800" cy="215444"/>
          </a:xfrm>
          <a:prstGeom prst="rect">
            <a:avLst/>
          </a:prstGeom>
          <a:noFill/>
        </p:spPr>
        <p:txBody>
          <a:bodyPr wrap="square" rtlCol="0">
            <a:spAutoFit/>
          </a:bodyPr>
          <a:lstStyle/>
          <a:p>
            <a:pPr algn="ctr"/>
            <a:r>
              <a:rPr lang="en-US" sz="800" dirty="0" smtClean="0">
                <a:latin typeface="Verdana" pitchFamily="34" charset="0"/>
              </a:rPr>
              <a:t>These problems are presented in an </a:t>
            </a:r>
            <a:r>
              <a:rPr lang="en-US" sz="800" b="1" dirty="0" smtClean="0">
                <a:effectLst>
                  <a:outerShdw blurRad="38100" dist="38100" dir="2700000" algn="tl">
                    <a:srgbClr val="000000">
                      <a:alpha val="43137"/>
                    </a:srgbClr>
                  </a:outerShdw>
                </a:effectLst>
                <a:latin typeface="Verdana" pitchFamily="34" charset="0"/>
              </a:rPr>
              <a:t>OAKS testing format</a:t>
            </a:r>
            <a:r>
              <a:rPr lang="en-US" sz="800" dirty="0" smtClean="0">
                <a:latin typeface="Verdana" pitchFamily="34" charset="0"/>
              </a:rPr>
              <a:t>.  </a:t>
            </a:r>
          </a:p>
        </p:txBody>
      </p:sp>
      <p:sp>
        <p:nvSpPr>
          <p:cNvPr id="12" name="TextBox 11"/>
          <p:cNvSpPr txBox="1"/>
          <p:nvPr/>
        </p:nvSpPr>
        <p:spPr>
          <a:xfrm>
            <a:off x="5638800" y="1905000"/>
            <a:ext cx="3886200" cy="400110"/>
          </a:xfrm>
          <a:prstGeom prst="rect">
            <a:avLst/>
          </a:prstGeom>
          <a:noFill/>
        </p:spPr>
        <p:txBody>
          <a:bodyPr wrap="square" rtlCol="0">
            <a:spAutoFit/>
          </a:bodyPr>
          <a:lstStyle/>
          <a:p>
            <a:pPr algn="ctr"/>
            <a:r>
              <a:rPr lang="en-US" sz="1000" dirty="0" smtClean="0">
                <a:effectLst>
                  <a:outerShdw blurRad="38100" dist="38100" dir="2700000" algn="tl">
                    <a:srgbClr val="000000">
                      <a:alpha val="43137"/>
                    </a:srgbClr>
                  </a:outerShdw>
                </a:effectLst>
                <a:latin typeface="Verdana" pitchFamily="34" charset="0"/>
              </a:rPr>
              <a:t>This booklet will focus </a:t>
            </a:r>
            <a:r>
              <a:rPr lang="en-US" sz="1000" b="1" u="sng" dirty="0" smtClean="0">
                <a:latin typeface="Verdana" pitchFamily="34" charset="0"/>
              </a:rPr>
              <a:t>ONLY</a:t>
            </a:r>
            <a:r>
              <a:rPr lang="en-US" sz="1000" dirty="0" smtClean="0">
                <a:effectLst>
                  <a:outerShdw blurRad="38100" dist="38100" dir="2700000" algn="tl">
                    <a:srgbClr val="000000">
                      <a:alpha val="43137"/>
                    </a:srgbClr>
                  </a:outerShdw>
                </a:effectLst>
                <a:latin typeface="Verdana" pitchFamily="34" charset="0"/>
              </a:rPr>
              <a:t> on the items in </a:t>
            </a:r>
          </a:p>
          <a:p>
            <a:pPr algn="ctr"/>
            <a:r>
              <a:rPr lang="en-US" sz="1000" b="1" i="1" u="sng" dirty="0" smtClean="0">
                <a:effectLst>
                  <a:outerShdw blurRad="38100" dist="38100" dir="2700000" algn="tl">
                    <a:srgbClr val="000000">
                      <a:alpha val="43137"/>
                    </a:srgbClr>
                  </a:outerShdw>
                </a:effectLst>
                <a:latin typeface="Verdana" pitchFamily="34" charset="0"/>
              </a:rPr>
              <a:t>Bold Black [5.2.3 and 5.2.5]</a:t>
            </a:r>
            <a:r>
              <a:rPr lang="en-US" sz="1000" dirty="0" smtClean="0">
                <a:latin typeface="Verdana" pitchFamily="34" charset="0"/>
              </a:rPr>
              <a:t>  in the table </a:t>
            </a:r>
            <a:r>
              <a:rPr lang="en-US" sz="1000" dirty="0" smtClean="0">
                <a:effectLst>
                  <a:outerShdw blurRad="38100" dist="38100" dir="2700000" algn="tl">
                    <a:srgbClr val="000000">
                      <a:alpha val="43137"/>
                    </a:srgbClr>
                  </a:outerShdw>
                </a:effectLst>
                <a:latin typeface="Verdana" pitchFamily="34" charset="0"/>
              </a:rPr>
              <a:t>below.</a:t>
            </a:r>
            <a:endParaRPr lang="en-US" sz="1000" dirty="0">
              <a:effectLst>
                <a:outerShdw blurRad="38100" dist="38100" dir="2700000" algn="tl">
                  <a:srgbClr val="000000">
                    <a:alpha val="43137"/>
                  </a:srgbClr>
                </a:outerShdw>
              </a:effectLst>
              <a:latin typeface="Verdana" pitchFamily="34" charset="0"/>
            </a:endParaRPr>
          </a:p>
        </p:txBody>
      </p:sp>
      <p:sp>
        <p:nvSpPr>
          <p:cNvPr id="11" name="TextBox 10"/>
          <p:cNvSpPr txBox="1"/>
          <p:nvPr/>
        </p:nvSpPr>
        <p:spPr>
          <a:xfrm>
            <a:off x="5486400" y="1524000"/>
            <a:ext cx="4038600"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Book #5</a:t>
            </a:r>
            <a:endParaRPr lang="en-US" sz="2400" b="1" dirty="0">
              <a:effectLst>
                <a:outerShdw blurRad="38100" dist="38100" dir="2700000" algn="tl">
                  <a:srgbClr val="000000">
                    <a:alpha val="43137"/>
                  </a:srgbClr>
                </a:outerShdw>
              </a:effectLst>
            </a:endParaRPr>
          </a:p>
        </p:txBody>
      </p:sp>
      <p:sp>
        <p:nvSpPr>
          <p:cNvPr id="16" name="TextBox 15"/>
          <p:cNvSpPr txBox="1"/>
          <p:nvPr/>
        </p:nvSpPr>
        <p:spPr>
          <a:xfrm>
            <a:off x="533400" y="409813"/>
            <a:ext cx="4419600" cy="3046988"/>
          </a:xfrm>
          <a:prstGeom prst="rect">
            <a:avLst/>
          </a:prstGeom>
          <a:solidFill>
            <a:schemeClr val="bg1">
              <a:lumMod val="95000"/>
            </a:schemeClr>
          </a:solidFill>
          <a:ln>
            <a:solidFill>
              <a:schemeClr val="accent1"/>
            </a:solidFill>
          </a:ln>
        </p:spPr>
        <p:txBody>
          <a:bodyPr wrap="square" rtlCol="0">
            <a:spAutoFit/>
          </a:bodyPr>
          <a:lstStyle/>
          <a:p>
            <a:r>
              <a:rPr lang="en-US" sz="800" b="1" u="sng" dirty="0" smtClean="0">
                <a:latin typeface="Verdana" pitchFamily="34" charset="0"/>
              </a:rPr>
              <a:t>Teachers:  </a:t>
            </a:r>
            <a:r>
              <a:rPr lang="en-US" sz="800" dirty="0" smtClean="0">
                <a:latin typeface="Verdana" pitchFamily="34" charset="0"/>
              </a:rPr>
              <a:t>To assure that the above standards are understood, always remind, ask and show your students:</a:t>
            </a:r>
          </a:p>
          <a:p>
            <a:endParaRPr lang="en-US" sz="800" b="1" u="sng" dirty="0" smtClean="0">
              <a:latin typeface="Verdana" pitchFamily="34" charset="0"/>
            </a:endParaRPr>
          </a:p>
          <a:p>
            <a:endParaRPr lang="en-US" sz="800" b="1" u="sng" dirty="0" smtClean="0">
              <a:latin typeface="Verdana" pitchFamily="34" charset="0"/>
            </a:endParaRPr>
          </a:p>
          <a:p>
            <a:r>
              <a:rPr lang="en-US" sz="800" b="1" u="sng" dirty="0" smtClean="0">
                <a:latin typeface="Verdana" pitchFamily="34" charset="0"/>
              </a:rPr>
              <a:t>5.2.3</a:t>
            </a:r>
          </a:p>
          <a:p>
            <a:r>
              <a:rPr lang="en-US" sz="800" dirty="0" smtClean="0">
                <a:latin typeface="Verdana" pitchFamily="34" charset="0"/>
              </a:rPr>
              <a:t>What estimation strategy can you use to determine whether or not your answer is reasonable?</a:t>
            </a:r>
          </a:p>
          <a:p>
            <a:pPr algn="ctr"/>
            <a:endParaRPr lang="fr-FR" sz="800" b="1" u="sng" dirty="0" smtClean="0">
              <a:latin typeface="Verdana" pitchFamily="34" charset="0"/>
            </a:endParaRPr>
          </a:p>
          <a:p>
            <a:pPr algn="ctr"/>
            <a:r>
              <a:rPr lang="fr-FR" sz="900" b="1" u="sng" dirty="0" smtClean="0">
                <a:latin typeface="Verdana" pitchFamily="34" charset="0"/>
              </a:rPr>
              <a:t>BRIDGES CORRELATION to 5.2.3</a:t>
            </a:r>
            <a:endParaRPr lang="fr-FR" sz="900" u="sng" dirty="0" smtClean="0">
              <a:latin typeface="Verdana" pitchFamily="34" charset="0"/>
            </a:endParaRPr>
          </a:p>
          <a:p>
            <a:endParaRPr lang="en-US" sz="800" b="1" u="sng" dirty="0" smtClean="0">
              <a:latin typeface="Verdana" pitchFamily="34" charset="0"/>
            </a:endParaRPr>
          </a:p>
          <a:p>
            <a:r>
              <a:rPr lang="en-US" sz="800" b="1" u="sng" dirty="0" smtClean="0">
                <a:latin typeface="Verdana" pitchFamily="34" charset="0"/>
              </a:rPr>
              <a:t>Grade </a:t>
            </a:r>
            <a:r>
              <a:rPr lang="en-US" sz="800" dirty="0" smtClean="0">
                <a:latin typeface="Verdana" pitchFamily="34" charset="0"/>
              </a:rPr>
              <a:t>5</a:t>
            </a:r>
          </a:p>
          <a:p>
            <a:r>
              <a:rPr lang="en-US" sz="800" dirty="0" smtClean="0">
                <a:latin typeface="Verdana" pitchFamily="34" charset="0"/>
              </a:rPr>
              <a:t>Unit 2, Sessions 14–17</a:t>
            </a:r>
          </a:p>
          <a:p>
            <a:r>
              <a:rPr lang="en-US" sz="800" dirty="0" smtClean="0">
                <a:latin typeface="Verdana" pitchFamily="34" charset="0"/>
              </a:rPr>
              <a:t>Unit 4, Sessions 2, 4–10	</a:t>
            </a:r>
          </a:p>
          <a:p>
            <a:r>
              <a:rPr lang="en-US" sz="800" dirty="0" smtClean="0">
                <a:latin typeface="Verdana" pitchFamily="34" charset="0"/>
              </a:rPr>
              <a:t>Home Connections, Vol. 1: HC’s 19, 32, 35, 36, 41	</a:t>
            </a:r>
          </a:p>
          <a:p>
            <a:r>
              <a:rPr lang="en-US" sz="800" dirty="0" smtClean="0">
                <a:latin typeface="Verdana" pitchFamily="34" charset="0"/>
              </a:rPr>
              <a:t>May Computational Fluency	</a:t>
            </a:r>
          </a:p>
          <a:p>
            <a:r>
              <a:rPr lang="en-US" sz="800" dirty="0" smtClean="0">
                <a:latin typeface="Verdana" pitchFamily="34" charset="0"/>
              </a:rPr>
              <a:t>Set A3 Number &amp; Operations: Estimating to Multiply &amp; Divide, </a:t>
            </a:r>
          </a:p>
          <a:p>
            <a:r>
              <a:rPr lang="en-US" sz="800" dirty="0" smtClean="0">
                <a:latin typeface="Verdana" pitchFamily="34" charset="0"/>
              </a:rPr>
              <a:t>Independent Worksheets 1, 2 &amp; 3</a:t>
            </a:r>
          </a:p>
          <a:p>
            <a:r>
              <a:rPr lang="en-US" sz="800" dirty="0" smtClean="0">
                <a:latin typeface="Verdana" pitchFamily="34" charset="0"/>
              </a:rPr>
              <a:t>Set A4 Number &amp; Operations: Long Division, Activities 1 &amp; 2</a:t>
            </a:r>
          </a:p>
          <a:p>
            <a:r>
              <a:rPr lang="en-US" sz="800" dirty="0" smtClean="0">
                <a:latin typeface="Verdana" pitchFamily="34" charset="0"/>
              </a:rPr>
              <a:t>Bridges Practice Book, pages 37, 38, 39, 64, 85, 91, 99, 131	</a:t>
            </a:r>
          </a:p>
          <a:p>
            <a:r>
              <a:rPr lang="en-US" sz="800" dirty="0" smtClean="0">
                <a:latin typeface="Verdana" pitchFamily="34" charset="0"/>
              </a:rPr>
              <a:t>Informal</a:t>
            </a:r>
          </a:p>
          <a:p>
            <a:r>
              <a:rPr lang="en-US" sz="800" dirty="0" smtClean="0">
                <a:latin typeface="Verdana" pitchFamily="34" charset="0"/>
              </a:rPr>
              <a:t>Bridges Practice Book, pages 37, 38, 39, 64, 85, 91, 99, 131	</a:t>
            </a:r>
          </a:p>
          <a:p>
            <a:r>
              <a:rPr lang="en-US" sz="800" dirty="0" smtClean="0">
                <a:latin typeface="Verdana" pitchFamily="34" charset="0"/>
              </a:rPr>
              <a:t>Formal</a:t>
            </a:r>
          </a:p>
          <a:p>
            <a:r>
              <a:rPr lang="en-US" sz="800" dirty="0" smtClean="0">
                <a:latin typeface="Verdana" pitchFamily="34" charset="0"/>
              </a:rPr>
              <a:t>Unit 4, Sessions 1 &amp; 21 (Unit Post-Assessment, and Student Reflection Sheet)		</a:t>
            </a:r>
          </a:p>
        </p:txBody>
      </p:sp>
      <p:graphicFrame>
        <p:nvGraphicFramePr>
          <p:cNvPr id="17" name="Table 16"/>
          <p:cNvGraphicFramePr>
            <a:graphicFrameLocks noGrp="1"/>
          </p:cNvGraphicFramePr>
          <p:nvPr/>
        </p:nvGraphicFramePr>
        <p:xfrm>
          <a:off x="5562600" y="2362200"/>
          <a:ext cx="3962400" cy="3882298"/>
        </p:xfrm>
        <a:graphic>
          <a:graphicData uri="http://schemas.openxmlformats.org/drawingml/2006/table">
            <a:tbl>
              <a:tblPr/>
              <a:tblGrid>
                <a:gridCol w="3962400"/>
              </a:tblGrid>
              <a:tr h="653499">
                <a:tc>
                  <a:txBody>
                    <a:bodyPr/>
                    <a:lstStyle/>
                    <a:p>
                      <a:pPr marL="117475" indent="0"/>
                      <a:r>
                        <a:rPr lang="en-US" sz="800" b="0" kern="1200" dirty="0" smtClean="0">
                          <a:solidFill>
                            <a:schemeClr val="tx1"/>
                          </a:solidFill>
                          <a:latin typeface="Verdana" pitchFamily="34" charset="0"/>
                          <a:ea typeface="+mn-ea"/>
                          <a:cs typeface="+mn-cs"/>
                        </a:rPr>
                        <a:t>5.2.1 Apply understanding of models for division (e.g., equal-sized groups, arrays, area models, equal</a:t>
                      </a:r>
                      <a:r>
                        <a:rPr lang="en-US" sz="800" b="0" kern="1200" baseline="0" dirty="0" smtClean="0">
                          <a:solidFill>
                            <a:schemeClr val="tx1"/>
                          </a:solidFill>
                          <a:latin typeface="Verdana" pitchFamily="34" charset="0"/>
                          <a:ea typeface="+mn-ea"/>
                          <a:cs typeface="+mn-cs"/>
                        </a:rPr>
                        <a:t> </a:t>
                      </a:r>
                      <a:r>
                        <a:rPr lang="en-US" sz="800" b="0" kern="1200" dirty="0" smtClean="0">
                          <a:solidFill>
                            <a:schemeClr val="tx1"/>
                          </a:solidFill>
                          <a:latin typeface="Verdana" pitchFamily="34" charset="0"/>
                          <a:ea typeface="+mn-ea"/>
                          <a:cs typeface="+mn-cs"/>
                        </a:rPr>
                        <a:t>intervals on the number line) and the relationship of division to multiplication to solve problems.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884">
                <a:tc>
                  <a:txBody>
                    <a:bodyPr/>
                    <a:lstStyle/>
                    <a:p>
                      <a:pPr marL="117475" indent="0"/>
                      <a:r>
                        <a:rPr lang="en-US" sz="800" b="0" kern="1200" dirty="0" smtClean="0">
                          <a:solidFill>
                            <a:schemeClr val="tx1"/>
                          </a:solidFill>
                          <a:latin typeface="Verdana" pitchFamily="34" charset="0"/>
                          <a:ea typeface="+mn-ea"/>
                          <a:cs typeface="+mn-cs"/>
                        </a:rPr>
                        <a:t>5.2.2 Apply concepts of place value and the properties of operations to solve problems involving</a:t>
                      </a:r>
                      <a:r>
                        <a:rPr lang="en-US" sz="800" b="0" kern="1200" baseline="0" dirty="0" smtClean="0">
                          <a:solidFill>
                            <a:schemeClr val="tx1"/>
                          </a:solidFill>
                          <a:latin typeface="Verdana" pitchFamily="34" charset="0"/>
                          <a:ea typeface="+mn-ea"/>
                          <a:cs typeface="+mn-cs"/>
                        </a:rPr>
                        <a:t> </a:t>
                      </a:r>
                      <a:r>
                        <a:rPr lang="en-US" sz="800" b="0" kern="1200" dirty="0" smtClean="0">
                          <a:solidFill>
                            <a:schemeClr val="tx1"/>
                          </a:solidFill>
                          <a:latin typeface="Verdana" pitchFamily="34" charset="0"/>
                          <a:ea typeface="+mn-ea"/>
                          <a:cs typeface="+mn-cs"/>
                        </a:rPr>
                        <a:t>division.</a:t>
                      </a:r>
                      <a:endParaRPr lang="en-US" sz="800" b="0" kern="1200" dirty="0">
                        <a:solidFill>
                          <a:schemeClr val="tx1"/>
                        </a:solidFill>
                        <a:latin typeface="Verdana" pitchFamily="34" charset="0"/>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189516">
                <a:tc>
                  <a:txBody>
                    <a:bodyPr/>
                    <a:lstStyle/>
                    <a:p>
                      <a:pPr algn="l" fontAlgn="t"/>
                      <a:endParaRPr lang="en-US" sz="800" b="1" kern="1200" baseline="0" dirty="0" smtClean="0">
                        <a:solidFill>
                          <a:schemeClr val="tx1"/>
                        </a:solidFill>
                        <a:latin typeface="Verdana" pitchFamily="34" charset="0"/>
                        <a:ea typeface="+mn-ea"/>
                        <a:cs typeface="+mn-cs"/>
                      </a:endParaRPr>
                    </a:p>
                    <a:p>
                      <a:pPr marL="117475" indent="0"/>
                      <a:r>
                        <a:rPr lang="en-US" sz="1000" b="1" kern="1200" dirty="0" smtClean="0">
                          <a:solidFill>
                            <a:schemeClr val="tx1"/>
                          </a:solidFill>
                          <a:latin typeface="Verdana" pitchFamily="34" charset="0"/>
                          <a:ea typeface="+mn-ea"/>
                          <a:cs typeface="+mn-cs"/>
                        </a:rPr>
                        <a:t>5.2.3 Select and use appropriate estimation strategies for division (e.g., use benchmarks, overestimate,</a:t>
                      </a:r>
                      <a:r>
                        <a:rPr lang="en-US" sz="1000" b="1" kern="1200" baseline="0" dirty="0" smtClean="0">
                          <a:solidFill>
                            <a:schemeClr val="tx1"/>
                          </a:solidFill>
                          <a:latin typeface="Verdana" pitchFamily="34" charset="0"/>
                          <a:ea typeface="+mn-ea"/>
                          <a:cs typeface="+mn-cs"/>
                        </a:rPr>
                        <a:t> </a:t>
                      </a:r>
                      <a:r>
                        <a:rPr lang="en-US" sz="1000" b="1" kern="1200" dirty="0" smtClean="0">
                          <a:solidFill>
                            <a:schemeClr val="tx1"/>
                          </a:solidFill>
                          <a:latin typeface="Verdana" pitchFamily="34" charset="0"/>
                          <a:ea typeface="+mn-ea"/>
                          <a:cs typeface="+mn-cs"/>
                        </a:rPr>
                        <a:t>underestimate, round) to calculate mentally based on the problem situation when computing with whole</a:t>
                      </a:r>
                      <a:r>
                        <a:rPr lang="en-US" sz="1000" b="1" kern="1200" baseline="0" dirty="0" smtClean="0">
                          <a:solidFill>
                            <a:schemeClr val="tx1"/>
                          </a:solidFill>
                          <a:latin typeface="Verdana" pitchFamily="34" charset="0"/>
                          <a:ea typeface="+mn-ea"/>
                          <a:cs typeface="+mn-cs"/>
                        </a:rPr>
                        <a:t> </a:t>
                      </a:r>
                      <a:r>
                        <a:rPr lang="en-US" sz="1000" b="1" kern="1200" dirty="0" smtClean="0">
                          <a:solidFill>
                            <a:schemeClr val="tx1"/>
                          </a:solidFill>
                          <a:latin typeface="Verdana" pitchFamily="34" charset="0"/>
                          <a:ea typeface="+mn-ea"/>
                          <a:cs typeface="+mn-cs"/>
                        </a:rPr>
                        <a:t>numbers.</a:t>
                      </a:r>
                    </a:p>
                    <a:p>
                      <a:pPr algn="l" fontAlgn="t"/>
                      <a:endParaRPr lang="en-US" sz="800" b="0" i="0" u="none" strike="noStrike" dirty="0">
                        <a:solidFill>
                          <a:srgbClr val="000000"/>
                        </a:solidFill>
                        <a:latin typeface="Verdana"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231">
                <a:tc>
                  <a:txBody>
                    <a:bodyPr/>
                    <a:lstStyle/>
                    <a:p>
                      <a:pPr marL="117475" indent="0"/>
                      <a:r>
                        <a:rPr lang="en-US" sz="800" kern="1200" dirty="0" smtClean="0">
                          <a:solidFill>
                            <a:schemeClr val="tx1"/>
                          </a:solidFill>
                          <a:latin typeface="Verdana" pitchFamily="34" charset="0"/>
                          <a:ea typeface="+mn-ea"/>
                          <a:cs typeface="+mn-cs"/>
                        </a:rPr>
                        <a:t>5.2.4 Develop and use accurate, efficient</a:t>
                      </a:r>
                      <a:r>
                        <a:rPr lang="en-US" sz="800" kern="1200" baseline="0" dirty="0" smtClean="0">
                          <a:solidFill>
                            <a:schemeClr val="tx1"/>
                          </a:solidFill>
                          <a:latin typeface="Verdana" pitchFamily="34" charset="0"/>
                          <a:ea typeface="+mn-ea"/>
                          <a:cs typeface="+mn-cs"/>
                        </a:rPr>
                        <a:t> </a:t>
                      </a:r>
                      <a:r>
                        <a:rPr lang="en-US" sz="800" kern="1200" dirty="0" smtClean="0">
                          <a:solidFill>
                            <a:schemeClr val="tx1"/>
                          </a:solidFill>
                          <a:latin typeface="Verdana" pitchFamily="34" charset="0"/>
                          <a:ea typeface="+mn-ea"/>
                          <a:cs typeface="+mn-cs"/>
                        </a:rPr>
                        <a:t>and</a:t>
                      </a:r>
                      <a:r>
                        <a:rPr lang="en-US" sz="800" kern="1200" baseline="0" dirty="0" smtClean="0">
                          <a:solidFill>
                            <a:schemeClr val="tx1"/>
                          </a:solidFill>
                          <a:latin typeface="Verdana" pitchFamily="34" charset="0"/>
                          <a:ea typeface="+mn-ea"/>
                          <a:cs typeface="+mn-cs"/>
                        </a:rPr>
                        <a:t> </a:t>
                      </a:r>
                      <a:r>
                        <a:rPr lang="en-US" sz="800" kern="1200" dirty="0" err="1" smtClean="0">
                          <a:solidFill>
                            <a:schemeClr val="tx1"/>
                          </a:solidFill>
                          <a:latin typeface="Verdana" pitchFamily="34" charset="0"/>
                          <a:ea typeface="+mn-ea"/>
                          <a:cs typeface="+mn-cs"/>
                        </a:rPr>
                        <a:t>generalizable</a:t>
                      </a:r>
                      <a:r>
                        <a:rPr lang="en-US" sz="800" kern="1200" dirty="0" smtClean="0">
                          <a:solidFill>
                            <a:schemeClr val="tx1"/>
                          </a:solidFill>
                          <a:latin typeface="Verdana" pitchFamily="34" charset="0"/>
                          <a:ea typeface="+mn-ea"/>
                          <a:cs typeface="+mn-cs"/>
                        </a:rPr>
                        <a:t> methods to find quotients for multi-digit</a:t>
                      </a:r>
                      <a:r>
                        <a:rPr lang="en-US" sz="800" kern="1200" baseline="0" dirty="0" smtClean="0">
                          <a:solidFill>
                            <a:schemeClr val="tx1"/>
                          </a:solidFill>
                          <a:latin typeface="Verdana" pitchFamily="34" charset="0"/>
                          <a:ea typeface="+mn-ea"/>
                          <a:cs typeface="+mn-cs"/>
                        </a:rPr>
                        <a:t> </a:t>
                      </a:r>
                      <a:r>
                        <a:rPr lang="en-US" sz="800" kern="1200" dirty="0" smtClean="0">
                          <a:solidFill>
                            <a:schemeClr val="tx1"/>
                          </a:solidFill>
                          <a:latin typeface="Verdana" pitchFamily="34" charset="0"/>
                          <a:ea typeface="+mn-ea"/>
                          <a:cs typeface="+mn-cs"/>
                        </a:rPr>
                        <a:t>division problems.</a:t>
                      </a:r>
                      <a:endParaRPr lang="en-US" sz="800" kern="1200" dirty="0">
                        <a:solidFill>
                          <a:schemeClr val="tx1"/>
                        </a:solidFill>
                        <a:latin typeface="Verdana" pitchFamily="34" charset="0"/>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7930">
                <a:tc>
                  <a:txBody>
                    <a:bodyPr/>
                    <a:lstStyle/>
                    <a:p>
                      <a:pPr marL="117475" indent="0"/>
                      <a:r>
                        <a:rPr lang="en-US" sz="1000" b="1" kern="1200" dirty="0" smtClean="0">
                          <a:solidFill>
                            <a:schemeClr val="tx1"/>
                          </a:solidFill>
                          <a:latin typeface="Verdana" pitchFamily="34" charset="0"/>
                          <a:ea typeface="+mn-ea"/>
                          <a:cs typeface="+mn-cs"/>
                        </a:rPr>
                        <a:t>5.2.5 Develop fluency with efficient procedures for dividing whole numbers and justify why the</a:t>
                      </a:r>
                      <a:r>
                        <a:rPr lang="en-US" sz="1000" b="1" kern="1200" baseline="0" dirty="0" smtClean="0">
                          <a:solidFill>
                            <a:schemeClr val="tx1"/>
                          </a:solidFill>
                          <a:latin typeface="Verdana" pitchFamily="34" charset="0"/>
                          <a:ea typeface="+mn-ea"/>
                          <a:cs typeface="+mn-cs"/>
                        </a:rPr>
                        <a:t> </a:t>
                      </a:r>
                      <a:r>
                        <a:rPr lang="en-US" sz="1000" b="1" kern="1200" dirty="0" smtClean="0">
                          <a:solidFill>
                            <a:schemeClr val="tx1"/>
                          </a:solidFill>
                          <a:latin typeface="Verdana" pitchFamily="34" charset="0"/>
                          <a:ea typeface="+mn-ea"/>
                          <a:cs typeface="+mn-cs"/>
                        </a:rPr>
                        <a:t>procedures work on the basis of place value and number properties.</a:t>
                      </a:r>
                      <a:endParaRPr lang="en-US" sz="1000" b="1" kern="1200" dirty="0">
                        <a:solidFill>
                          <a:schemeClr val="tx1"/>
                        </a:solidFill>
                        <a:latin typeface="Verdana" pitchFamily="34" charset="0"/>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0043">
                <a:tc>
                  <a:txBody>
                    <a:bodyPr/>
                    <a:lstStyle/>
                    <a:p>
                      <a:pPr marL="117475" marR="0" indent="0" algn="l" defTabSz="914400"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Verdana" pitchFamily="34" charset="0"/>
                          <a:ea typeface="+mn-ea"/>
                          <a:cs typeface="+mn-cs"/>
                        </a:rPr>
                        <a:t>5.2.6 Determine the most appropriate form of the quotient and interpret the remainder in a problem</a:t>
                      </a:r>
                      <a:r>
                        <a:rPr lang="en-US" sz="800" kern="1200" baseline="0" dirty="0" smtClean="0">
                          <a:solidFill>
                            <a:schemeClr val="tx1"/>
                          </a:solidFill>
                          <a:latin typeface="Verdana" pitchFamily="34" charset="0"/>
                          <a:ea typeface="+mn-ea"/>
                          <a:cs typeface="+mn-cs"/>
                        </a:rPr>
                        <a:t> situatio</a:t>
                      </a:r>
                      <a:r>
                        <a:rPr lang="en-US" sz="800" kern="1200" dirty="0" smtClean="0">
                          <a:solidFill>
                            <a:schemeClr val="tx1"/>
                          </a:solidFill>
                          <a:latin typeface="Verdana" pitchFamily="34" charset="0"/>
                          <a:ea typeface="+mn-ea"/>
                          <a:cs typeface="+mn-cs"/>
                        </a:rPr>
                        <a:t>n.</a:t>
                      </a:r>
                    </a:p>
                    <a:p>
                      <a:endParaRPr lang="en-US" sz="800" kern="1200" dirty="0">
                        <a:solidFill>
                          <a:schemeClr val="tx1"/>
                        </a:solidFill>
                        <a:latin typeface="Verdana" pitchFamily="34" charset="0"/>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5" name="TextBox 14"/>
          <p:cNvSpPr txBox="1"/>
          <p:nvPr/>
        </p:nvSpPr>
        <p:spPr>
          <a:xfrm>
            <a:off x="5638800" y="6324600"/>
            <a:ext cx="4038600" cy="1107996"/>
          </a:xfrm>
          <a:prstGeom prst="rect">
            <a:avLst/>
          </a:prstGeom>
          <a:noFill/>
        </p:spPr>
        <p:txBody>
          <a:bodyPr wrap="square" rtlCol="0">
            <a:spAutoFit/>
          </a:bodyPr>
          <a:lstStyle/>
          <a:p>
            <a:r>
              <a:rPr lang="en-US" sz="600" dirty="0" smtClean="0">
                <a:latin typeface="Verdana" pitchFamily="34" charset="0"/>
              </a:rPr>
              <a:t>The test samples and strand data for this booklet can be found on the Oregon State Departments of Education web site.  The use of this booklet was designed for the Hillsboro School District based on HSD Power Standards along with the ODE strand categories.  This booklet is paid for and furnished to teachers for instruction by the HSD.</a:t>
            </a:r>
          </a:p>
          <a:p>
            <a:endParaRPr lang="en-US" sz="600" dirty="0" smtClean="0">
              <a:latin typeface="Verdana" pitchFamily="34" charset="0"/>
            </a:endParaRPr>
          </a:p>
          <a:p>
            <a:r>
              <a:rPr lang="en-US" sz="600" dirty="0" smtClean="0">
                <a:latin typeface="Verdana" pitchFamily="34" charset="0"/>
              </a:rPr>
              <a:t>The concept of this booklet was created by Rick &amp; Susan Richmond</a:t>
            </a:r>
          </a:p>
          <a:p>
            <a:r>
              <a:rPr lang="en-US" sz="600" dirty="0" smtClean="0">
                <a:latin typeface="Verdana" pitchFamily="34" charset="0"/>
              </a:rPr>
              <a:t>© Rick &amp; Susan Richmond 2010  Revision: Original 03-2010  Revision 10-2011</a:t>
            </a:r>
          </a:p>
          <a:p>
            <a:endParaRPr lang="en-US" sz="600" dirty="0" smtClean="0">
              <a:latin typeface="Verdana" pitchFamily="34" charset="0"/>
            </a:endParaRPr>
          </a:p>
          <a:p>
            <a:r>
              <a:rPr lang="en-US" sz="600" dirty="0" smtClean="0">
                <a:latin typeface="Verdana" pitchFamily="34" charset="0"/>
              </a:rPr>
              <a:t>No part of this publication may be reproduced or transmitted in any form or by any means, electronic or mechanical, without written permission from Rick &amp; Susan Richmond and the Oregon State Department of Education and the Hillsboro School District.</a:t>
            </a:r>
            <a:endParaRPr lang="en-US" sz="600" dirty="0">
              <a:latin typeface="Verdana" pitchFamily="34" charset="0"/>
            </a:endParaRPr>
          </a:p>
        </p:txBody>
      </p:sp>
      <p:sp>
        <p:nvSpPr>
          <p:cNvPr id="26" name="Rectangle 25"/>
          <p:cNvSpPr/>
          <p:nvPr/>
        </p:nvSpPr>
        <p:spPr>
          <a:xfrm>
            <a:off x="533400" y="3886200"/>
            <a:ext cx="4419600" cy="2308324"/>
          </a:xfrm>
          <a:prstGeom prst="rect">
            <a:avLst/>
          </a:prstGeom>
          <a:solidFill>
            <a:schemeClr val="bg1">
              <a:lumMod val="95000"/>
            </a:schemeClr>
          </a:solidFill>
          <a:ln>
            <a:solidFill>
              <a:schemeClr val="accent1"/>
            </a:solidFill>
          </a:ln>
        </p:spPr>
        <p:txBody>
          <a:bodyPr wrap="square">
            <a:spAutoFit/>
          </a:bodyPr>
          <a:lstStyle/>
          <a:p>
            <a:r>
              <a:rPr lang="en-US" sz="800" b="1" u="sng" dirty="0" smtClean="0">
                <a:latin typeface="Verdana" pitchFamily="34" charset="0"/>
              </a:rPr>
              <a:t>5.2.5</a:t>
            </a:r>
          </a:p>
          <a:p>
            <a:r>
              <a:rPr lang="en-US" sz="800" dirty="0" smtClean="0">
                <a:latin typeface="Verdana" pitchFamily="34" charset="0"/>
              </a:rPr>
              <a:t>How does understanding place value and number properties help you explain the steps in division?       </a:t>
            </a:r>
          </a:p>
          <a:p>
            <a:pPr algn="ctr"/>
            <a:endParaRPr lang="fr-FR" sz="800" b="1" u="sng" dirty="0" smtClean="0">
              <a:latin typeface="Verdana" pitchFamily="34" charset="0"/>
            </a:endParaRPr>
          </a:p>
          <a:p>
            <a:pPr algn="ctr"/>
            <a:r>
              <a:rPr lang="fr-FR" sz="900" b="1" u="sng" dirty="0" smtClean="0">
                <a:latin typeface="Verdana" pitchFamily="34" charset="0"/>
              </a:rPr>
              <a:t>BRIDGES CORRELATION to 5.2.5 </a:t>
            </a:r>
          </a:p>
          <a:p>
            <a:pPr algn="ctr"/>
            <a:endParaRPr lang="fr-FR" sz="800" b="1" u="sng" dirty="0" smtClean="0">
              <a:latin typeface="Verdana" pitchFamily="34" charset="0"/>
            </a:endParaRPr>
          </a:p>
          <a:p>
            <a:endParaRPr lang="fr-FR" sz="800" b="1" u="sng" dirty="0" smtClean="0">
              <a:latin typeface="Verdana" pitchFamily="34" charset="0"/>
            </a:endParaRPr>
          </a:p>
          <a:p>
            <a:r>
              <a:rPr lang="fr-FR" sz="800" b="1" u="sng" dirty="0" smtClean="0">
                <a:latin typeface="Verdana" pitchFamily="34" charset="0"/>
              </a:rPr>
              <a:t>Grade 5</a:t>
            </a:r>
          </a:p>
          <a:p>
            <a:r>
              <a:rPr lang="en-US" sz="800" dirty="0" smtClean="0">
                <a:latin typeface="Verdana" pitchFamily="34" charset="0"/>
              </a:rPr>
              <a:t>Unit 4, Sessions 6-10	</a:t>
            </a:r>
          </a:p>
          <a:p>
            <a:r>
              <a:rPr lang="en-US" sz="800" dirty="0" smtClean="0">
                <a:latin typeface="Verdana" pitchFamily="34" charset="0"/>
              </a:rPr>
              <a:t>Home Connections, Vol. 2: HC’s 42, 47–49, 52, 60–61	</a:t>
            </a:r>
          </a:p>
          <a:p>
            <a:r>
              <a:rPr lang="en-US" sz="800" dirty="0" smtClean="0">
                <a:latin typeface="Verdana" pitchFamily="34" charset="0"/>
              </a:rPr>
              <a:t>February Computational Fluency</a:t>
            </a:r>
          </a:p>
          <a:p>
            <a:r>
              <a:rPr lang="en-US" sz="800" dirty="0" smtClean="0">
                <a:latin typeface="Verdana" pitchFamily="34" charset="0"/>
              </a:rPr>
              <a:t>May Computational Fluency	</a:t>
            </a:r>
          </a:p>
          <a:p>
            <a:r>
              <a:rPr lang="en-US" sz="800" dirty="0" smtClean="0">
                <a:latin typeface="Verdana" pitchFamily="34" charset="0"/>
              </a:rPr>
              <a:t>Set A4 Number &amp; Operations: Long Division, Activities 1 &amp; 2</a:t>
            </a:r>
          </a:p>
          <a:p>
            <a:r>
              <a:rPr lang="en-US" sz="800" dirty="0" smtClean="0">
                <a:latin typeface="Verdana" pitchFamily="34" charset="0"/>
              </a:rPr>
              <a:t>Bridges Practice Book, pages 79, 99	</a:t>
            </a:r>
          </a:p>
          <a:p>
            <a:r>
              <a:rPr lang="en-US" sz="800" dirty="0" smtClean="0">
                <a:latin typeface="Verdana" pitchFamily="34" charset="0"/>
              </a:rPr>
              <a:t>Informal</a:t>
            </a:r>
          </a:p>
          <a:p>
            <a:r>
              <a:rPr lang="en-US" sz="800" dirty="0" smtClean="0">
                <a:latin typeface="Verdana" pitchFamily="34" charset="0"/>
              </a:rPr>
              <a:t>Bridges Practice Book, pages 79, 99	</a:t>
            </a:r>
          </a:p>
          <a:p>
            <a:r>
              <a:rPr lang="en-US" sz="800" dirty="0" smtClean="0">
                <a:latin typeface="Verdana" pitchFamily="34" charset="0"/>
              </a:rPr>
              <a:t>Formal</a:t>
            </a:r>
          </a:p>
          <a:p>
            <a:r>
              <a:rPr lang="en-US" sz="800" dirty="0" smtClean="0">
                <a:latin typeface="Verdana" pitchFamily="34" charset="0"/>
              </a:rPr>
              <a:t>Unit 4, Session 21 (Unit Post-Assessment, and Student Reflection Sheet)</a:t>
            </a:r>
          </a:p>
        </p:txBody>
      </p:sp>
      <p:sp>
        <p:nvSpPr>
          <p:cNvPr id="27" name="Rectangle 26"/>
          <p:cNvSpPr/>
          <p:nvPr/>
        </p:nvSpPr>
        <p:spPr>
          <a:xfrm>
            <a:off x="5562600" y="914400"/>
            <a:ext cx="4038600" cy="707886"/>
          </a:xfrm>
          <a:prstGeom prst="rect">
            <a:avLst/>
          </a:prstGeom>
          <a:solidFill>
            <a:schemeClr val="bg1">
              <a:lumMod val="95000"/>
            </a:schemeClr>
          </a:solidFill>
        </p:spPr>
        <p:txBody>
          <a:bodyPr wrap="square">
            <a:spAutoFit/>
          </a:bodyPr>
          <a:lstStyle/>
          <a:p>
            <a:r>
              <a:rPr lang="en-US" sz="1000" b="1" dirty="0" smtClean="0">
                <a:latin typeface="Verdana" pitchFamily="34" charset="0"/>
              </a:rPr>
              <a:t>Current Standard:</a:t>
            </a:r>
          </a:p>
          <a:p>
            <a:r>
              <a:rPr lang="en-US" sz="1000" u="sng" dirty="0" smtClean="0">
                <a:latin typeface="Verdana" pitchFamily="34" charset="0"/>
              </a:rPr>
              <a:t>5.2 Number and Operations and Algebra: </a:t>
            </a:r>
            <a:r>
              <a:rPr lang="en-US" sz="1000" dirty="0" smtClean="0">
                <a:latin typeface="Verdana" pitchFamily="34" charset="0"/>
              </a:rPr>
              <a:t>Develop an understanding of and fluency with division of whole numbers.</a:t>
            </a:r>
            <a:endParaRPr lang="en-US" sz="1000" dirty="0">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31" name="TextBox 30"/>
          <p:cNvSpPr txBox="1"/>
          <p:nvPr/>
        </p:nvSpPr>
        <p:spPr>
          <a:xfrm>
            <a:off x="533400" y="5055275"/>
            <a:ext cx="44196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6" name="TextBox 15"/>
          <p:cNvSpPr txBox="1"/>
          <p:nvPr/>
        </p:nvSpPr>
        <p:spPr>
          <a:xfrm>
            <a:off x="5562600" y="5029200"/>
            <a:ext cx="40386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7" name="TextBox 16"/>
          <p:cNvSpPr txBox="1"/>
          <p:nvPr/>
        </p:nvSpPr>
        <p:spPr>
          <a:xfrm>
            <a:off x="685800" y="7086600"/>
            <a:ext cx="4267200" cy="215444"/>
          </a:xfrm>
          <a:prstGeom prst="rect">
            <a:avLst/>
          </a:prstGeom>
          <a:noFill/>
        </p:spPr>
        <p:txBody>
          <a:bodyPr wrap="square" rtlCol="0">
            <a:spAutoFit/>
          </a:bodyPr>
          <a:lstStyle/>
          <a:p>
            <a:r>
              <a:rPr lang="en-US" sz="800" dirty="0" smtClean="0"/>
              <a:t>Rick and Susan Richmond 2011 - 2012</a:t>
            </a:r>
            <a:endParaRPr lang="en-US" sz="700" dirty="0" smtClean="0"/>
          </a:p>
        </p:txBody>
      </p:sp>
      <p:sp>
        <p:nvSpPr>
          <p:cNvPr id="18" name="Rectangle 17"/>
          <p:cNvSpPr/>
          <p:nvPr/>
        </p:nvSpPr>
        <p:spPr>
          <a:xfrm>
            <a:off x="381000" y="304800"/>
            <a:ext cx="4495800" cy="461665"/>
          </a:xfrm>
          <a:prstGeom prst="rect">
            <a:avLst/>
          </a:prstGeom>
        </p:spPr>
        <p:txBody>
          <a:bodyPr wrap="square">
            <a:spAutoFit/>
          </a:bodyPr>
          <a:lstStyle/>
          <a:p>
            <a:r>
              <a:rPr lang="en-US" sz="800" b="1" dirty="0" smtClean="0">
                <a:solidFill>
                  <a:schemeClr val="bg1">
                    <a:lumMod val="75000"/>
                  </a:schemeClr>
                </a:solidFill>
              </a:rPr>
              <a:t>5.2.3 Select and use appropriate estimation strategies for division (e.g., use benchmarks, overestimate, underestimate, round) to calculate mentally based on the problem situation when computing with whole numbers.</a:t>
            </a:r>
          </a:p>
        </p:txBody>
      </p:sp>
      <p:sp>
        <p:nvSpPr>
          <p:cNvPr id="13" name="Rectangle 12"/>
          <p:cNvSpPr/>
          <p:nvPr/>
        </p:nvSpPr>
        <p:spPr>
          <a:xfrm>
            <a:off x="5486400" y="304800"/>
            <a:ext cx="4191000" cy="461665"/>
          </a:xfrm>
          <a:prstGeom prst="rect">
            <a:avLst/>
          </a:prstGeom>
        </p:spPr>
        <p:txBody>
          <a:bodyPr wrap="square">
            <a:spAutoFit/>
          </a:bodyPr>
          <a:lstStyle/>
          <a:p>
            <a:r>
              <a:rPr lang="en-US" sz="800" b="1" dirty="0" smtClean="0">
                <a:solidFill>
                  <a:schemeClr val="bg1">
                    <a:lumMod val="75000"/>
                  </a:schemeClr>
                </a:solidFill>
              </a:rPr>
              <a:t>5.2.3 Select and use appropriate estimation strategies for division (e.g., use benchmarks, overestimate, underestimate, round) to calculate mentally based on the problem situation when computing with whole numbers.</a:t>
            </a:r>
          </a:p>
        </p:txBody>
      </p:sp>
      <p:sp>
        <p:nvSpPr>
          <p:cNvPr id="21" name="Rectangle 20"/>
          <p:cNvSpPr/>
          <p:nvPr/>
        </p:nvSpPr>
        <p:spPr>
          <a:xfrm>
            <a:off x="5562600" y="1143000"/>
            <a:ext cx="4038600" cy="2708434"/>
          </a:xfrm>
          <a:prstGeom prst="rect">
            <a:avLst/>
          </a:prstGeom>
        </p:spPr>
        <p:txBody>
          <a:bodyPr wrap="square">
            <a:spAutoFit/>
          </a:bodyPr>
          <a:lstStyle/>
          <a:p>
            <a:pPr marL="334963" indent="-334963">
              <a:buFont typeface="+mj-lt"/>
              <a:buAutoNum type="arabicPeriod" startAt="10"/>
            </a:pPr>
            <a:r>
              <a:rPr lang="en-US" sz="1000" dirty="0" smtClean="0">
                <a:latin typeface="Verdana" pitchFamily="34" charset="0"/>
              </a:rPr>
              <a:t>Hamburger buns come in packages of 8.</a:t>
            </a:r>
          </a:p>
          <a:p>
            <a:endParaRPr lang="en-US" sz="1000" dirty="0" smtClean="0">
              <a:latin typeface="Verdana" pitchFamily="34" charset="0"/>
            </a:endParaRPr>
          </a:p>
          <a:p>
            <a:pPr marL="339725"/>
            <a:r>
              <a:rPr lang="en-US" sz="1000" dirty="0" smtClean="0">
                <a:latin typeface="Verdana" pitchFamily="34" charset="0"/>
              </a:rPr>
              <a:t>What is the least number of packages needed for ten people, if you want to allow for each person to have 2 hamburgers?</a:t>
            </a:r>
          </a:p>
          <a:p>
            <a:pPr marL="339725"/>
            <a:endParaRPr lang="en-US" sz="1000" dirty="0" smtClean="0">
              <a:solidFill>
                <a:srgbClr val="FF0000"/>
              </a:solidFill>
              <a:latin typeface="Verdana" pitchFamily="34" charset="0"/>
            </a:endParaRPr>
          </a:p>
          <a:p>
            <a:pPr marL="339725"/>
            <a:endParaRPr lang="en-US" sz="1000" dirty="0" smtClean="0">
              <a:solidFill>
                <a:srgbClr val="FF0000"/>
              </a:solidFill>
              <a:latin typeface="Verdana" pitchFamily="34" charset="0"/>
            </a:endParaRPr>
          </a:p>
          <a:p>
            <a:pPr marL="339725"/>
            <a:endParaRPr lang="en-US" sz="1000" dirty="0" smtClean="0">
              <a:solidFill>
                <a:srgbClr val="FF0000"/>
              </a:solidFill>
              <a:latin typeface="Verdana" pitchFamily="34" charset="0"/>
            </a:endParaRPr>
          </a:p>
          <a:p>
            <a:pPr marL="339725"/>
            <a:endParaRPr lang="en-US" sz="1000" dirty="0" smtClean="0">
              <a:solidFill>
                <a:srgbClr val="FF0000"/>
              </a:solidFill>
              <a:latin typeface="Verdana" pitchFamily="34" charset="0"/>
            </a:endParaRPr>
          </a:p>
          <a:p>
            <a:pPr marL="749300" indent="-292100">
              <a:buFont typeface="+mj-lt"/>
              <a:buAutoNum type="alphaUcPeriod"/>
            </a:pPr>
            <a:r>
              <a:rPr lang="en-US" sz="1000" dirty="0" smtClean="0">
                <a:latin typeface="Verdana" pitchFamily="34" charset="0"/>
              </a:rPr>
              <a:t>2 Packages</a:t>
            </a:r>
          </a:p>
          <a:p>
            <a:pPr marL="749300" indent="-292100">
              <a:buFont typeface="+mj-lt"/>
              <a:buAutoNum type="alphaUcPeriod"/>
            </a:pPr>
            <a:endParaRPr lang="en-US" sz="1000" dirty="0" smtClean="0">
              <a:latin typeface="Verdana" pitchFamily="34" charset="0"/>
            </a:endParaRPr>
          </a:p>
          <a:p>
            <a:pPr marL="749300" indent="-292100">
              <a:buFont typeface="+mj-lt"/>
              <a:buAutoNum type="alphaUcPeriod"/>
            </a:pPr>
            <a:r>
              <a:rPr lang="en-US" sz="1000" dirty="0" smtClean="0">
                <a:latin typeface="Verdana" pitchFamily="34" charset="0"/>
              </a:rPr>
              <a:t>3 Packages</a:t>
            </a:r>
          </a:p>
          <a:p>
            <a:pPr marL="749300" indent="-292100">
              <a:buFont typeface="+mj-lt"/>
              <a:buAutoNum type="alphaUcPeriod"/>
            </a:pPr>
            <a:endParaRPr lang="en-US" sz="1000" dirty="0" smtClean="0">
              <a:latin typeface="Verdana" pitchFamily="34" charset="0"/>
            </a:endParaRPr>
          </a:p>
          <a:p>
            <a:pPr marL="749300" indent="-292100">
              <a:buFont typeface="+mj-lt"/>
              <a:buAutoNum type="alphaUcPeriod"/>
            </a:pPr>
            <a:r>
              <a:rPr lang="en-US" sz="1000" dirty="0" smtClean="0">
                <a:latin typeface="Verdana" pitchFamily="34" charset="0"/>
              </a:rPr>
              <a:t>4 Packages</a:t>
            </a:r>
          </a:p>
          <a:p>
            <a:pPr marL="749300" indent="-292100">
              <a:buFont typeface="+mj-lt"/>
              <a:buAutoNum type="alphaUcPeriod"/>
            </a:pPr>
            <a:endParaRPr lang="en-US" sz="1000" dirty="0" smtClean="0">
              <a:latin typeface="Verdana" pitchFamily="34" charset="0"/>
            </a:endParaRPr>
          </a:p>
          <a:p>
            <a:pPr marL="749300" indent="-292100">
              <a:buFont typeface="+mj-lt"/>
              <a:buAutoNum type="alphaUcPeriod"/>
            </a:pPr>
            <a:r>
              <a:rPr lang="en-US" sz="1000" dirty="0" smtClean="0">
                <a:latin typeface="Verdana" pitchFamily="34" charset="0"/>
              </a:rPr>
              <a:t>5 Packages</a:t>
            </a:r>
          </a:p>
          <a:p>
            <a:pPr marL="228600" indent="-228600">
              <a:buFont typeface="+mj-lt"/>
              <a:buAutoNum type="alphaUcPeriod"/>
            </a:pPr>
            <a:endParaRPr lang="en-US" sz="1000" dirty="0">
              <a:latin typeface="Verdana" pitchFamily="34" charset="0"/>
            </a:endParaRPr>
          </a:p>
        </p:txBody>
      </p:sp>
      <p:sp>
        <p:nvSpPr>
          <p:cNvPr id="12" name="Rectangle 11"/>
          <p:cNvSpPr/>
          <p:nvPr/>
        </p:nvSpPr>
        <p:spPr>
          <a:xfrm>
            <a:off x="457200" y="990600"/>
            <a:ext cx="4114800" cy="2092881"/>
          </a:xfrm>
          <a:prstGeom prst="rect">
            <a:avLst/>
          </a:prstGeom>
        </p:spPr>
        <p:txBody>
          <a:bodyPr wrap="square">
            <a:spAutoFit/>
          </a:bodyPr>
          <a:lstStyle/>
          <a:p>
            <a:pPr marL="238125" indent="-238125">
              <a:buFont typeface="+mj-lt"/>
              <a:buAutoNum type="arabicPeriod"/>
            </a:pPr>
            <a:r>
              <a:rPr lang="en-US" sz="1000" dirty="0" smtClean="0">
                <a:latin typeface="Verdana" pitchFamily="34" charset="0"/>
              </a:rPr>
              <a:t>About how much does each can of sugar-free soda cost if a case of 24 costs $5.99?</a:t>
            </a:r>
          </a:p>
          <a:p>
            <a:pPr marL="238125" indent="-238125">
              <a:buFont typeface="+mj-lt"/>
              <a:buAutoNum type="arabicPeriod"/>
            </a:pPr>
            <a:endParaRPr lang="en-US" sz="1000" dirty="0" smtClean="0">
              <a:latin typeface="Verdana" pitchFamily="34" charset="0"/>
            </a:endParaRPr>
          </a:p>
          <a:p>
            <a:pPr marL="238125" indent="-238125">
              <a:buFont typeface="+mj-lt"/>
              <a:buAutoNum type="arabicPeriod"/>
            </a:pPr>
            <a:endParaRPr lang="en-US" sz="1000" dirty="0" smtClean="0">
              <a:latin typeface="Verdana" pitchFamily="34" charset="0"/>
            </a:endParaRPr>
          </a:p>
          <a:p>
            <a:pPr marL="238125" indent="-238125">
              <a:buFont typeface="+mj-lt"/>
              <a:buAutoNum type="arabicPeriod"/>
            </a:pPr>
            <a:endParaRPr lang="en-US" sz="1000" dirty="0" smtClean="0">
              <a:latin typeface="Verdana" pitchFamily="34" charset="0"/>
            </a:endParaRPr>
          </a:p>
          <a:p>
            <a:pPr marL="238125" indent="-238125">
              <a:buFont typeface="+mj-lt"/>
              <a:buAutoNum type="arabicPeriod"/>
            </a:pPr>
            <a:endParaRPr lang="en-US" sz="1000" dirty="0" smtClean="0">
              <a:latin typeface="Verdana" pitchFamily="34" charset="0"/>
            </a:endParaRPr>
          </a:p>
          <a:p>
            <a:pPr marL="579438" indent="-238125">
              <a:buFont typeface="+mj-lt"/>
              <a:buAutoNum type="alphaUcPeriod"/>
            </a:pPr>
            <a:r>
              <a:rPr lang="en-US" sz="1000" dirty="0" smtClean="0">
                <a:latin typeface="Verdana" pitchFamily="34" charset="0"/>
              </a:rPr>
              <a:t>$0.23</a:t>
            </a:r>
          </a:p>
          <a:p>
            <a:pPr marL="579438" indent="-238125">
              <a:buFont typeface="+mj-lt"/>
              <a:buAutoNum type="alphaUcPeriod"/>
            </a:pPr>
            <a:endParaRPr lang="en-US" sz="1000" dirty="0" smtClean="0">
              <a:latin typeface="Verdana" pitchFamily="34" charset="0"/>
            </a:endParaRPr>
          </a:p>
          <a:p>
            <a:pPr marL="579438" indent="-238125">
              <a:buFont typeface="+mj-lt"/>
              <a:buAutoNum type="alphaUcPeriod"/>
            </a:pPr>
            <a:r>
              <a:rPr lang="en-US" sz="1000" dirty="0" smtClean="0">
                <a:latin typeface="Verdana" pitchFamily="34" charset="0"/>
              </a:rPr>
              <a:t>$0.24</a:t>
            </a:r>
          </a:p>
          <a:p>
            <a:pPr marL="579438" indent="-238125">
              <a:buFont typeface="+mj-lt"/>
              <a:buAutoNum type="alphaUcPeriod"/>
            </a:pPr>
            <a:endParaRPr lang="en-US" sz="1000" dirty="0" smtClean="0">
              <a:latin typeface="Verdana" pitchFamily="34" charset="0"/>
            </a:endParaRPr>
          </a:p>
          <a:p>
            <a:pPr marL="579438" indent="-238125">
              <a:buFont typeface="+mj-lt"/>
              <a:buAutoNum type="alphaUcPeriod"/>
            </a:pPr>
            <a:r>
              <a:rPr lang="en-US" sz="1000" dirty="0" smtClean="0">
                <a:latin typeface="Verdana" pitchFamily="34" charset="0"/>
              </a:rPr>
              <a:t>$0.25</a:t>
            </a:r>
          </a:p>
          <a:p>
            <a:pPr marL="579438" indent="-238125">
              <a:buFont typeface="+mj-lt"/>
              <a:buAutoNum type="alphaUcPeriod"/>
            </a:pPr>
            <a:endParaRPr lang="en-US" sz="1000" dirty="0" smtClean="0">
              <a:latin typeface="Verdana" pitchFamily="34" charset="0"/>
            </a:endParaRPr>
          </a:p>
          <a:p>
            <a:pPr marL="579438" indent="-238125">
              <a:buFont typeface="+mj-lt"/>
              <a:buAutoNum type="alphaUcPeriod"/>
            </a:pPr>
            <a:r>
              <a:rPr lang="en-US" sz="1000" dirty="0" smtClean="0">
                <a:latin typeface="Verdana" pitchFamily="34" charset="0"/>
              </a:rPr>
              <a:t>$0.26</a:t>
            </a:r>
            <a:endParaRPr lang="en-US" sz="1000" dirty="0">
              <a:latin typeface="Verdana" pitchFamily="34" charset="0"/>
            </a:endParaRPr>
          </a:p>
        </p:txBody>
      </p:sp>
      <p:sp>
        <p:nvSpPr>
          <p:cNvPr id="14" name="TextBox 13"/>
          <p:cNvSpPr txBox="1"/>
          <p:nvPr/>
        </p:nvSpPr>
        <p:spPr>
          <a:xfrm>
            <a:off x="5562600" y="7044822"/>
            <a:ext cx="4038600" cy="215444"/>
          </a:xfrm>
          <a:prstGeom prst="rect">
            <a:avLst/>
          </a:prstGeom>
          <a:noFill/>
        </p:spPr>
        <p:txBody>
          <a:bodyPr wrap="square" rtlCol="0">
            <a:spAutoFit/>
          </a:bodyPr>
          <a:lstStyle/>
          <a:p>
            <a:r>
              <a:rPr lang="en-US" sz="800" dirty="0" smtClean="0"/>
              <a:t>Rick and Susan Richmond 2011 - 2012</a:t>
            </a:r>
            <a:endParaRPr lang="en-US" sz="7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2</a:t>
            </a:r>
          </a:p>
        </p:txBody>
      </p:sp>
      <p:sp>
        <p:nvSpPr>
          <p:cNvPr id="13" name="TextBox 12"/>
          <p:cNvSpPr txBox="1"/>
          <p:nvPr/>
        </p:nvSpPr>
        <p:spPr>
          <a:xfrm>
            <a:off x="5562600" y="4648200"/>
            <a:ext cx="4038600" cy="2308324"/>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35" name="TextBox 34"/>
          <p:cNvSpPr txBox="1"/>
          <p:nvPr/>
        </p:nvSpPr>
        <p:spPr>
          <a:xfrm>
            <a:off x="457200" y="4648200"/>
            <a:ext cx="4495800" cy="2308324"/>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1" name="Rectangle 10"/>
          <p:cNvSpPr/>
          <p:nvPr/>
        </p:nvSpPr>
        <p:spPr>
          <a:xfrm>
            <a:off x="457200" y="300335"/>
            <a:ext cx="4419600" cy="461665"/>
          </a:xfrm>
          <a:prstGeom prst="rect">
            <a:avLst/>
          </a:prstGeom>
        </p:spPr>
        <p:txBody>
          <a:bodyPr wrap="square">
            <a:spAutoFit/>
          </a:bodyPr>
          <a:lstStyle/>
          <a:p>
            <a:r>
              <a:rPr lang="en-US" sz="800" b="1" dirty="0" smtClean="0">
                <a:solidFill>
                  <a:schemeClr val="bg1">
                    <a:lumMod val="75000"/>
                  </a:schemeClr>
                </a:solidFill>
              </a:rPr>
              <a:t>5.2.3 Select and use appropriate estimation strategies for division (e.g., use benchmarks, overestimate, underestimate, round) to calculate mentally based on the problem situation when computing with whole numbers.</a:t>
            </a:r>
          </a:p>
        </p:txBody>
      </p:sp>
      <p:sp>
        <p:nvSpPr>
          <p:cNvPr id="12" name="Rectangle 11"/>
          <p:cNvSpPr/>
          <p:nvPr/>
        </p:nvSpPr>
        <p:spPr>
          <a:xfrm>
            <a:off x="5562600" y="253425"/>
            <a:ext cx="4038600" cy="584775"/>
          </a:xfrm>
          <a:prstGeom prst="rect">
            <a:avLst/>
          </a:prstGeom>
        </p:spPr>
        <p:txBody>
          <a:bodyPr wrap="square">
            <a:spAutoFit/>
          </a:bodyPr>
          <a:lstStyle/>
          <a:p>
            <a:r>
              <a:rPr lang="en-US" sz="800" b="1" dirty="0" smtClean="0">
                <a:solidFill>
                  <a:schemeClr val="bg1">
                    <a:lumMod val="75000"/>
                  </a:schemeClr>
                </a:solidFill>
              </a:rPr>
              <a:t>5.2.3 Select and use appropriate estimation strategies for division (e.g., use benchmarks, overestimate, underestimate, round) to calculate mentally based on the problem situation when computing with whole numbers.</a:t>
            </a:r>
          </a:p>
          <a:p>
            <a:r>
              <a:rPr lang="en-US" sz="800" dirty="0" smtClean="0">
                <a:solidFill>
                  <a:schemeClr val="bg1">
                    <a:lumMod val="75000"/>
                  </a:schemeClr>
                </a:solidFill>
              </a:rPr>
              <a:t> </a:t>
            </a:r>
          </a:p>
        </p:txBody>
      </p:sp>
      <p:sp>
        <p:nvSpPr>
          <p:cNvPr id="14" name="Rectangle 13"/>
          <p:cNvSpPr/>
          <p:nvPr/>
        </p:nvSpPr>
        <p:spPr>
          <a:xfrm>
            <a:off x="457200" y="914400"/>
            <a:ext cx="4343400" cy="2554545"/>
          </a:xfrm>
          <a:prstGeom prst="rect">
            <a:avLst/>
          </a:prstGeom>
        </p:spPr>
        <p:txBody>
          <a:bodyPr wrap="square">
            <a:spAutoFit/>
          </a:bodyPr>
          <a:lstStyle/>
          <a:p>
            <a:pPr marL="228600" indent="-228600">
              <a:buFont typeface="+mj-lt"/>
              <a:buAutoNum type="arabicPeriod" startAt="9"/>
            </a:pPr>
            <a:r>
              <a:rPr lang="en-US" sz="1000" dirty="0" smtClean="0">
                <a:latin typeface="Verdana" pitchFamily="34" charset="0"/>
              </a:rPr>
              <a:t>The scouts in Lincoln City collected 594 cans of food Now they’re going to put the cans into bags to take to the Food Bank. </a:t>
            </a:r>
          </a:p>
          <a:p>
            <a:pPr marL="228600" indent="-228600">
              <a:buFont typeface="+mj-lt"/>
              <a:buAutoNum type="arabicPeriod" startAt="9"/>
            </a:pPr>
            <a:endParaRPr lang="en-US" sz="1000" dirty="0" smtClean="0">
              <a:latin typeface="Verdana" pitchFamily="34" charset="0"/>
            </a:endParaRPr>
          </a:p>
          <a:p>
            <a:pPr marL="228600" indent="-228600"/>
            <a:r>
              <a:rPr lang="en-US" sz="1000" dirty="0" smtClean="0">
                <a:latin typeface="Verdana" pitchFamily="34" charset="0"/>
              </a:rPr>
              <a:t>	If they put 21 cans in each bag, about how many bags of food can they make? </a:t>
            </a:r>
          </a:p>
          <a:p>
            <a:pPr marL="228600" indent="-228600"/>
            <a:endParaRPr lang="en-US" sz="1000" dirty="0" smtClean="0">
              <a:latin typeface="Verdana" pitchFamily="34" charset="0"/>
            </a:endParaRPr>
          </a:p>
          <a:p>
            <a:pPr marL="228600" indent="-228600"/>
            <a:endParaRPr lang="en-US" sz="1000" dirty="0" smtClean="0">
              <a:latin typeface="Verdana" pitchFamily="34" charset="0"/>
            </a:endParaRPr>
          </a:p>
          <a:p>
            <a:pPr marL="228600" indent="-228600"/>
            <a:endParaRPr lang="en-US" sz="1000" dirty="0" smtClean="0">
              <a:latin typeface="Verdana" pitchFamily="34" charset="0"/>
            </a:endParaRPr>
          </a:p>
          <a:p>
            <a:pPr marL="801688" indent="-346075">
              <a:buFont typeface="+mj-lt"/>
              <a:buAutoNum type="alphaUcPeriod"/>
            </a:pPr>
            <a:r>
              <a:rPr lang="en-US" sz="1000" dirty="0" smtClean="0">
                <a:latin typeface="Verdana" pitchFamily="34" charset="0"/>
              </a:rPr>
              <a:t>25</a:t>
            </a:r>
          </a:p>
          <a:p>
            <a:pPr marL="801688" indent="-346075">
              <a:buFont typeface="+mj-lt"/>
              <a:buAutoNum type="alphaUcPeriod"/>
            </a:pPr>
            <a:endParaRPr lang="en-US" sz="1000" dirty="0" smtClean="0">
              <a:latin typeface="Verdana" pitchFamily="34" charset="0"/>
            </a:endParaRPr>
          </a:p>
          <a:p>
            <a:pPr marL="801688" indent="-346075">
              <a:buFont typeface="+mj-lt"/>
              <a:buAutoNum type="alphaUcPeriod"/>
            </a:pPr>
            <a:r>
              <a:rPr lang="en-US" sz="1000" dirty="0" smtClean="0">
                <a:latin typeface="Verdana" pitchFamily="34" charset="0"/>
              </a:rPr>
              <a:t>27</a:t>
            </a:r>
          </a:p>
          <a:p>
            <a:pPr marL="801688" indent="-346075">
              <a:buFont typeface="+mj-lt"/>
              <a:buAutoNum type="alphaUcPeriod"/>
            </a:pPr>
            <a:endParaRPr lang="en-US" sz="1000" dirty="0" smtClean="0">
              <a:latin typeface="Verdana" pitchFamily="34" charset="0"/>
            </a:endParaRPr>
          </a:p>
          <a:p>
            <a:pPr marL="801688" indent="-346075">
              <a:buFont typeface="+mj-lt"/>
              <a:buAutoNum type="alphaUcPeriod"/>
            </a:pPr>
            <a:r>
              <a:rPr lang="en-US" sz="1000" dirty="0" smtClean="0">
                <a:latin typeface="Verdana" pitchFamily="34" charset="0"/>
              </a:rPr>
              <a:t>29</a:t>
            </a:r>
          </a:p>
          <a:p>
            <a:pPr marL="801688" indent="-346075">
              <a:buFont typeface="+mj-lt"/>
              <a:buAutoNum type="alphaUcPeriod"/>
            </a:pPr>
            <a:endParaRPr lang="en-US" sz="1000" dirty="0" smtClean="0">
              <a:latin typeface="Verdana" pitchFamily="34" charset="0"/>
            </a:endParaRPr>
          </a:p>
          <a:p>
            <a:pPr marL="801688" indent="-346075">
              <a:buFont typeface="+mj-lt"/>
              <a:buAutoNum type="alphaUcPeriod"/>
            </a:pPr>
            <a:r>
              <a:rPr lang="en-US" sz="1000" dirty="0" smtClean="0">
                <a:latin typeface="Verdana" pitchFamily="34" charset="0"/>
              </a:rPr>
              <a:t>31</a:t>
            </a:r>
            <a:endParaRPr lang="en-US" sz="1000" dirty="0">
              <a:latin typeface="Verdana" pitchFamily="34" charset="0"/>
            </a:endParaRPr>
          </a:p>
        </p:txBody>
      </p:sp>
      <p:sp>
        <p:nvSpPr>
          <p:cNvPr id="15" name="TextBox 14"/>
          <p:cNvSpPr txBox="1"/>
          <p:nvPr/>
        </p:nvSpPr>
        <p:spPr>
          <a:xfrm>
            <a:off x="533400" y="6934200"/>
            <a:ext cx="4267200" cy="215444"/>
          </a:xfrm>
          <a:prstGeom prst="rect">
            <a:avLst/>
          </a:prstGeom>
          <a:noFill/>
        </p:spPr>
        <p:txBody>
          <a:bodyPr wrap="square" rtlCol="0">
            <a:spAutoFit/>
          </a:bodyPr>
          <a:lstStyle/>
          <a:p>
            <a:r>
              <a:rPr lang="en-US" sz="800" dirty="0" smtClean="0"/>
              <a:t>Rick and Susan Richmond 2011 - 2012</a:t>
            </a:r>
            <a:endParaRPr lang="en-US" sz="700" dirty="0" smtClean="0"/>
          </a:p>
        </p:txBody>
      </p:sp>
      <p:sp>
        <p:nvSpPr>
          <p:cNvPr id="18" name="TextBox 17"/>
          <p:cNvSpPr txBox="1"/>
          <p:nvPr/>
        </p:nvSpPr>
        <p:spPr>
          <a:xfrm>
            <a:off x="5562600" y="6934200"/>
            <a:ext cx="3962400" cy="215444"/>
          </a:xfrm>
          <a:prstGeom prst="rect">
            <a:avLst/>
          </a:prstGeom>
          <a:noFill/>
        </p:spPr>
        <p:txBody>
          <a:bodyPr wrap="square" rtlCol="0">
            <a:spAutoFit/>
          </a:bodyPr>
          <a:lstStyle/>
          <a:p>
            <a:r>
              <a:rPr lang="en-US" sz="800" dirty="0" smtClean="0"/>
              <a:t>Rick and Susan Richmond 2011 - 2012</a:t>
            </a:r>
            <a:endParaRPr lang="en-US" sz="700" dirty="0" smtClean="0"/>
          </a:p>
        </p:txBody>
      </p:sp>
      <p:sp>
        <p:nvSpPr>
          <p:cNvPr id="19" name="Rectangle 18"/>
          <p:cNvSpPr/>
          <p:nvPr/>
        </p:nvSpPr>
        <p:spPr>
          <a:xfrm>
            <a:off x="5562600" y="914400"/>
            <a:ext cx="4038600" cy="2246769"/>
          </a:xfrm>
          <a:prstGeom prst="rect">
            <a:avLst/>
          </a:prstGeom>
        </p:spPr>
        <p:txBody>
          <a:bodyPr wrap="square">
            <a:spAutoFit/>
          </a:bodyPr>
          <a:lstStyle/>
          <a:p>
            <a:pPr marL="228600" indent="-228600">
              <a:buFont typeface="+mj-lt"/>
              <a:buAutoNum type="arabicPeriod" startAt="2"/>
            </a:pPr>
            <a:r>
              <a:rPr lang="en-US" sz="1000" dirty="0" smtClean="0">
                <a:latin typeface="Verdana" pitchFamily="34" charset="0"/>
              </a:rPr>
              <a:t>There are 113 people in line to ride the bumper cars.  </a:t>
            </a:r>
          </a:p>
          <a:p>
            <a:pPr marL="228600" indent="-228600">
              <a:buFont typeface="+mj-lt"/>
              <a:buAutoNum type="arabicPeriod" startAt="2"/>
            </a:pPr>
            <a:endParaRPr lang="en-US" sz="1000" dirty="0" smtClean="0">
              <a:latin typeface="Verdana" pitchFamily="34" charset="0"/>
            </a:endParaRPr>
          </a:p>
          <a:p>
            <a:pPr marL="228600" indent="-228600"/>
            <a:r>
              <a:rPr lang="en-US" sz="1000" dirty="0" smtClean="0">
                <a:latin typeface="Verdana" pitchFamily="34" charset="0"/>
              </a:rPr>
              <a:t>	If 6 people can go on each round, about how many rounds will it take for all the people to ride?</a:t>
            </a:r>
          </a:p>
          <a:p>
            <a:pPr marL="228600" indent="-228600"/>
            <a:endParaRPr lang="en-US" sz="1000" dirty="0" smtClean="0">
              <a:latin typeface="Verdana" pitchFamily="34" charset="0"/>
            </a:endParaRPr>
          </a:p>
          <a:p>
            <a:pPr marL="228600" indent="-228600"/>
            <a:endParaRPr lang="en-US" sz="1000" dirty="0" smtClean="0">
              <a:latin typeface="Verdana" pitchFamily="34" charset="0"/>
            </a:endParaRPr>
          </a:p>
          <a:p>
            <a:pPr marL="228600" indent="-228600"/>
            <a:endParaRPr lang="en-US" sz="1000" dirty="0" smtClean="0">
              <a:latin typeface="Verdana" pitchFamily="34" charset="0"/>
            </a:endParaRPr>
          </a:p>
          <a:p>
            <a:pPr marL="971550" indent="-346075">
              <a:buFont typeface="+mj-lt"/>
              <a:buAutoNum type="alphaUcPeriod"/>
            </a:pPr>
            <a:r>
              <a:rPr lang="en-US" sz="1000" dirty="0" smtClean="0">
                <a:latin typeface="Verdana" pitchFamily="34" charset="0"/>
              </a:rPr>
              <a:t>10</a:t>
            </a:r>
          </a:p>
          <a:p>
            <a:pPr marL="971550" indent="-346075">
              <a:buFont typeface="+mj-lt"/>
              <a:buAutoNum type="alphaUcPeriod"/>
            </a:pPr>
            <a:endParaRPr lang="en-US" sz="1000" dirty="0" smtClean="0">
              <a:latin typeface="Verdana" pitchFamily="34" charset="0"/>
            </a:endParaRPr>
          </a:p>
          <a:p>
            <a:pPr marL="971550" indent="-346075">
              <a:buFont typeface="+mj-lt"/>
              <a:buAutoNum type="alphaUcPeriod"/>
            </a:pPr>
            <a:r>
              <a:rPr lang="en-US" sz="1000" dirty="0" smtClean="0">
                <a:latin typeface="Verdana" pitchFamily="34" charset="0"/>
              </a:rPr>
              <a:t>12</a:t>
            </a:r>
          </a:p>
          <a:p>
            <a:pPr marL="971550" indent="-346075">
              <a:buFont typeface="+mj-lt"/>
              <a:buAutoNum type="alphaUcPeriod"/>
            </a:pPr>
            <a:endParaRPr lang="en-US" sz="1000" dirty="0" smtClean="0">
              <a:latin typeface="Verdana" pitchFamily="34" charset="0"/>
            </a:endParaRPr>
          </a:p>
          <a:p>
            <a:pPr marL="971550" indent="-346075">
              <a:buFont typeface="+mj-lt"/>
              <a:buAutoNum type="alphaUcPeriod"/>
            </a:pPr>
            <a:r>
              <a:rPr lang="en-US" sz="1000" dirty="0" smtClean="0">
                <a:latin typeface="Verdana" pitchFamily="34" charset="0"/>
              </a:rPr>
              <a:t>14</a:t>
            </a:r>
          </a:p>
          <a:p>
            <a:pPr marL="971550" indent="-346075">
              <a:buFont typeface="+mj-lt"/>
              <a:buAutoNum type="alphaUcPeriod"/>
            </a:pPr>
            <a:endParaRPr lang="en-US" sz="1000" dirty="0" smtClean="0">
              <a:latin typeface="Verdana" pitchFamily="34" charset="0"/>
            </a:endParaRPr>
          </a:p>
          <a:p>
            <a:pPr marL="971550" indent="-346075">
              <a:buFont typeface="+mj-lt"/>
              <a:buAutoNum type="alphaUcPeriod"/>
            </a:pPr>
            <a:r>
              <a:rPr lang="en-US" sz="1000" dirty="0" smtClean="0">
                <a:latin typeface="Verdana" pitchFamily="34" charset="0"/>
              </a:rPr>
              <a:t>18</a:t>
            </a:r>
            <a:endParaRPr lang="en-US" sz="1000"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3</a:t>
            </a:r>
          </a:p>
        </p:txBody>
      </p:sp>
      <p:sp>
        <p:nvSpPr>
          <p:cNvPr id="9" name="TextBox 8"/>
          <p:cNvSpPr txBox="1"/>
          <p:nvPr/>
        </p:nvSpPr>
        <p:spPr>
          <a:xfrm>
            <a:off x="457200" y="4825931"/>
            <a:ext cx="4419600" cy="2108269"/>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14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1" name="TextBox 20"/>
          <p:cNvSpPr txBox="1"/>
          <p:nvPr/>
        </p:nvSpPr>
        <p:spPr>
          <a:xfrm>
            <a:off x="5562600" y="4826675"/>
            <a:ext cx="40386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4" name="Rectangle 13"/>
          <p:cNvSpPr/>
          <p:nvPr/>
        </p:nvSpPr>
        <p:spPr>
          <a:xfrm>
            <a:off x="5562600" y="304800"/>
            <a:ext cx="4038600" cy="461665"/>
          </a:xfrm>
          <a:prstGeom prst="rect">
            <a:avLst/>
          </a:prstGeom>
        </p:spPr>
        <p:txBody>
          <a:bodyPr wrap="square">
            <a:spAutoFit/>
          </a:bodyPr>
          <a:lstStyle/>
          <a:p>
            <a:r>
              <a:rPr lang="en-US" sz="800" b="1" dirty="0" smtClean="0">
                <a:solidFill>
                  <a:schemeClr val="bg1">
                    <a:lumMod val="75000"/>
                  </a:schemeClr>
                </a:solidFill>
              </a:rPr>
              <a:t>5.2.5 Develop fluency with efficient procedures for dividing whole numbers and justify why the procedures work on the basis of place value and number properties.</a:t>
            </a:r>
            <a:endParaRPr lang="en-US" sz="800" b="1" dirty="0">
              <a:solidFill>
                <a:schemeClr val="bg1">
                  <a:lumMod val="75000"/>
                </a:schemeClr>
              </a:solidFill>
            </a:endParaRPr>
          </a:p>
        </p:txBody>
      </p:sp>
      <p:sp>
        <p:nvSpPr>
          <p:cNvPr id="16" name="Rectangle 15"/>
          <p:cNvSpPr/>
          <p:nvPr/>
        </p:nvSpPr>
        <p:spPr>
          <a:xfrm>
            <a:off x="457200" y="304800"/>
            <a:ext cx="4495800" cy="461665"/>
          </a:xfrm>
          <a:prstGeom prst="rect">
            <a:avLst/>
          </a:prstGeom>
        </p:spPr>
        <p:txBody>
          <a:bodyPr wrap="square">
            <a:spAutoFit/>
          </a:bodyPr>
          <a:lstStyle/>
          <a:p>
            <a:r>
              <a:rPr lang="en-US" sz="800" b="1" dirty="0" smtClean="0">
                <a:solidFill>
                  <a:schemeClr val="bg1">
                    <a:lumMod val="75000"/>
                  </a:schemeClr>
                </a:solidFill>
              </a:rPr>
              <a:t>5.2.3 Select and use appropriate estimation strategies for division (e.g., use benchmarks, overestimate, underestimate, round) to calculate mentally based on the problem situation when computing with whole numbers.</a:t>
            </a:r>
          </a:p>
        </p:txBody>
      </p:sp>
      <p:sp>
        <p:nvSpPr>
          <p:cNvPr id="15" name="Rectangle 14"/>
          <p:cNvSpPr/>
          <p:nvPr/>
        </p:nvSpPr>
        <p:spPr>
          <a:xfrm>
            <a:off x="457200" y="914400"/>
            <a:ext cx="4343400" cy="2246769"/>
          </a:xfrm>
          <a:prstGeom prst="rect">
            <a:avLst/>
          </a:prstGeom>
        </p:spPr>
        <p:txBody>
          <a:bodyPr wrap="square">
            <a:spAutoFit/>
          </a:bodyPr>
          <a:lstStyle/>
          <a:p>
            <a:pPr marL="228600" indent="-228600">
              <a:buFont typeface="+mj-lt"/>
              <a:buAutoNum type="arabicPeriod" startAt="3"/>
            </a:pPr>
            <a:r>
              <a:rPr lang="en-US" sz="1000" dirty="0" smtClean="0">
                <a:latin typeface="Verdana" pitchFamily="34" charset="0"/>
              </a:rPr>
              <a:t>A grocery store chain has $9,858 to buy new shelves.  </a:t>
            </a:r>
          </a:p>
          <a:p>
            <a:pPr marL="228600" indent="-228600">
              <a:buFont typeface="+mj-lt"/>
              <a:buAutoNum type="arabicPeriod" startAt="3"/>
            </a:pPr>
            <a:endParaRPr lang="en-US" sz="1000" dirty="0" smtClean="0">
              <a:latin typeface="Verdana" pitchFamily="34" charset="0"/>
            </a:endParaRPr>
          </a:p>
          <a:p>
            <a:pPr marL="228600" indent="-228600"/>
            <a:r>
              <a:rPr lang="en-US" sz="1000" dirty="0" smtClean="0">
                <a:latin typeface="Verdana" pitchFamily="34" charset="0"/>
              </a:rPr>
              <a:t>	If each shelf costs six dollars, how many shelves can the grocery store purchase?</a:t>
            </a:r>
          </a:p>
          <a:p>
            <a:pPr marL="228600" indent="-228600"/>
            <a:endParaRPr lang="en-US" sz="1000" dirty="0" smtClean="0">
              <a:latin typeface="Verdana" pitchFamily="34" charset="0"/>
            </a:endParaRPr>
          </a:p>
          <a:p>
            <a:pPr marL="228600" indent="-228600"/>
            <a:endParaRPr lang="en-US" sz="1000" dirty="0" smtClean="0">
              <a:latin typeface="Verdana" pitchFamily="34" charset="0"/>
            </a:endParaRPr>
          </a:p>
          <a:p>
            <a:pPr marL="228600" indent="-228600"/>
            <a:endParaRPr lang="en-US" sz="1000" dirty="0" smtClean="0">
              <a:latin typeface="Verdana" pitchFamily="34" charset="0"/>
            </a:endParaRPr>
          </a:p>
          <a:p>
            <a:pPr marL="801688" indent="-346075">
              <a:buFont typeface="+mj-lt"/>
              <a:buAutoNum type="alphaUcPeriod"/>
            </a:pPr>
            <a:r>
              <a:rPr lang="en-US" sz="1000" dirty="0" smtClean="0">
                <a:latin typeface="Verdana" pitchFamily="34" charset="0"/>
              </a:rPr>
              <a:t>1,625</a:t>
            </a:r>
          </a:p>
          <a:p>
            <a:pPr marL="801688" indent="-346075">
              <a:buFont typeface="+mj-lt"/>
              <a:buAutoNum type="alphaUcPeriod"/>
            </a:pPr>
            <a:endParaRPr lang="en-US" sz="1000" dirty="0" smtClean="0">
              <a:latin typeface="Verdana" pitchFamily="34" charset="0"/>
            </a:endParaRPr>
          </a:p>
          <a:p>
            <a:pPr marL="801688" indent="-346075">
              <a:buFont typeface="+mj-lt"/>
              <a:buAutoNum type="alphaUcPeriod"/>
            </a:pPr>
            <a:r>
              <a:rPr lang="en-US" sz="1000" dirty="0" smtClean="0">
                <a:latin typeface="Verdana" pitchFamily="34" charset="0"/>
              </a:rPr>
              <a:t>1850</a:t>
            </a:r>
          </a:p>
          <a:p>
            <a:pPr marL="801688" indent="-346075">
              <a:buFont typeface="+mj-lt"/>
              <a:buAutoNum type="alphaUcPeriod"/>
            </a:pPr>
            <a:endParaRPr lang="en-US" sz="1000" dirty="0" smtClean="0">
              <a:latin typeface="Verdana" pitchFamily="34" charset="0"/>
            </a:endParaRPr>
          </a:p>
          <a:p>
            <a:pPr marL="801688" indent="-346075">
              <a:buFont typeface="+mj-lt"/>
              <a:buAutoNum type="alphaUcPeriod"/>
            </a:pPr>
            <a:r>
              <a:rPr lang="en-US" sz="1000" dirty="0" smtClean="0">
                <a:latin typeface="Verdana" pitchFamily="34" charset="0"/>
              </a:rPr>
              <a:t>1342</a:t>
            </a:r>
          </a:p>
          <a:p>
            <a:pPr marL="801688" indent="-346075">
              <a:buFont typeface="+mj-lt"/>
              <a:buAutoNum type="alphaUcPeriod"/>
            </a:pPr>
            <a:endParaRPr lang="en-US" sz="1000" dirty="0" smtClean="0">
              <a:latin typeface="Verdana" pitchFamily="34" charset="0"/>
            </a:endParaRPr>
          </a:p>
          <a:p>
            <a:pPr marL="801688" indent="-346075">
              <a:buFont typeface="+mj-lt"/>
              <a:buAutoNum type="alphaUcPeriod"/>
            </a:pPr>
            <a:r>
              <a:rPr lang="en-US" sz="1000" dirty="0" smtClean="0">
                <a:latin typeface="Verdana" pitchFamily="34" charset="0"/>
              </a:rPr>
              <a:t>1710</a:t>
            </a:r>
            <a:endParaRPr lang="en-US" sz="1000" dirty="0">
              <a:latin typeface="Verdana" pitchFamily="34" charset="0"/>
            </a:endParaRPr>
          </a:p>
        </p:txBody>
      </p:sp>
      <p:sp>
        <p:nvSpPr>
          <p:cNvPr id="17" name="Rectangle 16"/>
          <p:cNvSpPr/>
          <p:nvPr/>
        </p:nvSpPr>
        <p:spPr>
          <a:xfrm>
            <a:off x="5562600" y="990600"/>
            <a:ext cx="3733800" cy="1938992"/>
          </a:xfrm>
          <a:prstGeom prst="rect">
            <a:avLst/>
          </a:prstGeom>
        </p:spPr>
        <p:txBody>
          <a:bodyPr wrap="square">
            <a:spAutoFit/>
          </a:bodyPr>
          <a:lstStyle/>
          <a:p>
            <a:pPr marL="228600" indent="-228600">
              <a:buFont typeface="+mj-lt"/>
              <a:buAutoNum type="arabicPeriod" startAt="8"/>
            </a:pPr>
            <a:r>
              <a:rPr lang="en-US" sz="1000" dirty="0" smtClean="0">
                <a:latin typeface="Verdana" pitchFamily="34" charset="0"/>
              </a:rPr>
              <a:t>Given that 6 ÷ 3 = 2, 9 ÷ 3 = 3 and 3 ÷ 3 = 1, </a:t>
            </a:r>
          </a:p>
          <a:p>
            <a:pPr marL="228600" indent="-228600"/>
            <a:r>
              <a:rPr lang="en-US" sz="1000" dirty="0" smtClean="0">
                <a:latin typeface="Verdana" pitchFamily="34" charset="0"/>
              </a:rPr>
              <a:t>	find 693 ÷ 3</a:t>
            </a:r>
          </a:p>
          <a:p>
            <a:pPr marL="228600" indent="-228600">
              <a:buFont typeface="+mj-lt"/>
              <a:buAutoNum type="arabicPeriod" startAt="8"/>
            </a:pPr>
            <a:endParaRPr lang="en-US" sz="1000" dirty="0" smtClean="0">
              <a:latin typeface="Verdana" pitchFamily="34" charset="0"/>
            </a:endParaRPr>
          </a:p>
          <a:p>
            <a:pPr marL="228600" indent="-228600"/>
            <a:r>
              <a:rPr lang="en-US" sz="1000" dirty="0" smtClean="0">
                <a:latin typeface="Verdana" pitchFamily="34" charset="0"/>
              </a:rPr>
              <a:t>	</a:t>
            </a:r>
          </a:p>
          <a:p>
            <a:pPr marL="228600" indent="-228600"/>
            <a:endParaRPr lang="en-US" sz="1000" dirty="0" smtClean="0">
              <a:latin typeface="Verdana" pitchFamily="34" charset="0"/>
            </a:endParaRPr>
          </a:p>
          <a:p>
            <a:pPr marL="749300" indent="-346075">
              <a:buFont typeface="+mj-lt"/>
              <a:buAutoNum type="alphaUcPeriod"/>
            </a:pPr>
            <a:r>
              <a:rPr lang="en-US" sz="1000" dirty="0" smtClean="0">
                <a:latin typeface="Verdana" pitchFamily="34" charset="0"/>
              </a:rPr>
              <a:t>132</a:t>
            </a:r>
          </a:p>
          <a:p>
            <a:pPr marL="749300" indent="-346075">
              <a:buFont typeface="+mj-lt"/>
              <a:buAutoNum type="alphaUcPeriod"/>
            </a:pPr>
            <a:endParaRPr lang="en-US" sz="1000" dirty="0" smtClean="0">
              <a:latin typeface="Verdana" pitchFamily="34" charset="0"/>
            </a:endParaRPr>
          </a:p>
          <a:p>
            <a:pPr marL="749300" indent="-346075">
              <a:buFont typeface="+mj-lt"/>
              <a:buAutoNum type="alphaUcPeriod"/>
            </a:pPr>
            <a:r>
              <a:rPr lang="en-US" sz="1000" dirty="0" smtClean="0">
                <a:latin typeface="Verdana" pitchFamily="34" charset="0"/>
              </a:rPr>
              <a:t>231</a:t>
            </a:r>
          </a:p>
          <a:p>
            <a:pPr marL="749300" indent="-346075">
              <a:buFont typeface="+mj-lt"/>
              <a:buAutoNum type="alphaUcPeriod"/>
            </a:pPr>
            <a:endParaRPr lang="en-US" sz="1000" dirty="0" smtClean="0">
              <a:latin typeface="Verdana" pitchFamily="34" charset="0"/>
            </a:endParaRPr>
          </a:p>
          <a:p>
            <a:pPr marL="749300" indent="-346075">
              <a:buFont typeface="+mj-lt"/>
              <a:buAutoNum type="alphaUcPeriod"/>
            </a:pPr>
            <a:r>
              <a:rPr lang="en-US" sz="1000" dirty="0" smtClean="0">
                <a:latin typeface="Verdana" pitchFamily="34" charset="0"/>
              </a:rPr>
              <a:t>321</a:t>
            </a:r>
          </a:p>
          <a:p>
            <a:pPr marL="749300" indent="-346075">
              <a:buFont typeface="+mj-lt"/>
              <a:buAutoNum type="alphaUcPeriod"/>
            </a:pPr>
            <a:endParaRPr lang="en-US" sz="1000" dirty="0" smtClean="0">
              <a:latin typeface="Verdana" pitchFamily="34" charset="0"/>
            </a:endParaRPr>
          </a:p>
          <a:p>
            <a:pPr marL="749300" indent="-346075">
              <a:buFont typeface="+mj-lt"/>
              <a:buAutoNum type="alphaUcPeriod"/>
            </a:pPr>
            <a:r>
              <a:rPr lang="en-US" sz="1000" dirty="0" smtClean="0">
                <a:latin typeface="Verdana" pitchFamily="34" charset="0"/>
              </a:rPr>
              <a:t>312</a:t>
            </a:r>
            <a:endParaRPr lang="en-US" sz="1000" dirty="0">
              <a:latin typeface="Verdana" pitchFamily="34" charset="0"/>
            </a:endParaRPr>
          </a:p>
        </p:txBody>
      </p:sp>
      <p:sp>
        <p:nvSpPr>
          <p:cNvPr id="18" name="TextBox 17"/>
          <p:cNvSpPr txBox="1"/>
          <p:nvPr/>
        </p:nvSpPr>
        <p:spPr>
          <a:xfrm>
            <a:off x="457200" y="6934200"/>
            <a:ext cx="3962400" cy="215444"/>
          </a:xfrm>
          <a:prstGeom prst="rect">
            <a:avLst/>
          </a:prstGeom>
          <a:noFill/>
        </p:spPr>
        <p:txBody>
          <a:bodyPr wrap="square" rtlCol="0">
            <a:spAutoFit/>
          </a:bodyPr>
          <a:lstStyle/>
          <a:p>
            <a:r>
              <a:rPr lang="en-US" sz="800" dirty="0" smtClean="0"/>
              <a:t>Rick and Susan Richmond 2011 - 2012</a:t>
            </a:r>
            <a:endParaRPr lang="en-US" sz="700" dirty="0" smtClean="0"/>
          </a:p>
        </p:txBody>
      </p:sp>
      <p:sp>
        <p:nvSpPr>
          <p:cNvPr id="19" name="TextBox 18"/>
          <p:cNvSpPr txBox="1"/>
          <p:nvPr/>
        </p:nvSpPr>
        <p:spPr>
          <a:xfrm>
            <a:off x="5551967" y="6847367"/>
            <a:ext cx="3962400" cy="215444"/>
          </a:xfrm>
          <a:prstGeom prst="rect">
            <a:avLst/>
          </a:prstGeom>
          <a:noFill/>
        </p:spPr>
        <p:txBody>
          <a:bodyPr wrap="square" rtlCol="0">
            <a:spAutoFit/>
          </a:bodyPr>
          <a:lstStyle/>
          <a:p>
            <a:r>
              <a:rPr lang="en-US" sz="800" dirty="0" smtClean="0"/>
              <a:t>Rick and Susan Richmond 2011 - 2012</a:t>
            </a:r>
            <a:endParaRPr lang="en-US" sz="7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14" name="TextBox 13"/>
          <p:cNvSpPr txBox="1"/>
          <p:nvPr/>
        </p:nvSpPr>
        <p:spPr>
          <a:xfrm>
            <a:off x="5638800" y="5041374"/>
            <a:ext cx="39624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9" name="TextBox 8"/>
          <p:cNvSpPr txBox="1"/>
          <p:nvPr/>
        </p:nvSpPr>
        <p:spPr>
          <a:xfrm>
            <a:off x="457200" y="5029200"/>
            <a:ext cx="43434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5" name="Rectangle 14"/>
          <p:cNvSpPr/>
          <p:nvPr/>
        </p:nvSpPr>
        <p:spPr>
          <a:xfrm>
            <a:off x="381000" y="304800"/>
            <a:ext cx="4419600" cy="338554"/>
          </a:xfrm>
          <a:prstGeom prst="rect">
            <a:avLst/>
          </a:prstGeom>
        </p:spPr>
        <p:txBody>
          <a:bodyPr wrap="square">
            <a:spAutoFit/>
          </a:bodyPr>
          <a:lstStyle/>
          <a:p>
            <a:r>
              <a:rPr lang="en-US" sz="800" b="1" dirty="0" smtClean="0">
                <a:solidFill>
                  <a:schemeClr val="bg1">
                    <a:lumMod val="75000"/>
                  </a:schemeClr>
                </a:solidFill>
              </a:rPr>
              <a:t>5.2.5 Develop fluency with efficient procedures for dividing whole numbers and justify why the procedures work on the basis of place value and number properties..</a:t>
            </a:r>
          </a:p>
        </p:txBody>
      </p:sp>
      <p:sp>
        <p:nvSpPr>
          <p:cNvPr id="16" name="Rectangle 15"/>
          <p:cNvSpPr/>
          <p:nvPr/>
        </p:nvSpPr>
        <p:spPr>
          <a:xfrm>
            <a:off x="5562600" y="304800"/>
            <a:ext cx="4038600" cy="461665"/>
          </a:xfrm>
          <a:prstGeom prst="rect">
            <a:avLst/>
          </a:prstGeom>
        </p:spPr>
        <p:txBody>
          <a:bodyPr wrap="square">
            <a:spAutoFit/>
          </a:bodyPr>
          <a:lstStyle/>
          <a:p>
            <a:r>
              <a:rPr lang="en-US" sz="800" b="1" dirty="0" smtClean="0">
                <a:solidFill>
                  <a:schemeClr val="bg1">
                    <a:lumMod val="75000"/>
                  </a:schemeClr>
                </a:solidFill>
              </a:rPr>
              <a:t>5.2.5 Develop fluency with efficient procedures for dividing whole numbers and justify why the procedures work on the basis of place value and number properties.</a:t>
            </a:r>
            <a:endParaRPr lang="en-US" sz="800" b="1" dirty="0">
              <a:solidFill>
                <a:schemeClr val="bg1">
                  <a:lumMod val="75000"/>
                </a:schemeClr>
              </a:solidFill>
            </a:endParaRPr>
          </a:p>
        </p:txBody>
      </p:sp>
      <p:graphicFrame>
        <p:nvGraphicFramePr>
          <p:cNvPr id="19" name="Table 18"/>
          <p:cNvGraphicFramePr>
            <a:graphicFrameLocks noGrp="1"/>
          </p:cNvGraphicFramePr>
          <p:nvPr/>
        </p:nvGraphicFramePr>
        <p:xfrm>
          <a:off x="990600" y="1371600"/>
          <a:ext cx="2133600" cy="274320"/>
        </p:xfrm>
        <a:graphic>
          <a:graphicData uri="http://schemas.openxmlformats.org/drawingml/2006/table">
            <a:tbl>
              <a:tblPr firstRow="1" bandRow="1">
                <a:tableStyleId>{5C22544A-7EE6-4342-B048-85BDC9FD1C3A}</a:tableStyleId>
              </a:tblPr>
              <a:tblGrid>
                <a:gridCol w="533400"/>
                <a:gridCol w="533400"/>
                <a:gridCol w="533400"/>
                <a:gridCol w="533400"/>
              </a:tblGrid>
              <a:tr h="228600">
                <a:tc>
                  <a:txBody>
                    <a:bodyPr/>
                    <a:lstStyle/>
                    <a:p>
                      <a:pPr algn="ctr"/>
                      <a:r>
                        <a:rPr lang="en-US" sz="1200" dirty="0" smtClean="0">
                          <a:solidFill>
                            <a:schemeClr val="tx1"/>
                          </a:solidFill>
                          <a:latin typeface="Verdana" pitchFamily="34" charset="0"/>
                        </a:rPr>
                        <a:t>4</a:t>
                      </a:r>
                      <a:endParaRPr lang="en-US" sz="12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latin typeface="Verdana" pitchFamily="34" charset="0"/>
                        </a:rPr>
                        <a:t>11</a:t>
                      </a:r>
                      <a:endParaRPr lang="en-US" sz="12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latin typeface="Verdana" pitchFamily="34" charset="0"/>
                        </a:rPr>
                        <a:t>66</a:t>
                      </a:r>
                      <a:endParaRPr lang="en-US" sz="12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latin typeface="Verdana" pitchFamily="34" charset="0"/>
                        </a:rPr>
                        <a:t>113</a:t>
                      </a:r>
                      <a:endParaRPr lang="en-US" sz="12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1" name="TextBox 20"/>
          <p:cNvSpPr txBox="1"/>
          <p:nvPr/>
        </p:nvSpPr>
        <p:spPr>
          <a:xfrm>
            <a:off x="457200" y="914400"/>
            <a:ext cx="4343400" cy="3323987"/>
          </a:xfrm>
          <a:prstGeom prst="rect">
            <a:avLst/>
          </a:prstGeom>
          <a:noFill/>
        </p:spPr>
        <p:txBody>
          <a:bodyPr wrap="square" rtlCol="0">
            <a:spAutoFit/>
          </a:bodyPr>
          <a:lstStyle/>
          <a:p>
            <a:pPr marL="228600" indent="-228600">
              <a:buFont typeface="+mj-lt"/>
              <a:buAutoNum type="arabicPeriod" startAt="7"/>
            </a:pPr>
            <a:r>
              <a:rPr lang="en-US" sz="1000" dirty="0" smtClean="0">
                <a:latin typeface="Verdana" pitchFamily="34" charset="0"/>
              </a:rPr>
              <a:t> Look at these numbers:</a:t>
            </a:r>
          </a:p>
          <a:p>
            <a:pPr marL="228600" indent="-228600">
              <a:buFont typeface="+mj-lt"/>
              <a:buAutoNum type="arabicPeriod" startAt="7"/>
            </a:pPr>
            <a:endParaRPr lang="en-US" sz="1000" dirty="0" smtClean="0">
              <a:latin typeface="Verdana" pitchFamily="34" charset="0"/>
            </a:endParaRPr>
          </a:p>
          <a:p>
            <a:pPr marL="228600" indent="-228600">
              <a:buFont typeface="+mj-lt"/>
              <a:buAutoNum type="arabicPeriod" startAt="7"/>
            </a:pPr>
            <a:endParaRPr lang="en-US" sz="1000" dirty="0" smtClean="0">
              <a:latin typeface="Verdana" pitchFamily="34" charset="0"/>
            </a:endParaRPr>
          </a:p>
          <a:p>
            <a:pPr marL="228600" indent="-228600">
              <a:buFont typeface="+mj-lt"/>
              <a:buAutoNum type="arabicPeriod" startAt="7"/>
            </a:pPr>
            <a:endParaRPr lang="en-US" sz="1000" dirty="0" smtClean="0">
              <a:latin typeface="Verdana" pitchFamily="34" charset="0"/>
            </a:endParaRPr>
          </a:p>
          <a:p>
            <a:pPr marL="228600" indent="-228600">
              <a:buFont typeface="+mj-lt"/>
              <a:buAutoNum type="arabicPeriod" startAt="7"/>
            </a:pPr>
            <a:endParaRPr lang="en-US" sz="1000" dirty="0" smtClean="0">
              <a:latin typeface="Verdana" pitchFamily="34" charset="0"/>
            </a:endParaRPr>
          </a:p>
          <a:p>
            <a:pPr marL="228600" indent="-228600">
              <a:buFont typeface="+mj-lt"/>
              <a:buAutoNum type="arabicPeriod" startAt="7"/>
            </a:pPr>
            <a:endParaRPr lang="en-US" sz="1000" dirty="0" smtClean="0">
              <a:latin typeface="Verdana" pitchFamily="34" charset="0"/>
            </a:endParaRPr>
          </a:p>
          <a:p>
            <a:pPr marL="228600" indent="-228600"/>
            <a:endParaRPr lang="en-US" sz="1000" dirty="0" smtClean="0">
              <a:latin typeface="Verdana" pitchFamily="34" charset="0"/>
            </a:endParaRPr>
          </a:p>
          <a:p>
            <a:pPr marL="228600" indent="-228600"/>
            <a:r>
              <a:rPr lang="en-US" sz="1000" dirty="0" smtClean="0">
                <a:latin typeface="Verdana" pitchFamily="34" charset="0"/>
              </a:rPr>
              <a:t>Which two numbers in the box have the quotient of 6?</a:t>
            </a:r>
          </a:p>
          <a:p>
            <a:pPr marL="228600" indent="-228600"/>
            <a:endParaRPr lang="en-US" sz="1000" dirty="0" smtClean="0">
              <a:latin typeface="Verdana" pitchFamily="34" charset="0"/>
            </a:endParaRPr>
          </a:p>
          <a:p>
            <a:pPr marL="228600" indent="-228600"/>
            <a:endParaRPr lang="en-US" sz="1000" dirty="0" smtClean="0">
              <a:latin typeface="Verdana" pitchFamily="34" charset="0"/>
            </a:endParaRPr>
          </a:p>
          <a:p>
            <a:pPr marL="228600" indent="-228600"/>
            <a:endParaRPr lang="en-US" sz="1000" dirty="0" smtClean="0">
              <a:latin typeface="Verdana" pitchFamily="34" charset="0"/>
            </a:endParaRPr>
          </a:p>
          <a:p>
            <a:pPr marL="514350" indent="-228600">
              <a:buFont typeface="+mj-lt"/>
              <a:buAutoNum type="alphaUcPeriod"/>
            </a:pPr>
            <a:r>
              <a:rPr lang="en-US" sz="1000" dirty="0" smtClean="0">
                <a:latin typeface="Verdana" pitchFamily="34" charset="0"/>
              </a:rPr>
              <a:t>4 and 11</a:t>
            </a:r>
          </a:p>
          <a:p>
            <a:pPr marL="514350" indent="-228600">
              <a:buFont typeface="+mj-lt"/>
              <a:buAutoNum type="alphaUcPeriod"/>
            </a:pPr>
            <a:endParaRPr lang="en-US" sz="1000" dirty="0" smtClean="0">
              <a:latin typeface="Verdana" pitchFamily="34" charset="0"/>
            </a:endParaRPr>
          </a:p>
          <a:p>
            <a:pPr marL="514350" indent="-228600">
              <a:buFont typeface="+mj-lt"/>
              <a:buAutoNum type="alphaUcPeriod"/>
            </a:pPr>
            <a:endParaRPr lang="en-US" sz="1000" dirty="0" smtClean="0">
              <a:latin typeface="Verdana" pitchFamily="34" charset="0"/>
            </a:endParaRPr>
          </a:p>
          <a:p>
            <a:pPr marL="514350" indent="-228600">
              <a:buFont typeface="+mj-lt"/>
              <a:buAutoNum type="alphaUcPeriod"/>
            </a:pPr>
            <a:r>
              <a:rPr lang="en-US" sz="1000" dirty="0" smtClean="0">
                <a:latin typeface="Verdana" pitchFamily="34" charset="0"/>
              </a:rPr>
              <a:t>66 and 113</a:t>
            </a:r>
          </a:p>
          <a:p>
            <a:pPr marL="514350" indent="-228600">
              <a:buFont typeface="+mj-lt"/>
              <a:buAutoNum type="alphaUcPeriod"/>
            </a:pPr>
            <a:endParaRPr lang="en-US" sz="1000" dirty="0" smtClean="0">
              <a:latin typeface="Verdana" pitchFamily="34" charset="0"/>
            </a:endParaRPr>
          </a:p>
          <a:p>
            <a:pPr marL="514350" indent="-228600">
              <a:buFont typeface="+mj-lt"/>
              <a:buAutoNum type="alphaUcPeriod"/>
            </a:pPr>
            <a:endParaRPr lang="en-US" sz="1000" dirty="0" smtClean="0">
              <a:latin typeface="Verdana" pitchFamily="34" charset="0"/>
            </a:endParaRPr>
          </a:p>
          <a:p>
            <a:pPr marL="514350" indent="-228600">
              <a:buFont typeface="+mj-lt"/>
              <a:buAutoNum type="alphaUcPeriod"/>
            </a:pPr>
            <a:r>
              <a:rPr lang="en-US" sz="1000" dirty="0" smtClean="0">
                <a:latin typeface="Verdana" pitchFamily="34" charset="0"/>
              </a:rPr>
              <a:t>11 and 66</a:t>
            </a:r>
          </a:p>
          <a:p>
            <a:pPr marL="514350" indent="-228600">
              <a:buFont typeface="+mj-lt"/>
              <a:buAutoNum type="alphaUcPeriod"/>
            </a:pPr>
            <a:endParaRPr lang="en-US" sz="1000" dirty="0" smtClean="0">
              <a:latin typeface="Verdana" pitchFamily="34" charset="0"/>
            </a:endParaRPr>
          </a:p>
          <a:p>
            <a:pPr marL="514350" indent="-228600">
              <a:buFont typeface="+mj-lt"/>
              <a:buAutoNum type="alphaUcPeriod"/>
            </a:pPr>
            <a:endParaRPr lang="en-US" sz="1000" dirty="0" smtClean="0">
              <a:latin typeface="Verdana" pitchFamily="34" charset="0"/>
            </a:endParaRPr>
          </a:p>
          <a:p>
            <a:pPr marL="514350" indent="-228600">
              <a:buFont typeface="+mj-lt"/>
              <a:buAutoNum type="alphaUcPeriod"/>
            </a:pPr>
            <a:r>
              <a:rPr lang="en-US" sz="1000" dirty="0" smtClean="0">
                <a:latin typeface="Verdana" pitchFamily="34" charset="0"/>
              </a:rPr>
              <a:t>11 and 133</a:t>
            </a:r>
            <a:endParaRPr lang="en-US" sz="1000" dirty="0">
              <a:latin typeface="Verdana" pitchFamily="34" charset="0"/>
            </a:endParaRPr>
          </a:p>
        </p:txBody>
      </p:sp>
      <p:sp>
        <p:nvSpPr>
          <p:cNvPr id="22" name="TextBox 21"/>
          <p:cNvSpPr txBox="1"/>
          <p:nvPr/>
        </p:nvSpPr>
        <p:spPr>
          <a:xfrm>
            <a:off x="5562600" y="914400"/>
            <a:ext cx="4343400" cy="3477875"/>
          </a:xfrm>
          <a:prstGeom prst="rect">
            <a:avLst/>
          </a:prstGeom>
          <a:noFill/>
        </p:spPr>
        <p:txBody>
          <a:bodyPr wrap="square" rtlCol="0">
            <a:spAutoFit/>
          </a:bodyPr>
          <a:lstStyle/>
          <a:p>
            <a:pPr marL="228600" indent="-228600">
              <a:buFont typeface="+mj-lt"/>
              <a:buAutoNum type="arabicPeriod" startAt="4"/>
            </a:pPr>
            <a:r>
              <a:rPr lang="en-US" sz="1000" dirty="0" smtClean="0">
                <a:latin typeface="Verdana" pitchFamily="34" charset="0"/>
              </a:rPr>
              <a:t> Look at these numbers:</a:t>
            </a:r>
          </a:p>
          <a:p>
            <a:pPr marL="228600" indent="-228600">
              <a:buFont typeface="+mj-lt"/>
              <a:buAutoNum type="arabicPeriod" startAt="4"/>
            </a:pPr>
            <a:endParaRPr lang="en-US" sz="1000" dirty="0" smtClean="0">
              <a:latin typeface="Verdana" pitchFamily="34" charset="0"/>
            </a:endParaRPr>
          </a:p>
          <a:p>
            <a:pPr marL="228600" indent="-228600">
              <a:buFont typeface="+mj-lt"/>
              <a:buAutoNum type="arabicPeriod" startAt="4"/>
            </a:pPr>
            <a:endParaRPr lang="en-US" sz="1000" dirty="0" smtClean="0">
              <a:latin typeface="Verdana" pitchFamily="34" charset="0"/>
            </a:endParaRPr>
          </a:p>
          <a:p>
            <a:pPr marL="228600" indent="-228600">
              <a:buFont typeface="+mj-lt"/>
              <a:buAutoNum type="arabicPeriod" startAt="4"/>
            </a:pPr>
            <a:endParaRPr lang="en-US" sz="1000" dirty="0" smtClean="0">
              <a:latin typeface="Verdana" pitchFamily="34" charset="0"/>
            </a:endParaRPr>
          </a:p>
          <a:p>
            <a:pPr marL="228600" indent="-228600"/>
            <a:endParaRPr lang="en-US" sz="1000" dirty="0" smtClean="0">
              <a:latin typeface="Verdana" pitchFamily="34" charset="0"/>
            </a:endParaRPr>
          </a:p>
          <a:p>
            <a:pPr marL="228600" indent="-228600"/>
            <a:endParaRPr lang="en-US" sz="1000" dirty="0" smtClean="0">
              <a:latin typeface="Verdana" pitchFamily="34" charset="0"/>
            </a:endParaRPr>
          </a:p>
          <a:p>
            <a:pPr marL="228600" indent="-228600"/>
            <a:r>
              <a:rPr lang="en-US" sz="1000" dirty="0" smtClean="0">
                <a:latin typeface="Verdana" pitchFamily="34" charset="0"/>
              </a:rPr>
              <a:t>	Choose two numbers from the box to complete the division sentence.</a:t>
            </a:r>
          </a:p>
          <a:p>
            <a:pPr marL="228600" indent="-228600"/>
            <a:endParaRPr lang="en-US" sz="1000" dirty="0" smtClean="0">
              <a:latin typeface="Verdana" pitchFamily="34" charset="0"/>
            </a:endParaRPr>
          </a:p>
          <a:p>
            <a:pPr marL="228600" indent="-228600"/>
            <a:endParaRPr lang="en-US" sz="1000" dirty="0" smtClean="0">
              <a:latin typeface="Verdana" pitchFamily="34" charset="0"/>
            </a:endParaRPr>
          </a:p>
          <a:p>
            <a:pPr marL="228600" indent="-228600"/>
            <a:endParaRPr lang="en-US" sz="1000" dirty="0" smtClean="0">
              <a:latin typeface="Verdana" pitchFamily="34" charset="0"/>
            </a:endParaRPr>
          </a:p>
          <a:p>
            <a:pPr marL="228600" indent="-228600"/>
            <a:endParaRPr lang="en-US" sz="1000" dirty="0" smtClean="0">
              <a:latin typeface="Verdana" pitchFamily="34" charset="0"/>
            </a:endParaRPr>
          </a:p>
          <a:p>
            <a:pPr marL="695325" indent="-228600">
              <a:buFont typeface="+mj-lt"/>
              <a:buAutoNum type="alphaUcPeriod"/>
            </a:pPr>
            <a:r>
              <a:rPr lang="en-US" sz="1000" dirty="0" smtClean="0">
                <a:latin typeface="Verdana" pitchFamily="34" charset="0"/>
              </a:rPr>
              <a:t> 66  and  9</a:t>
            </a:r>
          </a:p>
          <a:p>
            <a:pPr marL="695325" indent="-228600">
              <a:buFont typeface="+mj-lt"/>
              <a:buAutoNum type="alphaUcPeriod"/>
            </a:pPr>
            <a:endParaRPr lang="en-US" sz="1000" dirty="0" smtClean="0">
              <a:latin typeface="Verdana" pitchFamily="34" charset="0"/>
            </a:endParaRPr>
          </a:p>
          <a:p>
            <a:pPr marL="695325" indent="-228600">
              <a:buFont typeface="+mj-lt"/>
              <a:buAutoNum type="alphaUcPeriod"/>
            </a:pPr>
            <a:endParaRPr lang="en-US" sz="1000" dirty="0" smtClean="0">
              <a:latin typeface="Verdana" pitchFamily="34" charset="0"/>
            </a:endParaRPr>
          </a:p>
          <a:p>
            <a:pPr marL="695325" indent="-228600">
              <a:buFont typeface="+mj-lt"/>
              <a:buAutoNum type="alphaUcPeriod"/>
            </a:pPr>
            <a:r>
              <a:rPr lang="en-US" sz="1000" dirty="0" smtClean="0">
                <a:latin typeface="Verdana" pitchFamily="34" charset="0"/>
              </a:rPr>
              <a:t>  9  and  45</a:t>
            </a:r>
          </a:p>
          <a:p>
            <a:pPr marL="695325" indent="-228600">
              <a:buFont typeface="+mj-lt"/>
              <a:buAutoNum type="alphaUcPeriod"/>
            </a:pPr>
            <a:endParaRPr lang="en-US" sz="1000" dirty="0" smtClean="0">
              <a:latin typeface="Verdana" pitchFamily="34" charset="0"/>
            </a:endParaRPr>
          </a:p>
          <a:p>
            <a:pPr marL="695325" indent="-228600">
              <a:buFont typeface="+mj-lt"/>
              <a:buAutoNum type="alphaUcPeriod"/>
            </a:pPr>
            <a:endParaRPr lang="en-US" sz="1000" dirty="0" smtClean="0">
              <a:latin typeface="Verdana" pitchFamily="34" charset="0"/>
            </a:endParaRPr>
          </a:p>
          <a:p>
            <a:pPr marL="695325" indent="-228600">
              <a:buFont typeface="+mj-lt"/>
              <a:buAutoNum type="alphaUcPeriod"/>
            </a:pPr>
            <a:r>
              <a:rPr lang="en-US" sz="1000" dirty="0" smtClean="0">
                <a:latin typeface="Verdana" pitchFamily="34" charset="0"/>
              </a:rPr>
              <a:t>45  and  11</a:t>
            </a:r>
          </a:p>
          <a:p>
            <a:pPr marL="695325" indent="-228600">
              <a:buFont typeface="+mj-lt"/>
              <a:buAutoNum type="alphaUcPeriod"/>
            </a:pPr>
            <a:endParaRPr lang="en-US" sz="1000" dirty="0" smtClean="0">
              <a:latin typeface="Verdana" pitchFamily="34" charset="0"/>
            </a:endParaRPr>
          </a:p>
          <a:p>
            <a:pPr marL="695325" indent="-228600">
              <a:buFont typeface="+mj-lt"/>
              <a:buAutoNum type="alphaUcPeriod"/>
            </a:pPr>
            <a:endParaRPr lang="en-US" sz="1000" dirty="0" smtClean="0">
              <a:latin typeface="Verdana" pitchFamily="34" charset="0"/>
            </a:endParaRPr>
          </a:p>
          <a:p>
            <a:pPr marL="695325" indent="-228600">
              <a:buFont typeface="+mj-lt"/>
              <a:buAutoNum type="alphaUcPeriod"/>
            </a:pPr>
            <a:r>
              <a:rPr lang="en-US" sz="1000" dirty="0" smtClean="0">
                <a:latin typeface="Verdana" pitchFamily="34" charset="0"/>
              </a:rPr>
              <a:t>66  and  11</a:t>
            </a:r>
            <a:endParaRPr lang="en-US" sz="1000" dirty="0">
              <a:latin typeface="Verdana" pitchFamily="34" charset="0"/>
            </a:endParaRPr>
          </a:p>
        </p:txBody>
      </p:sp>
      <p:graphicFrame>
        <p:nvGraphicFramePr>
          <p:cNvPr id="23" name="Table 22"/>
          <p:cNvGraphicFramePr>
            <a:graphicFrameLocks noGrp="1"/>
          </p:cNvGraphicFramePr>
          <p:nvPr/>
        </p:nvGraphicFramePr>
        <p:xfrm>
          <a:off x="6248400" y="1295400"/>
          <a:ext cx="2133600" cy="274320"/>
        </p:xfrm>
        <a:graphic>
          <a:graphicData uri="http://schemas.openxmlformats.org/drawingml/2006/table">
            <a:tbl>
              <a:tblPr firstRow="1" bandRow="1">
                <a:tableStyleId>{5C22544A-7EE6-4342-B048-85BDC9FD1C3A}</a:tableStyleId>
              </a:tblPr>
              <a:tblGrid>
                <a:gridCol w="533400"/>
                <a:gridCol w="533400"/>
                <a:gridCol w="533400"/>
                <a:gridCol w="533400"/>
              </a:tblGrid>
              <a:tr h="228600">
                <a:tc>
                  <a:txBody>
                    <a:bodyPr/>
                    <a:lstStyle/>
                    <a:p>
                      <a:pPr algn="ctr"/>
                      <a:r>
                        <a:rPr lang="en-US" sz="1200" dirty="0" smtClean="0">
                          <a:solidFill>
                            <a:schemeClr val="tx1"/>
                          </a:solidFill>
                          <a:latin typeface="Verdana" pitchFamily="34" charset="0"/>
                        </a:rPr>
                        <a:t>9</a:t>
                      </a:r>
                      <a:endParaRPr lang="en-US" sz="12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latin typeface="Verdana" pitchFamily="34" charset="0"/>
                        </a:rPr>
                        <a:t>11</a:t>
                      </a:r>
                      <a:endParaRPr lang="en-US" sz="12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latin typeface="Verdana" pitchFamily="34" charset="0"/>
                        </a:rPr>
                        <a:t>45</a:t>
                      </a:r>
                      <a:endParaRPr lang="en-US" sz="12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latin typeface="Verdana" pitchFamily="34" charset="0"/>
                        </a:rPr>
                        <a:t>66</a:t>
                      </a:r>
                      <a:endParaRPr lang="en-US" sz="12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4" name="Table 23"/>
          <p:cNvGraphicFramePr>
            <a:graphicFrameLocks noGrp="1"/>
          </p:cNvGraphicFramePr>
          <p:nvPr/>
        </p:nvGraphicFramePr>
        <p:xfrm>
          <a:off x="6934200" y="2209800"/>
          <a:ext cx="1683512" cy="274320"/>
        </p:xfrm>
        <a:graphic>
          <a:graphicData uri="http://schemas.openxmlformats.org/drawingml/2006/table">
            <a:tbl>
              <a:tblPr firstRow="1" bandRow="1">
                <a:tableStyleId>{5C22544A-7EE6-4342-B048-85BDC9FD1C3A}</a:tableStyleId>
              </a:tblPr>
              <a:tblGrid>
                <a:gridCol w="335280"/>
                <a:gridCol w="335280"/>
                <a:gridCol w="335280"/>
                <a:gridCol w="208280"/>
                <a:gridCol w="469392"/>
              </a:tblGrid>
              <a:tr h="152400">
                <a:tc>
                  <a:txBody>
                    <a:bodyPr/>
                    <a:lstStyle/>
                    <a:p>
                      <a:endParaRPr lang="en-US" sz="1000" dirty="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latin typeface="Verdana" pitchFamily="34" charset="0"/>
                        </a:rPr>
                        <a:t>÷</a:t>
                      </a:r>
                      <a:endParaRPr lang="en-US" sz="12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lang="en-US" sz="1000" dirty="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latin typeface="Verdana" pitchFamily="34" charset="0"/>
                        </a:rPr>
                        <a:t>=</a:t>
                      </a:r>
                      <a:endParaRPr lang="en-US" sz="12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noFill/>
                  </a:tcPr>
                </a:tc>
                <a:tc>
                  <a:txBody>
                    <a:bodyPr/>
                    <a:lstStyle/>
                    <a:p>
                      <a:r>
                        <a:rPr lang="en-US" sz="1200" dirty="0" smtClean="0">
                          <a:solidFill>
                            <a:schemeClr val="tx1"/>
                          </a:solidFill>
                          <a:latin typeface="Verdana" pitchFamily="34" charset="0"/>
                        </a:rPr>
                        <a:t>6</a:t>
                      </a:r>
                      <a:endParaRPr lang="en-US" sz="1200" dirty="0">
                        <a:solidFill>
                          <a:schemeClr val="tx1"/>
                        </a:solidFill>
                        <a:latin typeface="Verdana" pitchFamily="34" charset="0"/>
                      </a:endParaRPr>
                    </a:p>
                  </a:txBody>
                  <a:tcPr>
                    <a:noFill/>
                  </a:tcPr>
                </a:tc>
              </a:tr>
            </a:tbl>
          </a:graphicData>
        </a:graphic>
      </p:graphicFrame>
      <p:sp>
        <p:nvSpPr>
          <p:cNvPr id="25" name="TextBox 24"/>
          <p:cNvSpPr txBox="1"/>
          <p:nvPr/>
        </p:nvSpPr>
        <p:spPr>
          <a:xfrm>
            <a:off x="457200" y="6934200"/>
            <a:ext cx="3962400" cy="215444"/>
          </a:xfrm>
          <a:prstGeom prst="rect">
            <a:avLst/>
          </a:prstGeom>
          <a:noFill/>
        </p:spPr>
        <p:txBody>
          <a:bodyPr wrap="square" rtlCol="0">
            <a:spAutoFit/>
          </a:bodyPr>
          <a:lstStyle/>
          <a:p>
            <a:r>
              <a:rPr lang="en-US" sz="800" dirty="0" smtClean="0"/>
              <a:t>Rick and Susan Richmond 2011 - 2012</a:t>
            </a:r>
            <a:endParaRPr lang="en-US" sz="700" dirty="0" smtClean="0"/>
          </a:p>
        </p:txBody>
      </p:sp>
      <p:sp>
        <p:nvSpPr>
          <p:cNvPr id="26" name="TextBox 25"/>
          <p:cNvSpPr txBox="1"/>
          <p:nvPr/>
        </p:nvSpPr>
        <p:spPr>
          <a:xfrm>
            <a:off x="5551967" y="6934200"/>
            <a:ext cx="3962400" cy="215444"/>
          </a:xfrm>
          <a:prstGeom prst="rect">
            <a:avLst/>
          </a:prstGeom>
          <a:noFill/>
        </p:spPr>
        <p:txBody>
          <a:bodyPr wrap="square" rtlCol="0">
            <a:spAutoFit/>
          </a:bodyPr>
          <a:lstStyle/>
          <a:p>
            <a:r>
              <a:rPr lang="en-US" sz="800" dirty="0" smtClean="0"/>
              <a:t>Rick and Susan Richmond 2011 - 2012</a:t>
            </a:r>
            <a:endParaRPr lang="en-US" sz="7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dirty="0">
                <a:latin typeface="Verdana" pitchFamily="34" charset="0"/>
              </a:rPr>
              <a:t>Page 5 </a:t>
            </a:r>
          </a:p>
        </p:txBody>
      </p:sp>
      <p:sp>
        <p:nvSpPr>
          <p:cNvPr id="37" name="TextBox 36"/>
          <p:cNvSpPr txBox="1"/>
          <p:nvPr/>
        </p:nvSpPr>
        <p:spPr>
          <a:xfrm>
            <a:off x="5562600" y="4997830"/>
            <a:ext cx="4038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42" name="TextBox 41"/>
          <p:cNvSpPr txBox="1"/>
          <p:nvPr/>
        </p:nvSpPr>
        <p:spPr>
          <a:xfrm>
            <a:off x="457200" y="5029200"/>
            <a:ext cx="43434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3" name="Rectangle 12"/>
          <p:cNvSpPr/>
          <p:nvPr/>
        </p:nvSpPr>
        <p:spPr>
          <a:xfrm>
            <a:off x="533400" y="304800"/>
            <a:ext cx="4343400" cy="338554"/>
          </a:xfrm>
          <a:prstGeom prst="rect">
            <a:avLst/>
          </a:prstGeom>
        </p:spPr>
        <p:txBody>
          <a:bodyPr wrap="square">
            <a:spAutoFit/>
          </a:bodyPr>
          <a:lstStyle/>
          <a:p>
            <a:r>
              <a:rPr lang="en-US" sz="800" b="1" dirty="0" smtClean="0">
                <a:solidFill>
                  <a:schemeClr val="bg1">
                    <a:lumMod val="75000"/>
                  </a:schemeClr>
                </a:solidFill>
              </a:rPr>
              <a:t>5.2.5 Develop fluency with efficient procedures for dividing whole numbers and justify why the procedures work on the basis of place value and number properties.</a:t>
            </a:r>
          </a:p>
        </p:txBody>
      </p:sp>
      <p:sp>
        <p:nvSpPr>
          <p:cNvPr id="14" name="Rectangle 13"/>
          <p:cNvSpPr/>
          <p:nvPr/>
        </p:nvSpPr>
        <p:spPr>
          <a:xfrm>
            <a:off x="5486400" y="304800"/>
            <a:ext cx="4038600" cy="461665"/>
          </a:xfrm>
          <a:prstGeom prst="rect">
            <a:avLst/>
          </a:prstGeom>
        </p:spPr>
        <p:txBody>
          <a:bodyPr wrap="square">
            <a:spAutoFit/>
          </a:bodyPr>
          <a:lstStyle/>
          <a:p>
            <a:r>
              <a:rPr lang="en-US" sz="800" b="1" dirty="0" smtClean="0">
                <a:solidFill>
                  <a:schemeClr val="bg1">
                    <a:lumMod val="75000"/>
                  </a:schemeClr>
                </a:solidFill>
              </a:rPr>
              <a:t>5.2.5 Develop fluency with efficient procedures for dividing whole numbers and justify why the procedures work on the basis of place value and number properties..</a:t>
            </a:r>
          </a:p>
        </p:txBody>
      </p:sp>
      <p:sp>
        <p:nvSpPr>
          <p:cNvPr id="17" name="TextBox 16"/>
          <p:cNvSpPr txBox="1"/>
          <p:nvPr/>
        </p:nvSpPr>
        <p:spPr>
          <a:xfrm>
            <a:off x="685800" y="762000"/>
            <a:ext cx="2895600" cy="246221"/>
          </a:xfrm>
          <a:prstGeom prst="rect">
            <a:avLst/>
          </a:prstGeom>
          <a:noFill/>
        </p:spPr>
        <p:txBody>
          <a:bodyPr wrap="square" rtlCol="0">
            <a:spAutoFit/>
          </a:bodyPr>
          <a:lstStyle/>
          <a:p>
            <a:pPr marL="228600" indent="-228600">
              <a:buFont typeface="+mj-lt"/>
              <a:buAutoNum type="arabicPeriod" startAt="5"/>
            </a:pPr>
            <a:r>
              <a:rPr lang="en-US" sz="1000" dirty="0" smtClean="0">
                <a:latin typeface="Verdana" pitchFamily="34" charset="0"/>
              </a:rPr>
              <a:t>Complete the pattern:</a:t>
            </a:r>
          </a:p>
        </p:txBody>
      </p:sp>
      <p:graphicFrame>
        <p:nvGraphicFramePr>
          <p:cNvPr id="18" name="Table 17"/>
          <p:cNvGraphicFramePr>
            <a:graphicFrameLocks noGrp="1"/>
          </p:cNvGraphicFramePr>
          <p:nvPr/>
        </p:nvGraphicFramePr>
        <p:xfrm>
          <a:off x="1676400" y="1219200"/>
          <a:ext cx="2209800" cy="1188720"/>
        </p:xfrm>
        <a:graphic>
          <a:graphicData uri="http://schemas.openxmlformats.org/drawingml/2006/table">
            <a:tbl>
              <a:tblPr firstRow="1" bandRow="1">
                <a:tableStyleId>{5C22544A-7EE6-4342-B048-85BDC9FD1C3A}</a:tableStyleId>
              </a:tblPr>
              <a:tblGrid>
                <a:gridCol w="990600"/>
                <a:gridCol w="1219200"/>
              </a:tblGrid>
              <a:tr h="182880">
                <a:tc>
                  <a:txBody>
                    <a:bodyPr/>
                    <a:lstStyle/>
                    <a:p>
                      <a:endParaRPr lang="en-US" sz="1000" dirty="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latin typeface="Verdana" pitchFamily="34" charset="0"/>
                        </a:rPr>
                        <a:t>÷</a:t>
                      </a:r>
                      <a:r>
                        <a:rPr lang="en-US" sz="1000" b="0" baseline="0" dirty="0" smtClean="0">
                          <a:solidFill>
                            <a:schemeClr val="tx1"/>
                          </a:solidFill>
                          <a:latin typeface="Verdana" pitchFamily="34" charset="0"/>
                        </a:rPr>
                        <a:t>  70 = 2</a:t>
                      </a:r>
                      <a:endParaRPr lang="en-US" sz="1000" b="0" dirty="0" smtClean="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B w="38100" cmpd="sng">
                      <a:noFill/>
                    </a:lnB>
                    <a:noFill/>
                  </a:tcPr>
                </a:tc>
              </a:tr>
              <a:tr h="182880">
                <a:tc>
                  <a:txBody>
                    <a:bodyPr/>
                    <a:lstStyle/>
                    <a:p>
                      <a:endParaRPr lang="en-US" sz="800" dirty="0">
                        <a:latin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800" b="0" dirty="0" smtClean="0">
                        <a:solidFill>
                          <a:schemeClr val="tx1"/>
                        </a:solidFill>
                        <a:latin typeface="Verdana" pitchFamily="34" charset="0"/>
                      </a:endParaRPr>
                    </a:p>
                  </a:txBody>
                  <a:tcPr>
                    <a:lnL w="127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tr>
              <a:tr h="182880">
                <a:tc>
                  <a:txBody>
                    <a:bodyPr/>
                    <a:lstStyle/>
                    <a:p>
                      <a:endParaRPr lang="en-US" sz="1000" dirty="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latin typeface="Verdana" pitchFamily="34" charset="0"/>
                        </a:rPr>
                        <a:t>÷  700 = 2</a:t>
                      </a:r>
                    </a:p>
                  </a:txBody>
                  <a:tcPr>
                    <a:lnL w="12700" cap="flat" cmpd="sng" algn="ctr">
                      <a:solidFill>
                        <a:schemeClr val="tx1"/>
                      </a:solidFill>
                      <a:prstDash val="solid"/>
                      <a:round/>
                      <a:headEnd type="none" w="med" len="med"/>
                      <a:tailEnd type="none" w="med" len="med"/>
                    </a:lnL>
                    <a:lnT w="12700" cmpd="sng">
                      <a:noFill/>
                    </a:lnT>
                    <a:lnB w="12700" cmpd="sng">
                      <a:noFill/>
                    </a:lnB>
                    <a:noFill/>
                  </a:tcPr>
                </a:tc>
              </a:tr>
              <a:tr h="182880">
                <a:tc>
                  <a:txBody>
                    <a:bodyPr/>
                    <a:lstStyle/>
                    <a:p>
                      <a:endParaRPr lang="en-US" sz="1000" dirty="0">
                        <a:latin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dirty="0" smtClean="0">
                        <a:solidFill>
                          <a:schemeClr val="tx1"/>
                        </a:solidFill>
                        <a:latin typeface="Verdana" pitchFamily="34" charset="0"/>
                      </a:endParaRP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182880">
                <a:tc>
                  <a:txBody>
                    <a:bodyPr/>
                    <a:lstStyle/>
                    <a:p>
                      <a:endParaRPr lang="en-US" sz="1000" dirty="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latin typeface="Verdana" pitchFamily="34" charset="0"/>
                        </a:rPr>
                        <a:t>÷  7,000 = 2</a:t>
                      </a:r>
                    </a:p>
                  </a:txBody>
                  <a:tcPr>
                    <a:lnL w="12700" cap="flat" cmpd="sng" algn="ctr">
                      <a:solidFill>
                        <a:schemeClr val="tx1"/>
                      </a:solidFill>
                      <a:prstDash val="solid"/>
                      <a:round/>
                      <a:headEnd type="none" w="med" len="med"/>
                      <a:tailEnd type="none" w="med" len="med"/>
                    </a:lnL>
                    <a:lnT w="12700" cmpd="sng">
                      <a:noFill/>
                    </a:lnT>
                    <a:noFill/>
                  </a:tcPr>
                </a:tc>
              </a:tr>
            </a:tbl>
          </a:graphicData>
        </a:graphic>
      </p:graphicFrame>
      <p:sp>
        <p:nvSpPr>
          <p:cNvPr id="20" name="Rectangle 19"/>
          <p:cNvSpPr/>
          <p:nvPr/>
        </p:nvSpPr>
        <p:spPr>
          <a:xfrm>
            <a:off x="1143000" y="2971800"/>
            <a:ext cx="1295400" cy="1477328"/>
          </a:xfrm>
          <a:prstGeom prst="rect">
            <a:avLst/>
          </a:prstGeom>
        </p:spPr>
        <p:txBody>
          <a:bodyPr wrap="square">
            <a:spAutoFit/>
          </a:bodyPr>
          <a:lstStyle/>
          <a:p>
            <a:pPr marL="452438" indent="-228600">
              <a:buFont typeface="+mj-lt"/>
              <a:buAutoNum type="alphaUcPeriod"/>
            </a:pPr>
            <a:r>
              <a:rPr lang="en-US" sz="1000" dirty="0" smtClean="0">
                <a:latin typeface="Verdana" pitchFamily="34" charset="0"/>
              </a:rPr>
              <a:t>14 </a:t>
            </a:r>
          </a:p>
          <a:p>
            <a:pPr marL="452438" indent="-228600"/>
            <a:r>
              <a:rPr lang="en-US" sz="1000" dirty="0" smtClean="0">
                <a:latin typeface="Verdana" pitchFamily="34" charset="0"/>
              </a:rPr>
              <a:t>	140</a:t>
            </a:r>
          </a:p>
          <a:p>
            <a:pPr marL="452438" indent="-228600"/>
            <a:r>
              <a:rPr lang="en-US" sz="1000" dirty="0" smtClean="0">
                <a:latin typeface="Verdana" pitchFamily="34" charset="0"/>
              </a:rPr>
              <a:t>	14,000</a:t>
            </a:r>
          </a:p>
          <a:p>
            <a:pPr marL="452438" indent="-228600">
              <a:buFont typeface="+mj-lt"/>
              <a:buAutoNum type="alphaUcPeriod"/>
            </a:pPr>
            <a:endParaRPr lang="en-US" sz="1000" dirty="0" smtClean="0">
              <a:latin typeface="Verdana" pitchFamily="34" charset="0"/>
            </a:endParaRPr>
          </a:p>
          <a:p>
            <a:pPr marL="452438" indent="-228600">
              <a:buFont typeface="+mj-lt"/>
              <a:buAutoNum type="alphaUcPeriod"/>
            </a:pPr>
            <a:endParaRPr lang="en-US" sz="1000" dirty="0" smtClean="0">
              <a:latin typeface="Verdana" pitchFamily="34" charset="0"/>
            </a:endParaRPr>
          </a:p>
          <a:p>
            <a:pPr marL="452438" indent="-228600">
              <a:buFont typeface="+mj-lt"/>
              <a:buAutoNum type="alphaUcPeriod"/>
            </a:pPr>
            <a:endParaRPr lang="en-US" sz="1000" dirty="0" smtClean="0">
              <a:latin typeface="Verdana" pitchFamily="34" charset="0"/>
            </a:endParaRPr>
          </a:p>
          <a:p>
            <a:pPr marL="452438" indent="-228600">
              <a:buFont typeface="+mj-lt"/>
              <a:buAutoNum type="alphaUcPeriod" startAt="2"/>
            </a:pPr>
            <a:r>
              <a:rPr lang="en-US" sz="1000" dirty="0" smtClean="0">
                <a:latin typeface="Verdana" pitchFamily="34" charset="0"/>
              </a:rPr>
              <a:t>14</a:t>
            </a:r>
          </a:p>
          <a:p>
            <a:pPr marL="452438" indent="-228600"/>
            <a:r>
              <a:rPr lang="en-US" sz="1000" dirty="0" smtClean="0">
                <a:latin typeface="Verdana" pitchFamily="34" charset="0"/>
              </a:rPr>
              <a:t>	1,400</a:t>
            </a:r>
          </a:p>
          <a:p>
            <a:pPr marL="452438" indent="-228600"/>
            <a:r>
              <a:rPr lang="en-US" sz="1000" dirty="0" smtClean="0">
                <a:latin typeface="Verdana" pitchFamily="34" charset="0"/>
              </a:rPr>
              <a:t>	14,000</a:t>
            </a:r>
            <a:endParaRPr lang="en-US" sz="1000" dirty="0"/>
          </a:p>
        </p:txBody>
      </p:sp>
      <p:sp>
        <p:nvSpPr>
          <p:cNvPr id="21" name="Rectangle 20"/>
          <p:cNvSpPr/>
          <p:nvPr/>
        </p:nvSpPr>
        <p:spPr>
          <a:xfrm>
            <a:off x="2819400" y="2971800"/>
            <a:ext cx="1295400" cy="1477328"/>
          </a:xfrm>
          <a:prstGeom prst="rect">
            <a:avLst/>
          </a:prstGeom>
        </p:spPr>
        <p:txBody>
          <a:bodyPr wrap="square">
            <a:spAutoFit/>
          </a:bodyPr>
          <a:lstStyle/>
          <a:p>
            <a:pPr marL="452438" indent="-228600">
              <a:buFont typeface="+mj-lt"/>
              <a:buAutoNum type="alphaUcPeriod" startAt="3"/>
            </a:pPr>
            <a:r>
              <a:rPr lang="en-US" sz="1000" dirty="0" smtClean="0">
                <a:latin typeface="Verdana" pitchFamily="34" charset="0"/>
              </a:rPr>
              <a:t>140</a:t>
            </a:r>
          </a:p>
          <a:p>
            <a:pPr marL="452438" indent="-228600"/>
            <a:r>
              <a:rPr lang="en-US" sz="1000" dirty="0" smtClean="0">
                <a:latin typeface="Verdana" pitchFamily="34" charset="0"/>
              </a:rPr>
              <a:t>	1,400</a:t>
            </a:r>
          </a:p>
          <a:p>
            <a:pPr marL="452438" indent="-228600"/>
            <a:r>
              <a:rPr lang="en-US" sz="1000" dirty="0" smtClean="0">
                <a:latin typeface="Verdana" pitchFamily="34" charset="0"/>
              </a:rPr>
              <a:t>	14,000</a:t>
            </a:r>
          </a:p>
          <a:p>
            <a:pPr marL="452438" indent="-228600">
              <a:buFont typeface="+mj-lt"/>
              <a:buAutoNum type="alphaUcPeriod"/>
            </a:pPr>
            <a:endParaRPr lang="en-US" sz="1000" dirty="0" smtClean="0">
              <a:latin typeface="Verdana" pitchFamily="34" charset="0"/>
            </a:endParaRPr>
          </a:p>
          <a:p>
            <a:pPr marL="452438" indent="-228600">
              <a:buFont typeface="+mj-lt"/>
              <a:buAutoNum type="alphaUcPeriod"/>
            </a:pPr>
            <a:endParaRPr lang="en-US" sz="1000" dirty="0" smtClean="0">
              <a:latin typeface="Verdana" pitchFamily="34" charset="0"/>
            </a:endParaRPr>
          </a:p>
          <a:p>
            <a:pPr marL="452438" indent="-228600">
              <a:buFont typeface="+mj-lt"/>
              <a:buAutoNum type="alphaUcPeriod"/>
            </a:pPr>
            <a:endParaRPr lang="en-US" sz="1000" dirty="0" smtClean="0">
              <a:latin typeface="Verdana" pitchFamily="34" charset="0"/>
            </a:endParaRPr>
          </a:p>
          <a:p>
            <a:pPr marL="452438" indent="-228600">
              <a:buFont typeface="+mj-lt"/>
              <a:buAutoNum type="alphaUcPeriod" startAt="4"/>
            </a:pPr>
            <a:r>
              <a:rPr lang="en-US" sz="1000" dirty="0" smtClean="0">
                <a:latin typeface="Verdana" pitchFamily="34" charset="0"/>
              </a:rPr>
              <a:t>14</a:t>
            </a:r>
          </a:p>
          <a:p>
            <a:pPr marL="452438" indent="-228600"/>
            <a:r>
              <a:rPr lang="en-US" sz="1000" dirty="0" smtClean="0">
                <a:latin typeface="Verdana" pitchFamily="34" charset="0"/>
              </a:rPr>
              <a:t>	140</a:t>
            </a:r>
          </a:p>
          <a:p>
            <a:pPr marL="452438" indent="-228600"/>
            <a:r>
              <a:rPr lang="en-US" sz="1000" dirty="0" smtClean="0">
                <a:latin typeface="Verdana" pitchFamily="34" charset="0"/>
              </a:rPr>
              <a:t>	1400</a:t>
            </a:r>
            <a:endParaRPr lang="en-US" sz="1000" dirty="0"/>
          </a:p>
        </p:txBody>
      </p:sp>
      <p:sp>
        <p:nvSpPr>
          <p:cNvPr id="22" name="TextBox 21"/>
          <p:cNvSpPr txBox="1"/>
          <p:nvPr/>
        </p:nvSpPr>
        <p:spPr>
          <a:xfrm>
            <a:off x="457200" y="6934200"/>
            <a:ext cx="3962400" cy="215444"/>
          </a:xfrm>
          <a:prstGeom prst="rect">
            <a:avLst/>
          </a:prstGeom>
          <a:noFill/>
        </p:spPr>
        <p:txBody>
          <a:bodyPr wrap="square" rtlCol="0">
            <a:spAutoFit/>
          </a:bodyPr>
          <a:lstStyle/>
          <a:p>
            <a:r>
              <a:rPr lang="en-US" sz="800" dirty="0" smtClean="0"/>
              <a:t>Rick and Susan Richmond 2011 - 2012</a:t>
            </a:r>
            <a:endParaRPr lang="en-US" sz="700" dirty="0" smtClean="0"/>
          </a:p>
        </p:txBody>
      </p:sp>
      <p:sp>
        <p:nvSpPr>
          <p:cNvPr id="23" name="TextBox 22"/>
          <p:cNvSpPr txBox="1"/>
          <p:nvPr/>
        </p:nvSpPr>
        <p:spPr>
          <a:xfrm>
            <a:off x="5410200" y="990600"/>
            <a:ext cx="4267200" cy="2708434"/>
          </a:xfrm>
          <a:prstGeom prst="rect">
            <a:avLst/>
          </a:prstGeom>
          <a:noFill/>
        </p:spPr>
        <p:txBody>
          <a:bodyPr wrap="square" rtlCol="0">
            <a:spAutoFit/>
          </a:bodyPr>
          <a:lstStyle/>
          <a:p>
            <a:pPr marL="228600" indent="-228600">
              <a:buFont typeface="+mj-lt"/>
              <a:buAutoNum type="arabicPeriod" startAt="6"/>
            </a:pPr>
            <a:r>
              <a:rPr lang="en-US" sz="1000" dirty="0" smtClean="0">
                <a:latin typeface="Verdana" pitchFamily="34" charset="0"/>
              </a:rPr>
              <a:t>Farmer Brown loaded 190 pumpkins into 10 crates.  Each crate weighed 500 lbs.</a:t>
            </a:r>
          </a:p>
          <a:p>
            <a:pPr marL="228600" indent="-228600">
              <a:buFont typeface="+mj-lt"/>
              <a:buAutoNum type="arabicPeriod" startAt="6"/>
            </a:pPr>
            <a:endParaRPr lang="en-US" sz="1000" dirty="0" smtClean="0">
              <a:latin typeface="Verdana" pitchFamily="34" charset="0"/>
            </a:endParaRPr>
          </a:p>
          <a:p>
            <a:pPr marL="228600" indent="-228600"/>
            <a:r>
              <a:rPr lang="en-US" sz="1000" dirty="0" smtClean="0">
                <a:latin typeface="Verdana" pitchFamily="34" charset="0"/>
              </a:rPr>
              <a:t>	What would be the best method to calculate the approximate weight of each pumpkin?</a:t>
            </a:r>
          </a:p>
          <a:p>
            <a:pPr marL="228600" indent="-228600"/>
            <a:endParaRPr lang="en-US" sz="1000" dirty="0" smtClean="0">
              <a:latin typeface="Verdana" pitchFamily="34" charset="0"/>
            </a:endParaRPr>
          </a:p>
          <a:p>
            <a:pPr marL="228600" indent="-228600"/>
            <a:endParaRPr lang="en-US" sz="1000" dirty="0" smtClean="0">
              <a:latin typeface="Verdana" pitchFamily="34" charset="0"/>
            </a:endParaRPr>
          </a:p>
          <a:p>
            <a:pPr marL="749300" indent="-228600">
              <a:buFont typeface="+mj-lt"/>
              <a:buAutoNum type="alphaUcPeriod"/>
            </a:pPr>
            <a:r>
              <a:rPr lang="en-US" sz="1000" dirty="0" smtClean="0">
                <a:latin typeface="Verdana" pitchFamily="34" charset="0"/>
              </a:rPr>
              <a:t>(10 ÷ 500) ÷ 190</a:t>
            </a:r>
          </a:p>
          <a:p>
            <a:pPr marL="749300" indent="-228600">
              <a:buFont typeface="+mj-lt"/>
              <a:buAutoNum type="alphaUcPeriod"/>
            </a:pPr>
            <a:endParaRPr lang="en-US" sz="1000" dirty="0" smtClean="0">
              <a:latin typeface="Verdana" pitchFamily="34" charset="0"/>
            </a:endParaRPr>
          </a:p>
          <a:p>
            <a:pPr marL="749300" indent="-228600">
              <a:buFont typeface="+mj-lt"/>
              <a:buAutoNum type="alphaUcPeriod"/>
            </a:pPr>
            <a:endParaRPr lang="en-US" sz="1000" dirty="0" smtClean="0">
              <a:latin typeface="Verdana" pitchFamily="34" charset="0"/>
            </a:endParaRPr>
          </a:p>
          <a:p>
            <a:pPr marL="749300" indent="-228600">
              <a:buFont typeface="+mj-lt"/>
              <a:buAutoNum type="alphaUcPeriod"/>
            </a:pPr>
            <a:r>
              <a:rPr lang="en-US" sz="1000" dirty="0" smtClean="0">
                <a:latin typeface="Verdana" pitchFamily="34" charset="0"/>
              </a:rPr>
              <a:t>(10 x 500) ÷ 190</a:t>
            </a:r>
          </a:p>
          <a:p>
            <a:pPr marL="749300" indent="-228600">
              <a:buFont typeface="+mj-lt"/>
              <a:buAutoNum type="alphaUcPeriod"/>
            </a:pPr>
            <a:endParaRPr lang="en-US" sz="1000" dirty="0" smtClean="0">
              <a:latin typeface="Verdana" pitchFamily="34" charset="0"/>
            </a:endParaRPr>
          </a:p>
          <a:p>
            <a:pPr marL="749300" indent="-228600">
              <a:buFont typeface="+mj-lt"/>
              <a:buAutoNum type="alphaUcPeriod"/>
            </a:pPr>
            <a:endParaRPr lang="en-US" sz="1000" dirty="0" smtClean="0">
              <a:latin typeface="Verdana" pitchFamily="34" charset="0"/>
            </a:endParaRPr>
          </a:p>
          <a:p>
            <a:pPr marL="749300" indent="-228600">
              <a:buFont typeface="+mj-lt"/>
              <a:buAutoNum type="alphaUcPeriod"/>
            </a:pPr>
            <a:r>
              <a:rPr lang="en-US" sz="1000" dirty="0" smtClean="0">
                <a:latin typeface="Verdana" pitchFamily="34" charset="0"/>
              </a:rPr>
              <a:t>190 ÷ 10  x 500</a:t>
            </a:r>
          </a:p>
          <a:p>
            <a:pPr marL="749300" indent="-228600">
              <a:buFont typeface="+mj-lt"/>
              <a:buAutoNum type="alphaUcPeriod"/>
            </a:pPr>
            <a:endParaRPr lang="en-US" sz="1000" dirty="0" smtClean="0">
              <a:latin typeface="Verdana" pitchFamily="34" charset="0"/>
            </a:endParaRPr>
          </a:p>
          <a:p>
            <a:pPr marL="749300" indent="-228600">
              <a:buFont typeface="+mj-lt"/>
              <a:buAutoNum type="alphaUcPeriod"/>
            </a:pPr>
            <a:endParaRPr lang="en-US" sz="1000" dirty="0" smtClean="0">
              <a:latin typeface="Verdana" pitchFamily="34" charset="0"/>
            </a:endParaRPr>
          </a:p>
          <a:p>
            <a:pPr marL="749300" indent="-228600">
              <a:buFont typeface="+mj-lt"/>
              <a:buAutoNum type="alphaUcPeriod"/>
            </a:pPr>
            <a:r>
              <a:rPr lang="en-US" sz="1000" dirty="0" smtClean="0">
                <a:latin typeface="Verdana" pitchFamily="34" charset="0"/>
              </a:rPr>
              <a:t>190 ÷ (500 x 10)</a:t>
            </a:r>
          </a:p>
        </p:txBody>
      </p:sp>
      <p:sp>
        <p:nvSpPr>
          <p:cNvPr id="24" name="TextBox 23"/>
          <p:cNvSpPr txBox="1"/>
          <p:nvPr/>
        </p:nvSpPr>
        <p:spPr>
          <a:xfrm>
            <a:off x="5551967" y="6934200"/>
            <a:ext cx="3962400" cy="215444"/>
          </a:xfrm>
          <a:prstGeom prst="rect">
            <a:avLst/>
          </a:prstGeom>
          <a:noFill/>
        </p:spPr>
        <p:txBody>
          <a:bodyPr wrap="square" rtlCol="0">
            <a:spAutoFit/>
          </a:bodyPr>
          <a:lstStyle/>
          <a:p>
            <a:r>
              <a:rPr lang="en-US" sz="800" dirty="0" smtClean="0"/>
              <a:t>Rick and Susan Richmond 2011 - 2012</a:t>
            </a:r>
            <a:endParaRPr lang="en-US" sz="700" dirty="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2440</TotalTime>
  <Words>1105</Words>
  <Application>Microsoft Office PowerPoint</Application>
  <PresentationFormat>Custom</PresentationFormat>
  <Paragraphs>385</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481</cp:revision>
  <dcterms:created xsi:type="dcterms:W3CDTF">2010-03-15T16:13:22Z</dcterms:created>
  <dcterms:modified xsi:type="dcterms:W3CDTF">2012-01-25T02:22:49Z</dcterms:modified>
</cp:coreProperties>
</file>