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6" r:id="rId3"/>
    <p:sldId id="257" r:id="rId4"/>
    <p:sldId id="259" r:id="rId5"/>
    <p:sldId id="260" r:id="rId6"/>
    <p:sldId id="261" r:id="rId7"/>
  </p:sldIdLst>
  <p:sldSz cx="10058400" cy="77724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FF"/>
    <a:srgbClr val="FFCCFF"/>
    <a:srgbClr val="E5F5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112" autoAdjust="0"/>
    <p:restoredTop sz="94554" autoAdjust="0"/>
  </p:normalViewPr>
  <p:slideViewPr>
    <p:cSldViewPr>
      <p:cViewPr>
        <p:scale>
          <a:sx n="91" d="100"/>
          <a:sy n="91" d="100"/>
        </p:scale>
        <p:origin x="-78" y="-330"/>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122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249363" y="696913"/>
            <a:ext cx="4511675"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122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A272BB57-D48C-41C2-9B7A-47BDB6CA305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a:ln/>
        </p:spPr>
      </p:sp>
      <p:sp>
        <p:nvSpPr>
          <p:cNvPr id="5122" name="Notes Placeholder 2"/>
          <p:cNvSpPr>
            <a:spLocks noGrp="1"/>
          </p:cNvSpPr>
          <p:nvPr>
            <p:ph type="body" idx="1"/>
          </p:nvPr>
        </p:nvSpPr>
        <p:spPr>
          <a:noFill/>
          <a:ln/>
        </p:spPr>
        <p:txBody>
          <a:bodyPr/>
          <a:lstStyle/>
          <a:p>
            <a:pPr eaLnBrk="1" hangingPunct="1"/>
            <a:endParaRPr lang="en-US" dirty="0" smtClean="0"/>
          </a:p>
        </p:txBody>
      </p:sp>
      <p:sp>
        <p:nvSpPr>
          <p:cNvPr id="5123" name="Slide Number Placeholder 3"/>
          <p:cNvSpPr>
            <a:spLocks noGrp="1"/>
          </p:cNvSpPr>
          <p:nvPr>
            <p:ph type="sldNum" sz="quarter" idx="5"/>
          </p:nvPr>
        </p:nvSpPr>
        <p:spPr>
          <a:noFill/>
        </p:spPr>
        <p:txBody>
          <a:bodyPr/>
          <a:lstStyle/>
          <a:p>
            <a:fld id="{3EC103BF-8C43-45FB-8146-CFAF29281610}"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p:spPr>
        <p:txBody>
          <a:bodyPr/>
          <a:lstStyle/>
          <a:p>
            <a:pPr eaLnBrk="1" hangingPunct="1"/>
            <a:endParaRPr lang="en-US" dirty="0" smtClean="0"/>
          </a:p>
        </p:txBody>
      </p:sp>
      <p:sp>
        <p:nvSpPr>
          <p:cNvPr id="7171" name="Slide Number Placeholder 3"/>
          <p:cNvSpPr>
            <a:spLocks noGrp="1"/>
          </p:cNvSpPr>
          <p:nvPr>
            <p:ph type="sldNum" sz="quarter" idx="5"/>
          </p:nvPr>
        </p:nvSpPr>
        <p:spPr>
          <a:noFill/>
        </p:spPr>
        <p:txBody>
          <a:bodyPr/>
          <a:lstStyle/>
          <a:p>
            <a:fld id="{42F96DA4-ABA7-4855-954E-2EE22F3D6777}"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ln/>
        </p:spPr>
      </p:sp>
      <p:sp>
        <p:nvSpPr>
          <p:cNvPr id="9218" name="Notes Placeholder 2"/>
          <p:cNvSpPr>
            <a:spLocks noGrp="1"/>
          </p:cNvSpPr>
          <p:nvPr>
            <p:ph type="body" idx="1"/>
          </p:nvPr>
        </p:nvSpPr>
        <p:spPr>
          <a:noFill/>
          <a:ln/>
        </p:spPr>
        <p:txBody>
          <a:bodyPr/>
          <a:lstStyle/>
          <a:p>
            <a:pPr eaLnBrk="1" hangingPunct="1"/>
            <a:endParaRPr lang="en-US" dirty="0" smtClean="0"/>
          </a:p>
        </p:txBody>
      </p:sp>
      <p:sp>
        <p:nvSpPr>
          <p:cNvPr id="9219" name="Slide Number Placeholder 3"/>
          <p:cNvSpPr>
            <a:spLocks noGrp="1"/>
          </p:cNvSpPr>
          <p:nvPr>
            <p:ph type="sldNum" sz="quarter" idx="5"/>
          </p:nvPr>
        </p:nvSpPr>
        <p:spPr>
          <a:noFill/>
        </p:spPr>
        <p:txBody>
          <a:bodyPr/>
          <a:lstStyle/>
          <a:p>
            <a:fld id="{E5DB4875-4BEE-4A56-A094-F4BDDFD9AF18}"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p:spPr>
        <p:txBody>
          <a:bodyPr/>
          <a:lstStyle/>
          <a:p>
            <a:pPr eaLnBrk="1" hangingPunct="1"/>
            <a:endParaRPr lang="en-US" dirty="0" smtClean="0"/>
          </a:p>
        </p:txBody>
      </p:sp>
      <p:sp>
        <p:nvSpPr>
          <p:cNvPr id="11267" name="Slide Number Placeholder 3"/>
          <p:cNvSpPr>
            <a:spLocks noGrp="1"/>
          </p:cNvSpPr>
          <p:nvPr>
            <p:ph type="sldNum" sz="quarter" idx="5"/>
          </p:nvPr>
        </p:nvSpPr>
        <p:spPr>
          <a:noFill/>
        </p:spPr>
        <p:txBody>
          <a:bodyPr/>
          <a:lstStyle/>
          <a:p>
            <a:fld id="{12691B44-7342-42D1-8A61-7D3053CD1CB2}"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pPr eaLnBrk="1" hangingPunct="1"/>
            <a:endParaRPr lang="en-US" dirty="0" smtClean="0"/>
          </a:p>
        </p:txBody>
      </p:sp>
      <p:sp>
        <p:nvSpPr>
          <p:cNvPr id="13315" name="Slide Number Placeholder 3"/>
          <p:cNvSpPr>
            <a:spLocks noGrp="1"/>
          </p:cNvSpPr>
          <p:nvPr>
            <p:ph type="sldNum" sz="quarter" idx="5"/>
          </p:nvPr>
        </p:nvSpPr>
        <p:spPr>
          <a:noFill/>
        </p:spPr>
        <p:txBody>
          <a:bodyPr/>
          <a:lstStyle/>
          <a:p>
            <a:fld id="{39C54778-E6CA-4B3E-9913-EEE54B65D3E5}"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pPr eaLnBrk="1" hangingPunct="1"/>
            <a:endParaRPr lang="en-US" dirty="0" smtClean="0"/>
          </a:p>
        </p:txBody>
      </p:sp>
      <p:sp>
        <p:nvSpPr>
          <p:cNvPr id="15363" name="Slide Number Placeholder 3"/>
          <p:cNvSpPr>
            <a:spLocks noGrp="1"/>
          </p:cNvSpPr>
          <p:nvPr>
            <p:ph type="sldNum" sz="quarter" idx="5"/>
          </p:nvPr>
        </p:nvSpPr>
        <p:spPr>
          <a:noFill/>
        </p:spPr>
        <p:txBody>
          <a:bodyPr/>
          <a:lstStyle/>
          <a:p>
            <a:fld id="{1CB73679-3EAB-4DDE-B32B-7A093FDDB24D}" type="slidenum">
              <a:rPr lang="en-US" smtClean="0"/>
              <a:pPr/>
              <a:t>6</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1019175" rtl="0" eaLnBrk="0" fontAlgn="base" hangingPunct="0">
        <a:spcBef>
          <a:spcPct val="0"/>
        </a:spcBef>
        <a:spcAft>
          <a:spcPct val="0"/>
        </a:spcAft>
        <a:defRPr sz="4900">
          <a:solidFill>
            <a:schemeClr val="tx2"/>
          </a:solidFill>
          <a:latin typeface="+mj-lt"/>
          <a:ea typeface="+mj-ea"/>
          <a:cs typeface="+mj-cs"/>
        </a:defRPr>
      </a:lvl1pPr>
      <a:lvl2pPr algn="ctr" defTabSz="1019175" rtl="0" eaLnBrk="0" fontAlgn="base" hangingPunct="0">
        <a:spcBef>
          <a:spcPct val="0"/>
        </a:spcBef>
        <a:spcAft>
          <a:spcPct val="0"/>
        </a:spcAft>
        <a:defRPr sz="4900">
          <a:solidFill>
            <a:schemeClr val="tx2"/>
          </a:solidFill>
          <a:latin typeface="Arial" charset="0"/>
        </a:defRPr>
      </a:lvl2pPr>
      <a:lvl3pPr algn="ctr" defTabSz="1019175" rtl="0" eaLnBrk="0" fontAlgn="base" hangingPunct="0">
        <a:spcBef>
          <a:spcPct val="0"/>
        </a:spcBef>
        <a:spcAft>
          <a:spcPct val="0"/>
        </a:spcAft>
        <a:defRPr sz="4900">
          <a:solidFill>
            <a:schemeClr val="tx2"/>
          </a:solidFill>
          <a:latin typeface="Arial" charset="0"/>
        </a:defRPr>
      </a:lvl3pPr>
      <a:lvl4pPr algn="ctr" defTabSz="1019175" rtl="0" eaLnBrk="0" fontAlgn="base" hangingPunct="0">
        <a:spcBef>
          <a:spcPct val="0"/>
        </a:spcBef>
        <a:spcAft>
          <a:spcPct val="0"/>
        </a:spcAft>
        <a:defRPr sz="4900">
          <a:solidFill>
            <a:schemeClr val="tx2"/>
          </a:solidFill>
          <a:latin typeface="Arial" charset="0"/>
        </a:defRPr>
      </a:lvl4pPr>
      <a:lvl5pPr algn="ctr" defTabSz="1019175" rtl="0" eaLnBrk="0" fontAlgn="base" hangingPunct="0">
        <a:spcBef>
          <a:spcPct val="0"/>
        </a:spcBef>
        <a:spcAft>
          <a:spcPct val="0"/>
        </a:spcAft>
        <a:defRPr sz="4900">
          <a:solidFill>
            <a:schemeClr val="tx2"/>
          </a:solidFill>
          <a:latin typeface="Arial" charset="0"/>
        </a:defRPr>
      </a:lvl5pPr>
      <a:lvl6pPr marL="457200" algn="ctr" defTabSz="1019175" rtl="0" fontAlgn="base">
        <a:spcBef>
          <a:spcPct val="0"/>
        </a:spcBef>
        <a:spcAft>
          <a:spcPct val="0"/>
        </a:spcAft>
        <a:defRPr sz="4900">
          <a:solidFill>
            <a:schemeClr val="tx2"/>
          </a:solidFill>
          <a:latin typeface="Arial" charset="0"/>
        </a:defRPr>
      </a:lvl6pPr>
      <a:lvl7pPr marL="914400" algn="ctr" defTabSz="1019175" rtl="0" fontAlgn="base">
        <a:spcBef>
          <a:spcPct val="0"/>
        </a:spcBef>
        <a:spcAft>
          <a:spcPct val="0"/>
        </a:spcAft>
        <a:defRPr sz="4900">
          <a:solidFill>
            <a:schemeClr val="tx2"/>
          </a:solidFill>
          <a:latin typeface="Arial" charset="0"/>
        </a:defRPr>
      </a:lvl7pPr>
      <a:lvl8pPr marL="1371600" algn="ctr" defTabSz="1019175" rtl="0" fontAlgn="base">
        <a:spcBef>
          <a:spcPct val="0"/>
        </a:spcBef>
        <a:spcAft>
          <a:spcPct val="0"/>
        </a:spcAft>
        <a:defRPr sz="4900">
          <a:solidFill>
            <a:schemeClr val="tx2"/>
          </a:solidFill>
          <a:latin typeface="Arial" charset="0"/>
        </a:defRPr>
      </a:lvl8pPr>
      <a:lvl9pPr marL="1828800" algn="ctr" defTabSz="1019175" rtl="0" fontAlgn="base">
        <a:spcBef>
          <a:spcPct val="0"/>
        </a:spcBef>
        <a:spcAft>
          <a:spcPct val="0"/>
        </a:spcAft>
        <a:defRPr sz="4900">
          <a:solidFill>
            <a:schemeClr val="tx2"/>
          </a:solidFill>
          <a:latin typeface="Arial"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11</a:t>
            </a:r>
            <a:endParaRPr lang="en-US" sz="700" dirty="0">
              <a:latin typeface="Verdana" pitchFamily="34" charset="0"/>
            </a:endParaRPr>
          </a:p>
        </p:txBody>
      </p:sp>
      <p:sp>
        <p:nvSpPr>
          <p:cNvPr id="8" name="TextBox 7"/>
          <p:cNvSpPr txBox="1"/>
          <p:nvPr/>
        </p:nvSpPr>
        <p:spPr>
          <a:xfrm>
            <a:off x="5562600" y="304800"/>
            <a:ext cx="4038600" cy="738664"/>
          </a:xfrm>
          <a:prstGeom prst="rect">
            <a:avLst/>
          </a:prstGeom>
          <a:noFill/>
        </p:spPr>
        <p:txBody>
          <a:bodyPr wrap="square" rtlCol="0">
            <a:spAutoFit/>
          </a:bodyPr>
          <a:lstStyle/>
          <a:p>
            <a:pPr algn="ctr"/>
            <a:r>
              <a:rPr lang="en-US" sz="2400" b="1" i="1" dirty="0" smtClean="0">
                <a:effectLst>
                  <a:outerShdw blurRad="38100" dist="38100" dir="2700000" algn="tl">
                    <a:srgbClr val="000000">
                      <a:alpha val="43137"/>
                    </a:srgbClr>
                  </a:outerShdw>
                </a:effectLst>
                <a:latin typeface="Verdana" pitchFamily="34" charset="0"/>
              </a:rPr>
              <a:t>Grade 5 MATH:</a:t>
            </a:r>
          </a:p>
          <a:p>
            <a:pPr algn="ctr"/>
            <a:r>
              <a:rPr lang="en-US" sz="900" dirty="0" smtClean="0">
                <a:latin typeface="Verdana" pitchFamily="34" charset="0"/>
              </a:rPr>
              <a:t>Oregon Department of Education Standards </a:t>
            </a:r>
          </a:p>
          <a:p>
            <a:pPr algn="ctr"/>
            <a:r>
              <a:rPr lang="en-US" sz="900" dirty="0" smtClean="0">
                <a:latin typeface="Verdana" pitchFamily="34" charset="0"/>
              </a:rPr>
              <a:t>for Practice or Progress Monitoring.</a:t>
            </a:r>
            <a:endParaRPr lang="en-US" sz="900" dirty="0">
              <a:latin typeface="Verdana" pitchFamily="34" charset="0"/>
            </a:endParaRPr>
          </a:p>
        </p:txBody>
      </p:sp>
      <p:sp>
        <p:nvSpPr>
          <p:cNvPr id="9" name="TextBox 8"/>
          <p:cNvSpPr txBox="1"/>
          <p:nvPr/>
        </p:nvSpPr>
        <p:spPr>
          <a:xfrm>
            <a:off x="685800" y="6934200"/>
            <a:ext cx="3733800" cy="215444"/>
          </a:xfrm>
          <a:prstGeom prst="rect">
            <a:avLst/>
          </a:prstGeom>
          <a:noFill/>
        </p:spPr>
        <p:txBody>
          <a:bodyPr wrap="square" rtlCol="0">
            <a:spAutoFit/>
          </a:bodyPr>
          <a:lstStyle/>
          <a:p>
            <a:pPr algn="ctr"/>
            <a:r>
              <a:rPr lang="en-US" sz="800" dirty="0" smtClean="0">
                <a:latin typeface="Verdana" pitchFamily="34" charset="0"/>
              </a:rPr>
              <a:t>These problems are presented in an </a:t>
            </a:r>
            <a:r>
              <a:rPr lang="en-US" sz="800" b="1" dirty="0" smtClean="0">
                <a:effectLst>
                  <a:outerShdw blurRad="38100" dist="38100" dir="2700000" algn="tl">
                    <a:srgbClr val="000000">
                      <a:alpha val="43137"/>
                    </a:srgbClr>
                  </a:outerShdw>
                </a:effectLst>
                <a:latin typeface="Verdana" pitchFamily="34" charset="0"/>
              </a:rPr>
              <a:t>OAKS testing format</a:t>
            </a:r>
            <a:r>
              <a:rPr lang="en-US" sz="800" dirty="0" smtClean="0">
                <a:latin typeface="Verdana" pitchFamily="34" charset="0"/>
              </a:rPr>
              <a:t>.  </a:t>
            </a:r>
          </a:p>
        </p:txBody>
      </p:sp>
      <p:sp>
        <p:nvSpPr>
          <p:cNvPr id="12" name="TextBox 11"/>
          <p:cNvSpPr txBox="1"/>
          <p:nvPr/>
        </p:nvSpPr>
        <p:spPr>
          <a:xfrm>
            <a:off x="5638800" y="2526268"/>
            <a:ext cx="3962400" cy="369332"/>
          </a:xfrm>
          <a:prstGeom prst="rect">
            <a:avLst/>
          </a:prstGeom>
          <a:noFill/>
        </p:spPr>
        <p:txBody>
          <a:bodyPr wrap="square" rtlCol="0">
            <a:spAutoFit/>
          </a:bodyPr>
          <a:lstStyle/>
          <a:p>
            <a:pPr algn="ctr"/>
            <a:r>
              <a:rPr lang="en-US" sz="900" dirty="0" smtClean="0">
                <a:effectLst>
                  <a:outerShdw blurRad="38100" dist="38100" dir="2700000" algn="tl">
                    <a:srgbClr val="000000">
                      <a:alpha val="43137"/>
                    </a:srgbClr>
                  </a:outerShdw>
                </a:effectLst>
                <a:latin typeface="Verdana" pitchFamily="34" charset="0"/>
              </a:rPr>
              <a:t>This booklet will focus </a:t>
            </a:r>
            <a:r>
              <a:rPr lang="en-US" sz="900" b="1" u="sng" dirty="0" smtClean="0">
                <a:latin typeface="Verdana" pitchFamily="34" charset="0"/>
              </a:rPr>
              <a:t>ONLY</a:t>
            </a:r>
            <a:r>
              <a:rPr lang="en-US" sz="900" dirty="0" smtClean="0">
                <a:effectLst>
                  <a:outerShdw blurRad="38100" dist="38100" dir="2700000" algn="tl">
                    <a:srgbClr val="000000">
                      <a:alpha val="43137"/>
                    </a:srgbClr>
                  </a:outerShdw>
                </a:effectLst>
                <a:latin typeface="Verdana" pitchFamily="34" charset="0"/>
              </a:rPr>
              <a:t> on the items in </a:t>
            </a:r>
          </a:p>
          <a:p>
            <a:pPr algn="ctr"/>
            <a:r>
              <a:rPr lang="en-US" sz="900" b="1" i="1" u="sng" dirty="0" smtClean="0">
                <a:effectLst>
                  <a:outerShdw blurRad="38100" dist="38100" dir="2700000" algn="tl">
                    <a:srgbClr val="000000">
                      <a:alpha val="43137"/>
                    </a:srgbClr>
                  </a:outerShdw>
                </a:effectLst>
                <a:latin typeface="Verdana" pitchFamily="34" charset="0"/>
              </a:rPr>
              <a:t>Bold Black [5.3.1 and 5.3.2]</a:t>
            </a:r>
            <a:r>
              <a:rPr lang="en-US" sz="900" i="1" dirty="0" smtClean="0">
                <a:effectLst>
                  <a:outerShdw blurRad="38100" dist="38100" dir="2700000" algn="tl">
                    <a:srgbClr val="000000">
                      <a:alpha val="43137"/>
                    </a:srgbClr>
                  </a:outerShdw>
                </a:effectLst>
                <a:latin typeface="Verdana" pitchFamily="34" charset="0"/>
              </a:rPr>
              <a:t> </a:t>
            </a:r>
            <a:r>
              <a:rPr lang="en-US" sz="900" dirty="0" smtClean="0">
                <a:effectLst>
                  <a:outerShdw blurRad="38100" dist="38100" dir="2700000" algn="tl">
                    <a:srgbClr val="000000">
                      <a:alpha val="43137"/>
                    </a:srgbClr>
                  </a:outerShdw>
                </a:effectLst>
                <a:latin typeface="Verdana" pitchFamily="34" charset="0"/>
              </a:rPr>
              <a:t>i</a:t>
            </a:r>
            <a:r>
              <a:rPr lang="en-US" sz="900" dirty="0" smtClean="0">
                <a:latin typeface="Verdana" pitchFamily="34" charset="0"/>
              </a:rPr>
              <a:t>n the table </a:t>
            </a:r>
            <a:r>
              <a:rPr lang="en-US" sz="900" dirty="0" smtClean="0">
                <a:effectLst>
                  <a:outerShdw blurRad="38100" dist="38100" dir="2700000" algn="tl">
                    <a:srgbClr val="000000">
                      <a:alpha val="43137"/>
                    </a:srgbClr>
                  </a:outerShdw>
                </a:effectLst>
                <a:latin typeface="Verdana" pitchFamily="34" charset="0"/>
              </a:rPr>
              <a:t>below.</a:t>
            </a:r>
            <a:endParaRPr lang="en-US" sz="900" dirty="0">
              <a:effectLst>
                <a:outerShdw blurRad="38100" dist="38100" dir="2700000" algn="tl">
                  <a:srgbClr val="000000">
                    <a:alpha val="43137"/>
                  </a:srgbClr>
                </a:outerShdw>
              </a:effectLst>
              <a:latin typeface="Verdana" pitchFamily="34" charset="0"/>
            </a:endParaRPr>
          </a:p>
        </p:txBody>
      </p:sp>
      <p:sp>
        <p:nvSpPr>
          <p:cNvPr id="11" name="TextBox 10"/>
          <p:cNvSpPr txBox="1"/>
          <p:nvPr/>
        </p:nvSpPr>
        <p:spPr>
          <a:xfrm>
            <a:off x="5562600" y="1905000"/>
            <a:ext cx="40386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Book #7</a:t>
            </a:r>
            <a:endParaRPr lang="en-US" sz="2400" b="1" dirty="0">
              <a:effectLst>
                <a:outerShdw blurRad="38100" dist="38100" dir="2700000" algn="tl">
                  <a:srgbClr val="000000">
                    <a:alpha val="43137"/>
                  </a:srgbClr>
                </a:outerShdw>
              </a:effectLst>
            </a:endParaRPr>
          </a:p>
        </p:txBody>
      </p:sp>
      <p:sp>
        <p:nvSpPr>
          <p:cNvPr id="16" name="TextBox 15"/>
          <p:cNvSpPr txBox="1"/>
          <p:nvPr/>
        </p:nvSpPr>
        <p:spPr>
          <a:xfrm>
            <a:off x="457200" y="635675"/>
            <a:ext cx="4343400" cy="2169825"/>
          </a:xfrm>
          <a:prstGeom prst="rect">
            <a:avLst/>
          </a:prstGeom>
          <a:solidFill>
            <a:schemeClr val="bg1">
              <a:lumMod val="95000"/>
            </a:schemeClr>
          </a:solidFill>
          <a:ln>
            <a:solidFill>
              <a:schemeClr val="accent1"/>
            </a:solidFill>
          </a:ln>
        </p:spPr>
        <p:txBody>
          <a:bodyPr wrap="square" rtlCol="0">
            <a:spAutoFit/>
          </a:bodyPr>
          <a:lstStyle/>
          <a:p>
            <a:r>
              <a:rPr lang="en-US" sz="900" b="1" u="sng" dirty="0" smtClean="0">
                <a:latin typeface="Verdana" pitchFamily="34" charset="0"/>
              </a:rPr>
              <a:t>Teachers:  </a:t>
            </a:r>
            <a:r>
              <a:rPr lang="en-US" sz="900" dirty="0" smtClean="0">
                <a:latin typeface="Verdana" pitchFamily="34" charset="0"/>
              </a:rPr>
              <a:t>To assure that the above standards are understood, always remind, ask and show your students:</a:t>
            </a:r>
          </a:p>
          <a:p>
            <a:endParaRPr lang="en-US" sz="900" b="1" u="sng" dirty="0" smtClean="0">
              <a:latin typeface="Verdana" pitchFamily="34" charset="0"/>
            </a:endParaRPr>
          </a:p>
          <a:p>
            <a:r>
              <a:rPr lang="en-US" sz="900" b="1" u="sng" dirty="0" smtClean="0">
                <a:latin typeface="Verdana" pitchFamily="34" charset="0"/>
              </a:rPr>
              <a:t>5.3.1</a:t>
            </a:r>
          </a:p>
          <a:p>
            <a:r>
              <a:rPr lang="en-US" sz="900" dirty="0" smtClean="0">
                <a:latin typeface="Verdana" pitchFamily="34" charset="0"/>
              </a:rPr>
              <a:t>How can you determine the two  names of a triangle?</a:t>
            </a:r>
          </a:p>
          <a:p>
            <a:endParaRPr lang="en-US" sz="900" dirty="0" smtClean="0">
              <a:latin typeface="Verdana" pitchFamily="34" charset="0"/>
            </a:endParaRPr>
          </a:p>
          <a:p>
            <a:r>
              <a:rPr lang="fr-FR" sz="900" b="1" u="sng" dirty="0" smtClean="0">
                <a:latin typeface="Verdana" pitchFamily="34" charset="0"/>
              </a:rPr>
              <a:t>BRIDGES CORRELATION to 5.3.1</a:t>
            </a:r>
          </a:p>
          <a:p>
            <a:r>
              <a:rPr lang="en-US" sz="900" dirty="0" smtClean="0">
                <a:latin typeface="Verdana" pitchFamily="34" charset="0"/>
              </a:rPr>
              <a:t>Unit 3, Sessions 7, 12–14, 16 	</a:t>
            </a:r>
          </a:p>
          <a:p>
            <a:r>
              <a:rPr lang="en-US" sz="900" dirty="0" smtClean="0">
                <a:latin typeface="Verdana" pitchFamily="34" charset="0"/>
              </a:rPr>
              <a:t>October Calendar Grid	</a:t>
            </a:r>
          </a:p>
          <a:p>
            <a:r>
              <a:rPr lang="en-US" sz="900" dirty="0" smtClean="0">
                <a:latin typeface="Verdana" pitchFamily="34" charset="0"/>
              </a:rPr>
              <a:t>Set C1 Geometry: Triangles &amp; Quadrilaterals, Activity 1 and Ind. Worksheets 1 &amp; 2</a:t>
            </a:r>
          </a:p>
          <a:p>
            <a:r>
              <a:rPr lang="en-US" sz="900" dirty="0" smtClean="0">
                <a:latin typeface="Verdana" pitchFamily="34" charset="0"/>
              </a:rPr>
              <a:t>Bridges Practice Book, pages 43, 44, 97, 140	</a:t>
            </a:r>
          </a:p>
          <a:p>
            <a:r>
              <a:rPr lang="en-US" sz="900" dirty="0" smtClean="0">
                <a:latin typeface="Verdana" pitchFamily="34" charset="0"/>
              </a:rPr>
              <a:t>Informal</a:t>
            </a:r>
          </a:p>
          <a:p>
            <a:r>
              <a:rPr lang="en-US" sz="900" dirty="0" smtClean="0">
                <a:latin typeface="Verdana" pitchFamily="34" charset="0"/>
              </a:rPr>
              <a:t>Bridges Practice Book, pages 43, 44, 97, 140	</a:t>
            </a:r>
          </a:p>
          <a:p>
            <a:endParaRPr lang="en-US" sz="900" dirty="0" smtClean="0">
              <a:latin typeface="Verdana" pitchFamily="34" charset="0"/>
            </a:endParaRPr>
          </a:p>
        </p:txBody>
      </p:sp>
      <p:graphicFrame>
        <p:nvGraphicFramePr>
          <p:cNvPr id="17" name="Table 16"/>
          <p:cNvGraphicFramePr>
            <a:graphicFrameLocks noGrp="1"/>
          </p:cNvGraphicFramePr>
          <p:nvPr/>
        </p:nvGraphicFramePr>
        <p:xfrm>
          <a:off x="5638800" y="2895599"/>
          <a:ext cx="3886200" cy="3200401"/>
        </p:xfrm>
        <a:graphic>
          <a:graphicData uri="http://schemas.openxmlformats.org/drawingml/2006/table">
            <a:tbl>
              <a:tblPr/>
              <a:tblGrid>
                <a:gridCol w="3886200"/>
              </a:tblGrid>
              <a:tr h="385945">
                <a:tc>
                  <a:txBody>
                    <a:bodyPr/>
                    <a:lstStyle/>
                    <a:p>
                      <a:pPr marL="114300" indent="0"/>
                      <a:r>
                        <a:rPr lang="en-US" sz="800" b="1" kern="1200" baseline="0" dirty="0" smtClean="0">
                          <a:solidFill>
                            <a:schemeClr val="tx1"/>
                          </a:solidFill>
                          <a:latin typeface="Verdana" pitchFamily="34" charset="0"/>
                          <a:ea typeface="+mn-ea"/>
                          <a:cs typeface="+mn-cs"/>
                        </a:rPr>
                        <a:t>5.3.1 Identify and classify triangles by their angles (acute, right, obtuse) and sides (scalene, isosceles, equilateral).</a:t>
                      </a:r>
                      <a:endParaRPr lang="en-US" sz="800" b="1" kern="1200" dirty="0" smtClean="0">
                        <a:solidFill>
                          <a:schemeClr val="tx1"/>
                        </a:solidFill>
                        <a:latin typeface="Verdana"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879">
                <a:tc>
                  <a:txBody>
                    <a:bodyPr/>
                    <a:lstStyle/>
                    <a:p>
                      <a:pPr marL="114300" indent="0"/>
                      <a:r>
                        <a:rPr lang="en-US" sz="800" b="1" kern="1200" baseline="0" dirty="0" smtClean="0">
                          <a:solidFill>
                            <a:schemeClr val="tx1"/>
                          </a:solidFill>
                          <a:latin typeface="Verdana" pitchFamily="34" charset="0"/>
                          <a:ea typeface="+mn-ea"/>
                          <a:cs typeface="+mn-cs"/>
                        </a:rPr>
                        <a:t>5.3.2 Find and justify relationships among the formulas for the areas of triangles and  parallelograms.</a:t>
                      </a:r>
                      <a:endParaRPr lang="en-US" sz="800" b="1" kern="1200" dirty="0">
                        <a:solidFill>
                          <a:schemeClr val="tx1"/>
                        </a:solidFill>
                        <a:latin typeface="Verdana"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3318">
                <a:tc>
                  <a:txBody>
                    <a:bodyPr/>
                    <a:lstStyle/>
                    <a:p>
                      <a:pPr marL="114300" indent="0"/>
                      <a:r>
                        <a:rPr lang="en-US" sz="700" kern="1200" baseline="0" dirty="0" smtClean="0">
                          <a:solidFill>
                            <a:schemeClr val="tx1"/>
                          </a:solidFill>
                          <a:latin typeface="Verdana" pitchFamily="34" charset="0"/>
                          <a:ea typeface="+mn-ea"/>
                          <a:cs typeface="+mn-cs"/>
                        </a:rPr>
                        <a:t>5.3.3 Describe three-dimensional shapes (triangular and- rectangular prisms, cube, triangular- and square-based pyramids, cylinder, cone, and sphere) by the number of edges, faces, and/or vertices as well as types of faces.</a:t>
                      </a:r>
                      <a:r>
                        <a:rPr lang="en-US" sz="700" b="0" kern="1200" dirty="0" smtClean="0">
                          <a:solidFill>
                            <a:schemeClr val="tx1"/>
                          </a:solidFill>
                          <a:latin typeface="Verdana" pitchFamily="34" charset="0"/>
                          <a:ea typeface="+mn-ea"/>
                          <a:cs typeface="+mn-cs"/>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9">
                <a:tc>
                  <a:txBody>
                    <a:bodyPr/>
                    <a:lstStyle/>
                    <a:p>
                      <a:pPr marL="114300" indent="0"/>
                      <a:r>
                        <a:rPr lang="en-US" sz="700" kern="1200" baseline="0" dirty="0" smtClean="0">
                          <a:solidFill>
                            <a:schemeClr val="tx1"/>
                          </a:solidFill>
                          <a:latin typeface="Verdana" pitchFamily="34" charset="0"/>
                          <a:ea typeface="+mn-ea"/>
                          <a:cs typeface="+mn-cs"/>
                        </a:rPr>
                        <a:t>5.3.4 Recognize volume as an attribute of three-dimensional space.</a:t>
                      </a:r>
                      <a:endParaRPr lang="en-US" sz="700" b="1" kern="1200" dirty="0">
                        <a:solidFill>
                          <a:schemeClr val="tx1"/>
                        </a:solidFill>
                        <a:latin typeface="Verdana"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3380">
                <a:tc>
                  <a:txBody>
                    <a:bodyPr/>
                    <a:lstStyle/>
                    <a:p>
                      <a:pPr marL="114300" indent="0"/>
                      <a:r>
                        <a:rPr lang="en-US" sz="700" kern="1200" baseline="0" dirty="0" smtClean="0">
                          <a:solidFill>
                            <a:schemeClr val="tx1"/>
                          </a:solidFill>
                          <a:latin typeface="Verdana" pitchFamily="34" charset="0"/>
                          <a:ea typeface="+mn-ea"/>
                          <a:cs typeface="+mn-cs"/>
                        </a:rPr>
                        <a:t>5.3.5 Determine volume by finding the total number of same-sized units of volume that fill a three dimensional shape without gaps or overlaps.</a:t>
                      </a:r>
                      <a:endParaRPr lang="en-US" sz="700" b="0" i="0" kern="1200" dirty="0">
                        <a:solidFill>
                          <a:schemeClr val="tx1"/>
                        </a:solidFill>
                        <a:latin typeface="Verdana"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377">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sz="700" kern="1200" baseline="0" dirty="0" smtClean="0">
                          <a:solidFill>
                            <a:schemeClr val="tx1"/>
                          </a:solidFill>
                          <a:latin typeface="Verdana" pitchFamily="34" charset="0"/>
                          <a:ea typeface="+mn-ea"/>
                          <a:cs typeface="+mn-cs"/>
                        </a:rPr>
                        <a:t>5.3.6 Recognize a cube that is one unit on an edge as the standard unit for measuring volume.</a:t>
                      </a:r>
                      <a:endParaRPr lang="en-US" sz="700" kern="1200" dirty="0">
                        <a:solidFill>
                          <a:schemeClr val="tx1"/>
                        </a:solidFill>
                        <a:latin typeface="Verdana"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032">
                <a:tc>
                  <a:txBody>
                    <a:bodyPr/>
                    <a:lstStyle/>
                    <a:p>
                      <a:pPr marL="114300" indent="0"/>
                      <a:r>
                        <a:rPr lang="en-US" sz="700" kern="1200" baseline="0" dirty="0" smtClean="0">
                          <a:solidFill>
                            <a:schemeClr val="tx1"/>
                          </a:solidFill>
                          <a:latin typeface="Verdana" pitchFamily="34" charset="0"/>
                          <a:ea typeface="+mn-ea"/>
                          <a:cs typeface="+mn-cs"/>
                        </a:rPr>
                        <a:t>5.3.7 Determine the appropriate units, strategies, and tools for solving problems that involve estimating or measuring volume.</a:t>
                      </a:r>
                      <a:endParaRPr lang="en-US" sz="700" kern="1200" dirty="0">
                        <a:solidFill>
                          <a:schemeClr val="tx1"/>
                        </a:solidFill>
                        <a:latin typeface="Verdana"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879">
                <a:tc>
                  <a:txBody>
                    <a:bodyPr/>
                    <a:lstStyle/>
                    <a:p>
                      <a:pPr marL="114300" indent="0"/>
                      <a:r>
                        <a:rPr lang="en-US" sz="700" kern="1200" baseline="0" dirty="0" smtClean="0">
                          <a:solidFill>
                            <a:schemeClr val="tx1"/>
                          </a:solidFill>
                          <a:latin typeface="Verdana" pitchFamily="34" charset="0"/>
                          <a:ea typeface="+mn-ea"/>
                          <a:cs typeface="+mn-cs"/>
                        </a:rPr>
                        <a:t>5.3.8 Decompose three-dimensional shapes and find surface areas and volumes of triangular and rectangular prisms.</a:t>
                      </a:r>
                      <a:endParaRPr lang="en-US" sz="700" kern="1200" dirty="0">
                        <a:solidFill>
                          <a:schemeClr val="tx1"/>
                        </a:solidFill>
                        <a:latin typeface="Verdana"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32">
                <a:tc>
                  <a:txBody>
                    <a:bodyPr/>
                    <a:lstStyle/>
                    <a:p>
                      <a:pPr marL="114300" indent="0"/>
                      <a:r>
                        <a:rPr lang="en-US" sz="700" kern="1200" baseline="0" dirty="0" smtClean="0">
                          <a:solidFill>
                            <a:schemeClr val="tx1"/>
                          </a:solidFill>
                          <a:latin typeface="Verdana" pitchFamily="34" charset="0"/>
                          <a:ea typeface="+mn-ea"/>
                          <a:cs typeface="+mn-cs"/>
                        </a:rPr>
                        <a:t>5.3.9 Identify and measure necessary attributes of shapes to use area, surface area, and volume formulas to solve problems (e.g., to find which of two gift boxes needs the most wrapping paper or has the greater volume?).</a:t>
                      </a:r>
                      <a:endParaRPr lang="en-US" sz="700" kern="1200" dirty="0">
                        <a:solidFill>
                          <a:schemeClr val="tx1"/>
                        </a:solidFill>
                        <a:latin typeface="Verdana"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TextBox 14"/>
          <p:cNvSpPr txBox="1"/>
          <p:nvPr/>
        </p:nvSpPr>
        <p:spPr>
          <a:xfrm>
            <a:off x="5638800" y="6248400"/>
            <a:ext cx="3962400" cy="1107996"/>
          </a:xfrm>
          <a:prstGeom prst="rect">
            <a:avLst/>
          </a:prstGeom>
          <a:noFill/>
        </p:spPr>
        <p:txBody>
          <a:bodyPr wrap="square" rtlCol="0">
            <a:spAutoFit/>
          </a:bodyPr>
          <a:lstStyle/>
          <a:p>
            <a:r>
              <a:rPr lang="en-US" sz="600" dirty="0" smtClean="0">
                <a:latin typeface="Verdana" pitchFamily="34" charset="0"/>
              </a:rPr>
              <a:t>The test samples and strand data for this booklet can be found on the Oregon State Departments of Education web site.  The use of this booklet was designed for the Hillsboro School District based on HSD Power Standards along with the ODE strand categories.  This booklet is paid for and furnished to teachers for instruction by the HSD.</a:t>
            </a:r>
          </a:p>
          <a:p>
            <a:endParaRPr lang="en-US" sz="600" dirty="0" smtClean="0">
              <a:latin typeface="Verdana" pitchFamily="34" charset="0"/>
            </a:endParaRPr>
          </a:p>
          <a:p>
            <a:r>
              <a:rPr lang="en-US" sz="600" dirty="0" smtClean="0">
                <a:latin typeface="Verdana" pitchFamily="34" charset="0"/>
              </a:rPr>
              <a:t>The concept of this booklet was created by Rick &amp; Susan Richmond</a:t>
            </a:r>
          </a:p>
          <a:p>
            <a:r>
              <a:rPr lang="en-US" sz="600" dirty="0" smtClean="0">
                <a:latin typeface="Verdana" pitchFamily="34" charset="0"/>
              </a:rPr>
              <a:t>© Rick &amp; Susan Richmond 2010  Revision: Original 03-2010  Revision 10-2011</a:t>
            </a:r>
          </a:p>
          <a:p>
            <a:endParaRPr lang="en-US" sz="600" dirty="0" smtClean="0">
              <a:latin typeface="Verdana" pitchFamily="34" charset="0"/>
            </a:endParaRPr>
          </a:p>
          <a:p>
            <a:r>
              <a:rPr lang="en-US" sz="600" dirty="0" smtClean="0">
                <a:latin typeface="Verdana" pitchFamily="34" charset="0"/>
              </a:rPr>
              <a:t>No part of this publication may be reproduced or transmitted in any form or by any means, electronic or mechanical, without written permission from Rick &amp; Susan Richmond and the Oregon State Department of Education and the Hillsboro School District.</a:t>
            </a:r>
            <a:endParaRPr lang="en-US" sz="600" dirty="0">
              <a:latin typeface="Verdana" pitchFamily="34" charset="0"/>
            </a:endParaRPr>
          </a:p>
        </p:txBody>
      </p:sp>
      <p:sp>
        <p:nvSpPr>
          <p:cNvPr id="26" name="Rectangle 25"/>
          <p:cNvSpPr/>
          <p:nvPr/>
        </p:nvSpPr>
        <p:spPr>
          <a:xfrm>
            <a:off x="457200" y="3150781"/>
            <a:ext cx="4267200" cy="3693319"/>
          </a:xfrm>
          <a:prstGeom prst="rect">
            <a:avLst/>
          </a:prstGeom>
          <a:solidFill>
            <a:schemeClr val="bg1">
              <a:lumMod val="95000"/>
            </a:schemeClr>
          </a:solidFill>
          <a:ln>
            <a:solidFill>
              <a:schemeClr val="accent1"/>
            </a:solidFill>
          </a:ln>
        </p:spPr>
        <p:txBody>
          <a:bodyPr wrap="square">
            <a:spAutoFit/>
          </a:bodyPr>
          <a:lstStyle/>
          <a:p>
            <a:r>
              <a:rPr lang="en-US" sz="900" b="1" u="sng" dirty="0" smtClean="0">
                <a:latin typeface="Verdana" pitchFamily="34" charset="0"/>
              </a:rPr>
              <a:t>5.3.2</a:t>
            </a:r>
          </a:p>
          <a:p>
            <a:r>
              <a:rPr lang="en-US" sz="900" dirty="0" smtClean="0">
                <a:latin typeface="Verdana" pitchFamily="34" charset="0"/>
              </a:rPr>
              <a:t>If the area of a parallelogram is A=</a:t>
            </a:r>
            <a:r>
              <a:rPr lang="en-US" sz="900" dirty="0" err="1" smtClean="0">
                <a:latin typeface="Verdana" pitchFamily="34" charset="0"/>
              </a:rPr>
              <a:t>bh</a:t>
            </a:r>
            <a:r>
              <a:rPr lang="en-US" sz="900" dirty="0" smtClean="0">
                <a:latin typeface="Verdana" pitchFamily="34" charset="0"/>
              </a:rPr>
              <a:t>, why would the formula for the are of a triangle be. </a:t>
            </a:r>
            <a:r>
              <a:rPr lang="en-US" sz="900" dirty="0" err="1" smtClean="0">
                <a:latin typeface="Verdana" pitchFamily="34" charset="0"/>
              </a:rPr>
              <a:t>bh</a:t>
            </a:r>
            <a:r>
              <a:rPr lang="en-US" sz="900" dirty="0" smtClean="0">
                <a:latin typeface="Verdana" pitchFamily="34" charset="0"/>
              </a:rPr>
              <a:t>?</a:t>
            </a:r>
          </a:p>
          <a:p>
            <a:endParaRPr lang="en-US" sz="900" dirty="0" smtClean="0">
              <a:latin typeface="Verdana" pitchFamily="34" charset="0"/>
            </a:endParaRPr>
          </a:p>
          <a:p>
            <a:r>
              <a:rPr lang="fr-FR" sz="900" b="1" u="sng" dirty="0" smtClean="0">
                <a:latin typeface="Verdana" pitchFamily="34" charset="0"/>
              </a:rPr>
              <a:t>BRIDGES CORRELATION to 5.3.2</a:t>
            </a:r>
          </a:p>
          <a:p>
            <a:r>
              <a:rPr lang="fr-FR" sz="900" dirty="0" smtClean="0">
                <a:latin typeface="Verdana" pitchFamily="34" charset="0"/>
              </a:rPr>
              <a:t>Unit 3, Sessions 1, 4, 16 </a:t>
            </a:r>
          </a:p>
          <a:p>
            <a:r>
              <a:rPr lang="en-US" sz="900" dirty="0" smtClean="0">
                <a:latin typeface="Verdana" pitchFamily="34" charset="0"/>
              </a:rPr>
              <a:t>Unit 3, page 336 (Challenge)	</a:t>
            </a:r>
          </a:p>
          <a:p>
            <a:r>
              <a:rPr lang="en-US" sz="900" dirty="0" smtClean="0">
                <a:latin typeface="Verdana" pitchFamily="34" charset="0"/>
              </a:rPr>
              <a:t>Home Connections, Vol. 1: HC’s 23, 28, 34 	</a:t>
            </a:r>
          </a:p>
          <a:p>
            <a:r>
              <a:rPr lang="en-US" sz="900" dirty="0" smtClean="0">
                <a:latin typeface="Verdana" pitchFamily="34" charset="0"/>
              </a:rPr>
              <a:t>September Problem Solving</a:t>
            </a:r>
          </a:p>
          <a:p>
            <a:r>
              <a:rPr lang="en-US" sz="900" dirty="0" smtClean="0">
                <a:latin typeface="Verdana" pitchFamily="34" charset="0"/>
              </a:rPr>
              <a:t>October Calendar Grid</a:t>
            </a:r>
          </a:p>
          <a:p>
            <a:r>
              <a:rPr lang="en-US" sz="900" dirty="0" smtClean="0">
                <a:latin typeface="Verdana" pitchFamily="34" charset="0"/>
              </a:rPr>
              <a:t>January Problem Solving</a:t>
            </a:r>
          </a:p>
          <a:p>
            <a:r>
              <a:rPr lang="en-US" sz="900" dirty="0" smtClean="0">
                <a:latin typeface="Verdana" pitchFamily="34" charset="0"/>
              </a:rPr>
              <a:t>March Problem Solving</a:t>
            </a:r>
          </a:p>
          <a:p>
            <a:r>
              <a:rPr lang="en-US" sz="900" dirty="0" smtClean="0">
                <a:latin typeface="Verdana" pitchFamily="34" charset="0"/>
              </a:rPr>
              <a:t>Number Corner Student Book pages 8, 14, 27, 34, 86, 94, 139–141</a:t>
            </a:r>
          </a:p>
          <a:p>
            <a:r>
              <a:rPr lang="en-US" sz="900" dirty="0" smtClean="0">
                <a:latin typeface="Verdana" pitchFamily="34" charset="0"/>
              </a:rPr>
              <a:t>Set C1 Geometry: Triangles &amp; Quadrilaterals, Activities </a:t>
            </a:r>
          </a:p>
          <a:p>
            <a:r>
              <a:rPr lang="en-US" sz="900" dirty="0" smtClean="0">
                <a:latin typeface="Verdana" pitchFamily="34" charset="0"/>
              </a:rPr>
              <a:t>3 &amp; 4 and Independent Worksheets 5 &amp; 6</a:t>
            </a:r>
          </a:p>
          <a:p>
            <a:r>
              <a:rPr lang="en-US" sz="900" dirty="0" smtClean="0">
                <a:latin typeface="Verdana" pitchFamily="34" charset="0"/>
              </a:rPr>
              <a:t>Bridges Practice Book, pages 45, 47, 51, 53, 54, 58, 72, 85, 91	</a:t>
            </a:r>
          </a:p>
          <a:p>
            <a:r>
              <a:rPr lang="en-US" sz="900" dirty="0" smtClean="0">
                <a:latin typeface="Verdana" pitchFamily="34" charset="0"/>
              </a:rPr>
              <a:t>Informal</a:t>
            </a:r>
          </a:p>
          <a:p>
            <a:r>
              <a:rPr lang="en-US" sz="900" dirty="0" smtClean="0">
                <a:latin typeface="Verdana" pitchFamily="34" charset="0"/>
              </a:rPr>
              <a:t>Bridges Practice Book, pages 45, 47, 51, 53, 54, 58, 72, 85, 91	</a:t>
            </a:r>
          </a:p>
          <a:p>
            <a:r>
              <a:rPr lang="en-US" sz="900" dirty="0" smtClean="0">
                <a:latin typeface="Verdana" pitchFamily="34" charset="0"/>
              </a:rPr>
              <a:t>Formal</a:t>
            </a:r>
          </a:p>
          <a:p>
            <a:r>
              <a:rPr lang="en-US" sz="900" dirty="0" smtClean="0">
                <a:latin typeface="Verdana" pitchFamily="34" charset="0"/>
              </a:rPr>
              <a:t>Unit 3, Session 22 (Unit Post-Assessment and Student Reflection Sheet)</a:t>
            </a:r>
          </a:p>
          <a:p>
            <a:r>
              <a:rPr lang="en-US" sz="900" dirty="0" smtClean="0">
                <a:latin typeface="Verdana" pitchFamily="34" charset="0"/>
              </a:rPr>
              <a:t>Number Corner Teacher’s Guide, pages 110–114, 232–236, 320–324, 400–404 (Checkups 1, 2, 3, and 4)</a:t>
            </a:r>
          </a:p>
          <a:p>
            <a:r>
              <a:rPr lang="en-US" sz="900" dirty="0" smtClean="0">
                <a:latin typeface="Verdana" pitchFamily="34" charset="0"/>
              </a:rPr>
              <a:t>	</a:t>
            </a:r>
          </a:p>
        </p:txBody>
      </p:sp>
      <p:sp>
        <p:nvSpPr>
          <p:cNvPr id="27" name="Rectangle 26"/>
          <p:cNvSpPr/>
          <p:nvPr/>
        </p:nvSpPr>
        <p:spPr>
          <a:xfrm>
            <a:off x="5562600" y="1244025"/>
            <a:ext cx="4038600" cy="584775"/>
          </a:xfrm>
          <a:prstGeom prst="rect">
            <a:avLst/>
          </a:prstGeom>
          <a:solidFill>
            <a:schemeClr val="bg1">
              <a:lumMod val="95000"/>
            </a:schemeClr>
          </a:solidFill>
        </p:spPr>
        <p:txBody>
          <a:bodyPr wrap="square">
            <a:spAutoFit/>
          </a:bodyPr>
          <a:lstStyle/>
          <a:p>
            <a:r>
              <a:rPr lang="en-US" sz="800" b="1" dirty="0" smtClean="0">
                <a:latin typeface="Verdana" pitchFamily="34" charset="0"/>
              </a:rPr>
              <a:t>Current Standard:</a:t>
            </a:r>
          </a:p>
          <a:p>
            <a:r>
              <a:rPr lang="en-US" sz="800" dirty="0" smtClean="0">
                <a:latin typeface="Verdana" pitchFamily="34" charset="0"/>
              </a:rPr>
              <a:t>5.3 Geometry, Measurement, and Algebra: Describe and relate two-dimensional shapes to three-dimensional shapes and analyze their properties, including volume and surface area.</a:t>
            </a:r>
            <a:endParaRPr lang="en-US" sz="800" dirty="0">
              <a:latin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1</a:t>
            </a:r>
          </a:p>
        </p:txBody>
      </p:sp>
      <p:sp>
        <p:nvSpPr>
          <p:cNvPr id="6146" name="Text Box 3"/>
          <p:cNvSpPr txBox="1">
            <a:spLocks noChangeArrowheads="1"/>
          </p:cNvSpPr>
          <p:nvPr/>
        </p:nvSpPr>
        <p:spPr bwMode="auto">
          <a:xfrm>
            <a:off x="8839200" y="74437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10</a:t>
            </a:r>
            <a:endParaRPr lang="en-US" sz="700" dirty="0">
              <a:latin typeface="Verdana" pitchFamily="34" charset="0"/>
            </a:endParaRPr>
          </a:p>
        </p:txBody>
      </p:sp>
      <p:sp>
        <p:nvSpPr>
          <p:cNvPr id="31" name="TextBox 30"/>
          <p:cNvSpPr txBox="1"/>
          <p:nvPr/>
        </p:nvSpPr>
        <p:spPr>
          <a:xfrm>
            <a:off x="457200" y="4750475"/>
            <a:ext cx="44958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16" name="TextBox 15"/>
          <p:cNvSpPr txBox="1"/>
          <p:nvPr/>
        </p:nvSpPr>
        <p:spPr>
          <a:xfrm>
            <a:off x="5562600" y="4750475"/>
            <a:ext cx="40386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17" name="TextBox 16"/>
          <p:cNvSpPr txBox="1"/>
          <p:nvPr/>
        </p:nvSpPr>
        <p:spPr>
          <a:xfrm>
            <a:off x="457200" y="6781800"/>
            <a:ext cx="4419600" cy="215444"/>
          </a:xfrm>
          <a:prstGeom prst="rect">
            <a:avLst/>
          </a:prstGeom>
          <a:noFill/>
        </p:spPr>
        <p:txBody>
          <a:bodyPr wrap="square" rtlCol="0">
            <a:spAutoFit/>
          </a:bodyPr>
          <a:lstStyle/>
          <a:p>
            <a:r>
              <a:rPr lang="en-US" sz="800" dirty="0" smtClean="0"/>
              <a:t>Mathematics Test Specifications and Test Blueprints 2010-2011</a:t>
            </a:r>
            <a:endParaRPr lang="en-US" sz="700" dirty="0" smtClean="0"/>
          </a:p>
        </p:txBody>
      </p:sp>
      <p:sp>
        <p:nvSpPr>
          <p:cNvPr id="18" name="Rectangle 17"/>
          <p:cNvSpPr/>
          <p:nvPr/>
        </p:nvSpPr>
        <p:spPr>
          <a:xfrm>
            <a:off x="457200" y="304800"/>
            <a:ext cx="4419600" cy="338554"/>
          </a:xfrm>
          <a:prstGeom prst="rect">
            <a:avLst/>
          </a:prstGeom>
        </p:spPr>
        <p:txBody>
          <a:bodyPr wrap="square">
            <a:spAutoFit/>
          </a:bodyPr>
          <a:lstStyle/>
          <a:p>
            <a:r>
              <a:rPr lang="en-US" sz="800" b="1" dirty="0" smtClean="0">
                <a:solidFill>
                  <a:schemeClr val="bg1">
                    <a:lumMod val="75000"/>
                  </a:schemeClr>
                </a:solidFill>
              </a:rPr>
              <a:t>5.3.1 Identify and classify triangles by their angles (acute, right, obtuse) and sides (scalene, isosceles, equilateral).</a:t>
            </a:r>
          </a:p>
        </p:txBody>
      </p:sp>
      <p:sp>
        <p:nvSpPr>
          <p:cNvPr id="13" name="Rectangle 12"/>
          <p:cNvSpPr/>
          <p:nvPr/>
        </p:nvSpPr>
        <p:spPr>
          <a:xfrm>
            <a:off x="5562600" y="304800"/>
            <a:ext cx="3886200" cy="338554"/>
          </a:xfrm>
          <a:prstGeom prst="rect">
            <a:avLst/>
          </a:prstGeom>
        </p:spPr>
        <p:txBody>
          <a:bodyPr wrap="square">
            <a:spAutoFit/>
          </a:bodyPr>
          <a:lstStyle/>
          <a:p>
            <a:r>
              <a:rPr lang="en-US" sz="800" b="1" dirty="0" smtClean="0">
                <a:solidFill>
                  <a:schemeClr val="bg1">
                    <a:lumMod val="75000"/>
                  </a:schemeClr>
                </a:solidFill>
              </a:rPr>
              <a:t>5.3.1 Identify and classify triangles by their angles (acute, right, obtuse) and sides (scalene, isosceles, equilateral).</a:t>
            </a:r>
          </a:p>
        </p:txBody>
      </p:sp>
      <p:pic>
        <p:nvPicPr>
          <p:cNvPr id="1026" name="Picture 2"/>
          <p:cNvPicPr>
            <a:picLocks noChangeAspect="1" noChangeArrowheads="1"/>
          </p:cNvPicPr>
          <p:nvPr/>
        </p:nvPicPr>
        <p:blipFill>
          <a:blip r:embed="rId3"/>
          <a:srcRect l="47222" t="48743" r="31250" b="31482"/>
          <a:stretch>
            <a:fillRect/>
          </a:stretch>
        </p:blipFill>
        <p:spPr bwMode="auto">
          <a:xfrm>
            <a:off x="2286000" y="1447800"/>
            <a:ext cx="2362200" cy="1752600"/>
          </a:xfrm>
          <a:prstGeom prst="rect">
            <a:avLst/>
          </a:prstGeom>
          <a:noFill/>
          <a:ln w="9525">
            <a:noFill/>
            <a:miter lim="800000"/>
            <a:headEnd/>
            <a:tailEnd/>
          </a:ln>
          <a:effectLst/>
        </p:spPr>
      </p:pic>
      <p:sp>
        <p:nvSpPr>
          <p:cNvPr id="12" name="Rectangle 11"/>
          <p:cNvSpPr/>
          <p:nvPr/>
        </p:nvSpPr>
        <p:spPr>
          <a:xfrm>
            <a:off x="457200" y="762000"/>
            <a:ext cx="3886200" cy="2092881"/>
          </a:xfrm>
          <a:prstGeom prst="rect">
            <a:avLst/>
          </a:prstGeom>
        </p:spPr>
        <p:txBody>
          <a:bodyPr wrap="square">
            <a:spAutoFit/>
          </a:bodyPr>
          <a:lstStyle/>
          <a:p>
            <a:pPr marL="228600" indent="-228600">
              <a:buFont typeface="+mj-lt"/>
              <a:buAutoNum type="arabicPeriod"/>
            </a:pPr>
            <a:r>
              <a:rPr lang="en-US" sz="1000" dirty="0" smtClean="0">
                <a:latin typeface="Verdana" pitchFamily="34" charset="0"/>
              </a:rPr>
              <a:t>In which triangle is there a right angle?</a:t>
            </a: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pPr marL="685800" indent="-285750">
              <a:buFont typeface="+mj-lt"/>
              <a:buAutoNum type="alphaUcPeriod"/>
            </a:pPr>
            <a:r>
              <a:rPr lang="en-US" sz="1000" dirty="0" smtClean="0">
                <a:latin typeface="Verdana" pitchFamily="34" charset="0"/>
              </a:rPr>
              <a:t>A</a:t>
            </a:r>
          </a:p>
          <a:p>
            <a:pPr marL="685800" indent="-285750">
              <a:buFont typeface="+mj-lt"/>
              <a:buAutoNum type="alphaUcPeriod"/>
            </a:pPr>
            <a:endParaRPr lang="en-US" sz="1000" dirty="0" smtClean="0">
              <a:latin typeface="Verdana" pitchFamily="34" charset="0"/>
            </a:endParaRPr>
          </a:p>
          <a:p>
            <a:pPr marL="685800" indent="-285750">
              <a:buFont typeface="+mj-lt"/>
              <a:buAutoNum type="alphaUcPeriod"/>
            </a:pPr>
            <a:r>
              <a:rPr lang="en-US" sz="1000" dirty="0" smtClean="0">
                <a:latin typeface="Verdana" pitchFamily="34" charset="0"/>
              </a:rPr>
              <a:t>B</a:t>
            </a:r>
          </a:p>
          <a:p>
            <a:pPr marL="685800" indent="-285750">
              <a:buFont typeface="+mj-lt"/>
              <a:buAutoNum type="alphaUcPeriod"/>
            </a:pPr>
            <a:endParaRPr lang="en-US" sz="1000" dirty="0" smtClean="0">
              <a:latin typeface="Verdana" pitchFamily="34" charset="0"/>
            </a:endParaRPr>
          </a:p>
          <a:p>
            <a:pPr marL="685800" indent="-285750">
              <a:buFont typeface="+mj-lt"/>
              <a:buAutoNum type="alphaUcPeriod"/>
            </a:pPr>
            <a:r>
              <a:rPr lang="en-US" sz="1000" dirty="0" smtClean="0">
                <a:latin typeface="Verdana" pitchFamily="34" charset="0"/>
              </a:rPr>
              <a:t>C</a:t>
            </a:r>
          </a:p>
          <a:p>
            <a:pPr marL="685800" indent="-285750">
              <a:buFont typeface="+mj-lt"/>
              <a:buAutoNum type="alphaUcPeriod"/>
            </a:pPr>
            <a:endParaRPr lang="en-US" sz="1000" dirty="0" smtClean="0">
              <a:latin typeface="Verdana" pitchFamily="34" charset="0"/>
            </a:endParaRPr>
          </a:p>
          <a:p>
            <a:pPr marL="685800" indent="-285750">
              <a:buFont typeface="+mj-lt"/>
              <a:buAutoNum type="alphaUcPeriod"/>
            </a:pPr>
            <a:r>
              <a:rPr lang="en-US" sz="1000" dirty="0" smtClean="0">
                <a:latin typeface="Verdana" pitchFamily="34" charset="0"/>
              </a:rPr>
              <a:t>D</a:t>
            </a:r>
            <a:endParaRPr lang="en-US" sz="1000" dirty="0">
              <a:latin typeface="Verdana" pitchFamily="34" charset="0"/>
            </a:endParaRPr>
          </a:p>
        </p:txBody>
      </p:sp>
      <p:sp>
        <p:nvSpPr>
          <p:cNvPr id="14" name="TextBox 13"/>
          <p:cNvSpPr txBox="1"/>
          <p:nvPr/>
        </p:nvSpPr>
        <p:spPr>
          <a:xfrm>
            <a:off x="5562600" y="6794956"/>
            <a:ext cx="4038600" cy="215444"/>
          </a:xfrm>
          <a:prstGeom prst="rect">
            <a:avLst/>
          </a:prstGeom>
          <a:noFill/>
        </p:spPr>
        <p:txBody>
          <a:bodyPr wrap="square" rtlCol="0">
            <a:spAutoFit/>
          </a:bodyPr>
          <a:lstStyle/>
          <a:p>
            <a:r>
              <a:rPr lang="en-US" sz="800" dirty="0" smtClean="0"/>
              <a:t>Rick and Susan Richmond 2011 - 2012</a:t>
            </a:r>
            <a:endParaRPr lang="en-US" sz="700" dirty="0" smtClean="0"/>
          </a:p>
        </p:txBody>
      </p:sp>
      <p:pic>
        <p:nvPicPr>
          <p:cNvPr id="1027" name="Picture 3"/>
          <p:cNvPicPr>
            <a:picLocks noChangeAspect="1" noChangeArrowheads="1"/>
          </p:cNvPicPr>
          <p:nvPr/>
        </p:nvPicPr>
        <p:blipFill>
          <a:blip r:embed="rId4"/>
          <a:srcRect/>
          <a:stretch>
            <a:fillRect/>
          </a:stretch>
        </p:blipFill>
        <p:spPr bwMode="auto">
          <a:xfrm>
            <a:off x="7862734" y="1676400"/>
            <a:ext cx="1681316" cy="914400"/>
          </a:xfrm>
          <a:prstGeom prst="rect">
            <a:avLst/>
          </a:prstGeom>
          <a:noFill/>
          <a:ln w="9525">
            <a:noFill/>
            <a:miter lim="800000"/>
            <a:headEnd/>
            <a:tailEnd/>
          </a:ln>
          <a:effectLst/>
        </p:spPr>
      </p:pic>
      <p:sp>
        <p:nvSpPr>
          <p:cNvPr id="19" name="Rectangle 18"/>
          <p:cNvSpPr/>
          <p:nvPr/>
        </p:nvSpPr>
        <p:spPr>
          <a:xfrm>
            <a:off x="5562600" y="914400"/>
            <a:ext cx="3429000" cy="2092881"/>
          </a:xfrm>
          <a:prstGeom prst="rect">
            <a:avLst/>
          </a:prstGeom>
        </p:spPr>
        <p:txBody>
          <a:bodyPr wrap="square">
            <a:spAutoFit/>
          </a:bodyPr>
          <a:lstStyle/>
          <a:p>
            <a:pPr marL="228600" indent="-228600">
              <a:buFont typeface="+mj-lt"/>
              <a:buAutoNum type="arabicPeriod" startAt="10"/>
            </a:pPr>
            <a:r>
              <a:rPr lang="en-US" sz="1000" dirty="0" smtClean="0">
                <a:latin typeface="Verdana" pitchFamily="34" charset="0"/>
              </a:rPr>
              <a:t>This triangle fits in which classification?</a:t>
            </a: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pPr marL="685800" indent="-285750">
              <a:buFont typeface="+mj-lt"/>
              <a:buAutoNum type="alphaUcPeriod"/>
            </a:pPr>
            <a:r>
              <a:rPr lang="en-US" sz="1000" dirty="0" smtClean="0">
                <a:latin typeface="Verdana" pitchFamily="34" charset="0"/>
              </a:rPr>
              <a:t>Right Triangle</a:t>
            </a:r>
          </a:p>
          <a:p>
            <a:pPr marL="685800" indent="-285750">
              <a:buFont typeface="+mj-lt"/>
              <a:buAutoNum type="alphaUcPeriod"/>
            </a:pPr>
            <a:endParaRPr lang="en-US" sz="1000" dirty="0" smtClean="0">
              <a:latin typeface="Verdana" pitchFamily="34" charset="0"/>
            </a:endParaRPr>
          </a:p>
          <a:p>
            <a:pPr marL="685800" indent="-285750">
              <a:buFont typeface="+mj-lt"/>
              <a:buAutoNum type="alphaUcPeriod"/>
            </a:pPr>
            <a:r>
              <a:rPr lang="en-US" sz="1000" dirty="0" smtClean="0">
                <a:latin typeface="Verdana" pitchFamily="34" charset="0"/>
              </a:rPr>
              <a:t>Scalene Triangle</a:t>
            </a:r>
          </a:p>
          <a:p>
            <a:pPr marL="685800" indent="-285750">
              <a:buFont typeface="+mj-lt"/>
              <a:buAutoNum type="alphaUcPeriod"/>
            </a:pPr>
            <a:endParaRPr lang="en-US" sz="1000" dirty="0" smtClean="0">
              <a:latin typeface="Verdana" pitchFamily="34" charset="0"/>
            </a:endParaRPr>
          </a:p>
          <a:p>
            <a:pPr marL="685800" indent="-285750">
              <a:buFont typeface="+mj-lt"/>
              <a:buAutoNum type="alphaUcPeriod"/>
            </a:pPr>
            <a:r>
              <a:rPr lang="en-US" sz="1000" dirty="0" smtClean="0">
                <a:latin typeface="Verdana" pitchFamily="34" charset="0"/>
              </a:rPr>
              <a:t>Isosceles Triangle </a:t>
            </a:r>
          </a:p>
          <a:p>
            <a:pPr marL="685800" indent="-285750">
              <a:buFont typeface="+mj-lt"/>
              <a:buAutoNum type="alphaUcPeriod"/>
            </a:pPr>
            <a:endParaRPr lang="en-US" sz="1000" dirty="0" smtClean="0">
              <a:latin typeface="Verdana" pitchFamily="34" charset="0"/>
            </a:endParaRPr>
          </a:p>
          <a:p>
            <a:pPr marL="628650" indent="-228600">
              <a:buFont typeface="+mj-lt"/>
              <a:buAutoNum type="alphaUcPeriod"/>
            </a:pPr>
            <a:r>
              <a:rPr lang="en-US" sz="1000" dirty="0" smtClean="0">
                <a:latin typeface="Verdana" pitchFamily="34" charset="0"/>
              </a:rPr>
              <a:t>Equilateral Triangle </a:t>
            </a:r>
            <a:endParaRPr lang="en-US" sz="1000" dirty="0">
              <a:latin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3962400" y="7424738"/>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9</a:t>
            </a:r>
            <a:endParaRPr lang="en-US" sz="700" dirty="0">
              <a:latin typeface="Verdana" pitchFamily="34" charset="0"/>
            </a:endParaRPr>
          </a:p>
        </p:txBody>
      </p:sp>
      <p:sp>
        <p:nvSpPr>
          <p:cNvPr id="8194" name="Text Box 3"/>
          <p:cNvSpPr txBox="1">
            <a:spLocks noChangeArrowheads="1"/>
          </p:cNvSpPr>
          <p:nvPr/>
        </p:nvSpPr>
        <p:spPr bwMode="auto">
          <a:xfrm>
            <a:off x="8839200" y="7440613"/>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2</a:t>
            </a:r>
          </a:p>
        </p:txBody>
      </p:sp>
      <p:sp>
        <p:nvSpPr>
          <p:cNvPr id="13" name="TextBox 12"/>
          <p:cNvSpPr txBox="1"/>
          <p:nvPr/>
        </p:nvSpPr>
        <p:spPr>
          <a:xfrm>
            <a:off x="5562600" y="4524375"/>
            <a:ext cx="4038600" cy="2308324"/>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35" name="TextBox 34"/>
          <p:cNvSpPr txBox="1"/>
          <p:nvPr/>
        </p:nvSpPr>
        <p:spPr>
          <a:xfrm>
            <a:off x="457200" y="4572000"/>
            <a:ext cx="4495800" cy="2308324"/>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11" name="Rectangle 10"/>
          <p:cNvSpPr/>
          <p:nvPr/>
        </p:nvSpPr>
        <p:spPr>
          <a:xfrm>
            <a:off x="457200" y="304800"/>
            <a:ext cx="4343400" cy="338554"/>
          </a:xfrm>
          <a:prstGeom prst="rect">
            <a:avLst/>
          </a:prstGeom>
        </p:spPr>
        <p:txBody>
          <a:bodyPr wrap="square">
            <a:spAutoFit/>
          </a:bodyPr>
          <a:lstStyle/>
          <a:p>
            <a:r>
              <a:rPr lang="en-US" sz="800" b="1" dirty="0" smtClean="0">
                <a:solidFill>
                  <a:schemeClr val="bg1">
                    <a:lumMod val="75000"/>
                  </a:schemeClr>
                </a:solidFill>
              </a:rPr>
              <a:t>5.3.1 Identify and classify triangles by their angles (acute, right, obtuse) and sides (scalene, isosceles, equilateral).</a:t>
            </a:r>
          </a:p>
        </p:txBody>
      </p:sp>
      <p:sp>
        <p:nvSpPr>
          <p:cNvPr id="12" name="Rectangle 11"/>
          <p:cNvSpPr/>
          <p:nvPr/>
        </p:nvSpPr>
        <p:spPr>
          <a:xfrm>
            <a:off x="5562600" y="381000"/>
            <a:ext cx="3962400" cy="338554"/>
          </a:xfrm>
          <a:prstGeom prst="rect">
            <a:avLst/>
          </a:prstGeom>
        </p:spPr>
        <p:txBody>
          <a:bodyPr wrap="square">
            <a:spAutoFit/>
          </a:bodyPr>
          <a:lstStyle/>
          <a:p>
            <a:r>
              <a:rPr lang="en-US" sz="800" b="1" dirty="0" smtClean="0">
                <a:solidFill>
                  <a:schemeClr val="bg1">
                    <a:lumMod val="75000"/>
                  </a:schemeClr>
                </a:solidFill>
              </a:rPr>
              <a:t>5.3.1 Identify and classify triangles by their angles (acute, right, obtuse) and sides (scalene, isosceles, equilateral).</a:t>
            </a:r>
          </a:p>
        </p:txBody>
      </p:sp>
      <p:sp>
        <p:nvSpPr>
          <p:cNvPr id="18" name="TextBox 17"/>
          <p:cNvSpPr txBox="1"/>
          <p:nvPr/>
        </p:nvSpPr>
        <p:spPr>
          <a:xfrm>
            <a:off x="533400" y="6877050"/>
            <a:ext cx="4419600" cy="215444"/>
          </a:xfrm>
          <a:prstGeom prst="rect">
            <a:avLst/>
          </a:prstGeom>
          <a:noFill/>
        </p:spPr>
        <p:txBody>
          <a:bodyPr wrap="square" rtlCol="0">
            <a:spAutoFit/>
          </a:bodyPr>
          <a:lstStyle/>
          <a:p>
            <a:r>
              <a:rPr lang="en-US" sz="800" dirty="0" smtClean="0">
                <a:latin typeface="Verdana" pitchFamily="34" charset="0"/>
              </a:rPr>
              <a:t>2004-2008 ODE Sample Tests</a:t>
            </a:r>
          </a:p>
        </p:txBody>
      </p:sp>
      <p:pic>
        <p:nvPicPr>
          <p:cNvPr id="4098" name="Picture 2"/>
          <p:cNvPicPr>
            <a:picLocks noChangeAspect="1" noChangeArrowheads="1"/>
          </p:cNvPicPr>
          <p:nvPr/>
        </p:nvPicPr>
        <p:blipFill>
          <a:blip r:embed="rId3"/>
          <a:srcRect l="27777" t="40741" r="44445" b="36111"/>
          <a:stretch>
            <a:fillRect/>
          </a:stretch>
        </p:blipFill>
        <p:spPr bwMode="auto">
          <a:xfrm>
            <a:off x="1905000" y="1219200"/>
            <a:ext cx="1905000" cy="1190625"/>
          </a:xfrm>
          <a:prstGeom prst="rect">
            <a:avLst/>
          </a:prstGeom>
          <a:noFill/>
          <a:ln w="9525">
            <a:noFill/>
            <a:miter lim="800000"/>
            <a:headEnd/>
            <a:tailEnd/>
          </a:ln>
          <a:effectLst/>
        </p:spPr>
      </p:pic>
      <p:sp>
        <p:nvSpPr>
          <p:cNvPr id="15" name="Rectangle 14"/>
          <p:cNvSpPr/>
          <p:nvPr/>
        </p:nvSpPr>
        <p:spPr>
          <a:xfrm>
            <a:off x="457200" y="762000"/>
            <a:ext cx="3886200" cy="3477875"/>
          </a:xfrm>
          <a:prstGeom prst="rect">
            <a:avLst/>
          </a:prstGeom>
        </p:spPr>
        <p:txBody>
          <a:bodyPr wrap="square">
            <a:spAutoFit/>
          </a:bodyPr>
          <a:lstStyle/>
          <a:p>
            <a:pPr marL="228600" indent="-228600">
              <a:buFont typeface="+mj-lt"/>
              <a:buAutoNum type="arabicPeriod" startAt="9"/>
            </a:pPr>
            <a:r>
              <a:rPr lang="en-US" sz="1000" dirty="0" smtClean="0">
                <a:latin typeface="Verdana" pitchFamily="34" charset="0"/>
              </a:rPr>
              <a:t>Which of the following shows an equilateral triangle?</a:t>
            </a: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pPr marL="800100" indent="-342900">
              <a:buFont typeface="+mj-lt"/>
              <a:buAutoNum type="alphaUcPeriod"/>
            </a:pPr>
            <a:r>
              <a:rPr lang="en-US" sz="1000" dirty="0" smtClean="0">
                <a:latin typeface="Verdana" pitchFamily="34" charset="0"/>
              </a:rPr>
              <a:t>A</a:t>
            </a:r>
          </a:p>
          <a:p>
            <a:pPr marL="800100" indent="-342900">
              <a:buFont typeface="+mj-lt"/>
              <a:buAutoNum type="alphaUcPeriod"/>
            </a:pPr>
            <a:endParaRPr lang="en-US" sz="1000" dirty="0" smtClean="0">
              <a:latin typeface="Verdana" pitchFamily="34" charset="0"/>
            </a:endParaRPr>
          </a:p>
          <a:p>
            <a:pPr marL="800100" indent="-342900">
              <a:buFont typeface="+mj-lt"/>
              <a:buAutoNum type="alphaUcPeriod"/>
            </a:pPr>
            <a:endParaRPr lang="en-US" sz="1000" dirty="0" smtClean="0">
              <a:latin typeface="Verdana" pitchFamily="34" charset="0"/>
            </a:endParaRPr>
          </a:p>
          <a:p>
            <a:pPr marL="800100" indent="-342900">
              <a:buFont typeface="+mj-lt"/>
              <a:buAutoNum type="alphaUcPeriod"/>
            </a:pPr>
            <a:r>
              <a:rPr lang="en-US" sz="1000" dirty="0" smtClean="0">
                <a:latin typeface="Verdana" pitchFamily="34" charset="0"/>
              </a:rPr>
              <a:t>B</a:t>
            </a:r>
          </a:p>
          <a:p>
            <a:pPr marL="800100" indent="-342900">
              <a:buFont typeface="+mj-lt"/>
              <a:buAutoNum type="alphaUcPeriod"/>
            </a:pPr>
            <a:endParaRPr lang="en-US" sz="1000" dirty="0" smtClean="0">
              <a:latin typeface="Verdana" pitchFamily="34" charset="0"/>
            </a:endParaRPr>
          </a:p>
          <a:p>
            <a:pPr marL="800100" indent="-342900">
              <a:buFont typeface="+mj-lt"/>
              <a:buAutoNum type="alphaUcPeriod"/>
            </a:pPr>
            <a:endParaRPr lang="en-US" sz="1000" dirty="0" smtClean="0">
              <a:latin typeface="Verdana" pitchFamily="34" charset="0"/>
            </a:endParaRPr>
          </a:p>
          <a:p>
            <a:pPr marL="800100" indent="-342900">
              <a:buFont typeface="+mj-lt"/>
              <a:buAutoNum type="alphaUcPeriod"/>
            </a:pPr>
            <a:r>
              <a:rPr lang="en-US" sz="1000" dirty="0" smtClean="0">
                <a:latin typeface="Verdana" pitchFamily="34" charset="0"/>
              </a:rPr>
              <a:t>C</a:t>
            </a:r>
          </a:p>
          <a:p>
            <a:pPr marL="800100" indent="-342900">
              <a:buFont typeface="+mj-lt"/>
              <a:buAutoNum type="alphaUcPeriod"/>
            </a:pPr>
            <a:endParaRPr lang="en-US" sz="1000" dirty="0" smtClean="0">
              <a:latin typeface="Verdana" pitchFamily="34" charset="0"/>
            </a:endParaRPr>
          </a:p>
          <a:p>
            <a:pPr marL="800100" indent="-342900">
              <a:buFont typeface="+mj-lt"/>
              <a:buAutoNum type="alphaUcPeriod"/>
            </a:pPr>
            <a:endParaRPr lang="en-US" sz="1000" dirty="0" smtClean="0">
              <a:latin typeface="Verdana" pitchFamily="34" charset="0"/>
            </a:endParaRPr>
          </a:p>
          <a:p>
            <a:pPr marL="800100" indent="-342900">
              <a:buFont typeface="+mj-lt"/>
              <a:buAutoNum type="alphaUcPeriod"/>
            </a:pPr>
            <a:r>
              <a:rPr lang="en-US" sz="1000" dirty="0" smtClean="0">
                <a:latin typeface="Verdana" pitchFamily="34" charset="0"/>
              </a:rPr>
              <a:t>D</a:t>
            </a:r>
            <a:endParaRPr lang="en-US" sz="1000" dirty="0">
              <a:latin typeface="Verdana" pitchFamily="34" charset="0"/>
            </a:endParaRPr>
          </a:p>
        </p:txBody>
      </p:sp>
      <p:pic>
        <p:nvPicPr>
          <p:cNvPr id="2050" name="Picture 2"/>
          <p:cNvPicPr>
            <a:picLocks noChangeAspect="1" noChangeArrowheads="1"/>
          </p:cNvPicPr>
          <p:nvPr/>
        </p:nvPicPr>
        <p:blipFill>
          <a:blip r:embed="rId4"/>
          <a:srcRect r="30449" b="40909"/>
          <a:stretch>
            <a:fillRect/>
          </a:stretch>
        </p:blipFill>
        <p:spPr bwMode="auto">
          <a:xfrm>
            <a:off x="7924800" y="1295400"/>
            <a:ext cx="1447800" cy="1344386"/>
          </a:xfrm>
          <a:prstGeom prst="rect">
            <a:avLst/>
          </a:prstGeom>
          <a:noFill/>
          <a:ln w="9525">
            <a:noFill/>
            <a:miter lim="800000"/>
            <a:headEnd/>
            <a:tailEnd/>
          </a:ln>
          <a:effectLst/>
        </p:spPr>
      </p:pic>
      <p:sp>
        <p:nvSpPr>
          <p:cNvPr id="17" name="Rectangle 16"/>
          <p:cNvSpPr/>
          <p:nvPr/>
        </p:nvSpPr>
        <p:spPr>
          <a:xfrm>
            <a:off x="5562600" y="914400"/>
            <a:ext cx="3886200" cy="2400657"/>
          </a:xfrm>
          <a:prstGeom prst="rect">
            <a:avLst/>
          </a:prstGeom>
        </p:spPr>
        <p:txBody>
          <a:bodyPr wrap="square">
            <a:spAutoFit/>
          </a:bodyPr>
          <a:lstStyle/>
          <a:p>
            <a:pPr marL="228600" indent="-228600">
              <a:buFont typeface="+mj-lt"/>
              <a:buAutoNum type="arabicPeriod" startAt="2"/>
            </a:pPr>
            <a:r>
              <a:rPr lang="en-US" sz="1000" dirty="0" smtClean="0">
                <a:latin typeface="Verdana" pitchFamily="34" charset="0"/>
              </a:rPr>
              <a:t>What kind of triangle is this?</a:t>
            </a: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right triangle</a:t>
            </a: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Equilateral triangle</a:t>
            </a: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Isosceles but not equilateral</a:t>
            </a: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scalene</a:t>
            </a:r>
            <a:endParaRPr lang="en-US" sz="1000" dirty="0">
              <a:latin typeface="Verdana" pitchFamily="34" charset="0"/>
            </a:endParaRPr>
          </a:p>
        </p:txBody>
      </p:sp>
      <p:sp>
        <p:nvSpPr>
          <p:cNvPr id="14" name="TextBox 13"/>
          <p:cNvSpPr txBox="1"/>
          <p:nvPr/>
        </p:nvSpPr>
        <p:spPr>
          <a:xfrm>
            <a:off x="5562600" y="6823531"/>
            <a:ext cx="4038600" cy="215444"/>
          </a:xfrm>
          <a:prstGeom prst="rect">
            <a:avLst/>
          </a:prstGeom>
          <a:noFill/>
        </p:spPr>
        <p:txBody>
          <a:bodyPr wrap="square" rtlCol="0">
            <a:spAutoFit/>
          </a:bodyPr>
          <a:lstStyle/>
          <a:p>
            <a:r>
              <a:rPr lang="en-US" sz="800" dirty="0" smtClean="0">
                <a:latin typeface="Verdana" pitchFamily="34" charset="0"/>
              </a:rPr>
              <a:t>Rick and Susan Richmond 2011 - 2012</a:t>
            </a:r>
            <a:endParaRPr lang="en-US" sz="700" dirty="0" smtClean="0">
              <a:latin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2"/>
          <p:cNvSpPr txBox="1">
            <a:spLocks noChangeArrowheads="1"/>
          </p:cNvSpPr>
          <p:nvPr/>
        </p:nvSpPr>
        <p:spPr bwMode="auto">
          <a:xfrm>
            <a:off x="8839200" y="7413625"/>
            <a:ext cx="749300" cy="2889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8</a:t>
            </a:r>
            <a:endParaRPr lang="en-US" sz="700" dirty="0">
              <a:latin typeface="Verdana" pitchFamily="34" charset="0"/>
            </a:endParaRPr>
          </a:p>
        </p:txBody>
      </p:sp>
      <p:sp>
        <p:nvSpPr>
          <p:cNvPr id="10242" name="Text Box 3"/>
          <p:cNvSpPr txBox="1">
            <a:spLocks noChangeArrowheads="1"/>
          </p:cNvSpPr>
          <p:nvPr/>
        </p:nvSpPr>
        <p:spPr bwMode="auto">
          <a:xfrm>
            <a:off x="3962400" y="7413625"/>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3</a:t>
            </a:r>
          </a:p>
        </p:txBody>
      </p:sp>
      <p:sp>
        <p:nvSpPr>
          <p:cNvPr id="9" name="TextBox 8"/>
          <p:cNvSpPr txBox="1"/>
          <p:nvPr/>
        </p:nvSpPr>
        <p:spPr>
          <a:xfrm>
            <a:off x="533400" y="4648200"/>
            <a:ext cx="4419600" cy="2108269"/>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14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1" name="TextBox 20"/>
          <p:cNvSpPr txBox="1"/>
          <p:nvPr/>
        </p:nvSpPr>
        <p:spPr>
          <a:xfrm>
            <a:off x="5562600" y="4648200"/>
            <a:ext cx="3962400" cy="21698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14" name="Rectangle 13"/>
          <p:cNvSpPr/>
          <p:nvPr/>
        </p:nvSpPr>
        <p:spPr>
          <a:xfrm>
            <a:off x="5486400" y="304800"/>
            <a:ext cx="4038600" cy="338554"/>
          </a:xfrm>
          <a:prstGeom prst="rect">
            <a:avLst/>
          </a:prstGeom>
        </p:spPr>
        <p:txBody>
          <a:bodyPr wrap="square">
            <a:spAutoFit/>
          </a:bodyPr>
          <a:lstStyle/>
          <a:p>
            <a:r>
              <a:rPr lang="en-US" sz="800" b="1" dirty="0" smtClean="0">
                <a:solidFill>
                  <a:schemeClr val="bg1">
                    <a:lumMod val="75000"/>
                  </a:schemeClr>
                </a:solidFill>
              </a:rPr>
              <a:t>5.3.2 Find and justify relationships among the formulas for the areas of triangles and  parallelograms.</a:t>
            </a:r>
            <a:endParaRPr lang="en-US" sz="800" b="1" dirty="0">
              <a:solidFill>
                <a:schemeClr val="bg1">
                  <a:lumMod val="75000"/>
                </a:schemeClr>
              </a:solidFill>
            </a:endParaRPr>
          </a:p>
        </p:txBody>
      </p:sp>
      <p:sp>
        <p:nvSpPr>
          <p:cNvPr id="16" name="Rectangle 15"/>
          <p:cNvSpPr/>
          <p:nvPr/>
        </p:nvSpPr>
        <p:spPr>
          <a:xfrm>
            <a:off x="381000" y="304800"/>
            <a:ext cx="4267200" cy="338554"/>
          </a:xfrm>
          <a:prstGeom prst="rect">
            <a:avLst/>
          </a:prstGeom>
        </p:spPr>
        <p:txBody>
          <a:bodyPr wrap="square">
            <a:spAutoFit/>
          </a:bodyPr>
          <a:lstStyle/>
          <a:p>
            <a:r>
              <a:rPr lang="en-US" sz="800" b="1" dirty="0" smtClean="0">
                <a:solidFill>
                  <a:schemeClr val="bg1">
                    <a:lumMod val="75000"/>
                  </a:schemeClr>
                </a:solidFill>
              </a:rPr>
              <a:t>5.3.1 Identify and classify triangles by their angles (acute, right, obtuse) and sides (scalene, isosceles, equilateral).</a:t>
            </a:r>
          </a:p>
        </p:txBody>
      </p:sp>
      <p:sp>
        <p:nvSpPr>
          <p:cNvPr id="17" name="TextBox 16"/>
          <p:cNvSpPr txBox="1"/>
          <p:nvPr/>
        </p:nvSpPr>
        <p:spPr>
          <a:xfrm>
            <a:off x="685800" y="6781800"/>
            <a:ext cx="2514600" cy="215444"/>
          </a:xfrm>
          <a:prstGeom prst="rect">
            <a:avLst/>
          </a:prstGeom>
          <a:noFill/>
        </p:spPr>
        <p:txBody>
          <a:bodyPr wrap="square" rtlCol="0">
            <a:spAutoFit/>
          </a:bodyPr>
          <a:lstStyle/>
          <a:p>
            <a:r>
              <a:rPr lang="en-US" sz="800" dirty="0" smtClean="0"/>
              <a:t>2004-2008 ODE Sample Tests</a:t>
            </a:r>
          </a:p>
        </p:txBody>
      </p:sp>
      <p:pic>
        <p:nvPicPr>
          <p:cNvPr id="2051" name="Picture 3"/>
          <p:cNvPicPr>
            <a:picLocks noChangeAspect="1" noChangeArrowheads="1"/>
          </p:cNvPicPr>
          <p:nvPr/>
        </p:nvPicPr>
        <p:blipFill>
          <a:blip r:embed="rId3"/>
          <a:srcRect l="36112" t="39815" r="51388" b="44444"/>
          <a:stretch>
            <a:fillRect/>
          </a:stretch>
        </p:blipFill>
        <p:spPr bwMode="auto">
          <a:xfrm>
            <a:off x="2895600" y="1752600"/>
            <a:ext cx="1371600" cy="1295400"/>
          </a:xfrm>
          <a:prstGeom prst="rect">
            <a:avLst/>
          </a:prstGeom>
          <a:noFill/>
          <a:ln w="9525">
            <a:noFill/>
            <a:miter lim="800000"/>
            <a:headEnd/>
            <a:tailEnd/>
          </a:ln>
          <a:effectLst/>
        </p:spPr>
      </p:pic>
      <p:sp>
        <p:nvSpPr>
          <p:cNvPr id="13" name="Rectangle 12"/>
          <p:cNvSpPr/>
          <p:nvPr/>
        </p:nvSpPr>
        <p:spPr>
          <a:xfrm>
            <a:off x="457200" y="990600"/>
            <a:ext cx="3886200" cy="2400657"/>
          </a:xfrm>
          <a:prstGeom prst="rect">
            <a:avLst/>
          </a:prstGeom>
        </p:spPr>
        <p:txBody>
          <a:bodyPr wrap="square">
            <a:spAutoFit/>
          </a:bodyPr>
          <a:lstStyle/>
          <a:p>
            <a:pPr marL="228600" indent="-228600">
              <a:buFont typeface="+mj-lt"/>
              <a:buAutoNum type="arabicPeriod" startAt="3"/>
            </a:pPr>
            <a:r>
              <a:rPr lang="en-US" sz="1000" dirty="0" smtClean="0">
                <a:latin typeface="Verdana" pitchFamily="34" charset="0"/>
              </a:rPr>
              <a:t>Each angle in this triangle is?</a:t>
            </a: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pPr marL="800100" indent="-342900">
              <a:buFont typeface="+mj-lt"/>
              <a:buAutoNum type="alphaUcPeriod"/>
            </a:pPr>
            <a:r>
              <a:rPr lang="en-US" sz="1000" dirty="0" smtClean="0">
                <a:latin typeface="Verdana" pitchFamily="34" charset="0"/>
              </a:rPr>
              <a:t>Acute</a:t>
            </a:r>
          </a:p>
          <a:p>
            <a:pPr marL="800100" indent="-342900">
              <a:buFont typeface="+mj-lt"/>
              <a:buAutoNum type="alphaUcPeriod"/>
            </a:pPr>
            <a:endParaRPr lang="en-US" sz="1000" dirty="0" smtClean="0">
              <a:latin typeface="Verdana" pitchFamily="34" charset="0"/>
            </a:endParaRPr>
          </a:p>
          <a:p>
            <a:pPr marL="800100" indent="-342900">
              <a:buFont typeface="+mj-lt"/>
              <a:buAutoNum type="alphaUcPeriod"/>
            </a:pPr>
            <a:endParaRPr lang="en-US" sz="1000" dirty="0" smtClean="0">
              <a:latin typeface="Verdana" pitchFamily="34" charset="0"/>
            </a:endParaRPr>
          </a:p>
          <a:p>
            <a:pPr marL="800100" indent="-342900">
              <a:buFont typeface="+mj-lt"/>
              <a:buAutoNum type="alphaUcPeriod"/>
            </a:pPr>
            <a:r>
              <a:rPr lang="en-US" sz="1000" dirty="0" smtClean="0">
                <a:latin typeface="Verdana" pitchFamily="34" charset="0"/>
              </a:rPr>
              <a:t>Obtuse</a:t>
            </a:r>
          </a:p>
          <a:p>
            <a:pPr marL="800100" indent="-342900">
              <a:buFont typeface="+mj-lt"/>
              <a:buAutoNum type="alphaUcPeriod"/>
            </a:pPr>
            <a:endParaRPr lang="en-US" sz="1000" dirty="0" smtClean="0">
              <a:latin typeface="Verdana" pitchFamily="34" charset="0"/>
            </a:endParaRPr>
          </a:p>
          <a:p>
            <a:pPr marL="800100" indent="-342900">
              <a:buFont typeface="+mj-lt"/>
              <a:buAutoNum type="alphaUcPeriod"/>
            </a:pPr>
            <a:endParaRPr lang="en-US" sz="1000" dirty="0" smtClean="0">
              <a:latin typeface="Verdana" pitchFamily="34" charset="0"/>
            </a:endParaRPr>
          </a:p>
          <a:p>
            <a:pPr marL="800100" indent="-342900">
              <a:buFont typeface="+mj-lt"/>
              <a:buAutoNum type="alphaUcPeriod"/>
            </a:pPr>
            <a:r>
              <a:rPr lang="en-US" sz="1000" dirty="0" smtClean="0">
                <a:latin typeface="Verdana" pitchFamily="34" charset="0"/>
              </a:rPr>
              <a:t>Right</a:t>
            </a:r>
          </a:p>
          <a:p>
            <a:pPr marL="800100" indent="-342900">
              <a:buFont typeface="+mj-lt"/>
              <a:buAutoNum type="alphaUcPeriod"/>
            </a:pPr>
            <a:endParaRPr lang="en-US" sz="1000" dirty="0" smtClean="0">
              <a:latin typeface="Verdana" pitchFamily="34" charset="0"/>
            </a:endParaRPr>
          </a:p>
          <a:p>
            <a:pPr marL="800100" indent="-342900">
              <a:buFont typeface="+mj-lt"/>
              <a:buAutoNum type="alphaUcPeriod"/>
            </a:pPr>
            <a:endParaRPr lang="en-US" sz="1000" dirty="0" smtClean="0">
              <a:latin typeface="Verdana" pitchFamily="34" charset="0"/>
            </a:endParaRPr>
          </a:p>
          <a:p>
            <a:pPr marL="800100" indent="-342900">
              <a:buFont typeface="+mj-lt"/>
              <a:buAutoNum type="alphaUcPeriod"/>
            </a:pPr>
            <a:r>
              <a:rPr lang="en-US" sz="1000" dirty="0" smtClean="0">
                <a:latin typeface="Verdana" pitchFamily="34" charset="0"/>
              </a:rPr>
              <a:t>Equilateral</a:t>
            </a:r>
            <a:endParaRPr lang="en-US" sz="1000" dirty="0">
              <a:latin typeface="Verdana" pitchFamily="34" charset="0"/>
            </a:endParaRPr>
          </a:p>
        </p:txBody>
      </p:sp>
      <p:sp>
        <p:nvSpPr>
          <p:cNvPr id="15" name="Rectangle 14"/>
          <p:cNvSpPr/>
          <p:nvPr/>
        </p:nvSpPr>
        <p:spPr>
          <a:xfrm>
            <a:off x="5562600" y="1104543"/>
            <a:ext cx="3886200" cy="2400657"/>
          </a:xfrm>
          <a:prstGeom prst="rect">
            <a:avLst/>
          </a:prstGeom>
        </p:spPr>
        <p:txBody>
          <a:bodyPr wrap="square">
            <a:spAutoFit/>
          </a:bodyPr>
          <a:lstStyle/>
          <a:p>
            <a:pPr marL="228600" indent="-228600">
              <a:buFont typeface="+mj-lt"/>
              <a:buAutoNum type="arabicPeriod" startAt="8"/>
            </a:pPr>
            <a:r>
              <a:rPr lang="en-US" sz="1000" dirty="0" smtClean="0">
                <a:latin typeface="Verdana" pitchFamily="34" charset="0"/>
              </a:rPr>
              <a:t>What is the area of this parallelogram?</a:t>
            </a: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30 cm</a:t>
            </a:r>
            <a:r>
              <a:rPr lang="en-US" sz="1000" baseline="30000" dirty="0" smtClean="0">
                <a:latin typeface="Verdana" pitchFamily="34" charset="0"/>
              </a:rPr>
              <a:t>2</a:t>
            </a: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26 cm</a:t>
            </a:r>
            <a:r>
              <a:rPr lang="en-US" sz="1000" baseline="30000" dirty="0" smtClean="0">
                <a:latin typeface="Verdana" pitchFamily="34" charset="0"/>
              </a:rPr>
              <a:t>2</a:t>
            </a: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60 cm</a:t>
            </a:r>
            <a:r>
              <a:rPr lang="en-US" sz="1000" baseline="30000" dirty="0" smtClean="0">
                <a:latin typeface="Verdana" pitchFamily="34" charset="0"/>
              </a:rPr>
              <a:t>2</a:t>
            </a: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17 cm</a:t>
            </a:r>
            <a:r>
              <a:rPr lang="en-US" sz="1000" baseline="30000" dirty="0" smtClean="0">
                <a:latin typeface="Verdana" pitchFamily="34" charset="0"/>
              </a:rPr>
              <a:t>2</a:t>
            </a:r>
            <a:endParaRPr lang="en-US" sz="1000" baseline="30000" dirty="0">
              <a:latin typeface="Verdana" pitchFamily="34" charset="0"/>
            </a:endParaRPr>
          </a:p>
        </p:txBody>
      </p:sp>
      <p:pic>
        <p:nvPicPr>
          <p:cNvPr id="3074" name="Picture 2"/>
          <p:cNvPicPr>
            <a:picLocks noChangeAspect="1" noChangeArrowheads="1"/>
          </p:cNvPicPr>
          <p:nvPr/>
        </p:nvPicPr>
        <p:blipFill>
          <a:blip r:embed="rId4"/>
          <a:srcRect/>
          <a:stretch>
            <a:fillRect/>
          </a:stretch>
        </p:blipFill>
        <p:spPr bwMode="auto">
          <a:xfrm>
            <a:off x="7772400" y="2133600"/>
            <a:ext cx="1524000" cy="781538"/>
          </a:xfrm>
          <a:prstGeom prst="rect">
            <a:avLst/>
          </a:prstGeom>
          <a:noFill/>
          <a:ln w="9525">
            <a:noFill/>
            <a:miter lim="800000"/>
            <a:headEnd/>
            <a:tailEnd/>
          </a:ln>
          <a:effectLst/>
        </p:spPr>
      </p:pic>
      <p:sp>
        <p:nvSpPr>
          <p:cNvPr id="18" name="TextBox 17"/>
          <p:cNvSpPr txBox="1"/>
          <p:nvPr/>
        </p:nvSpPr>
        <p:spPr>
          <a:xfrm>
            <a:off x="5562600" y="6794956"/>
            <a:ext cx="4038600" cy="215444"/>
          </a:xfrm>
          <a:prstGeom prst="rect">
            <a:avLst/>
          </a:prstGeom>
          <a:noFill/>
        </p:spPr>
        <p:txBody>
          <a:bodyPr wrap="square" rtlCol="0">
            <a:spAutoFit/>
          </a:bodyPr>
          <a:lstStyle/>
          <a:p>
            <a:r>
              <a:rPr lang="en-US" sz="800" dirty="0" smtClean="0"/>
              <a:t>Rick and Susan Richmond 2011 - 2012</a:t>
            </a:r>
            <a:endParaRPr lang="en-US" sz="7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8839200" y="7413625"/>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4</a:t>
            </a:r>
          </a:p>
        </p:txBody>
      </p:sp>
      <p:sp>
        <p:nvSpPr>
          <p:cNvPr id="12290" name="Text Box 3"/>
          <p:cNvSpPr txBox="1">
            <a:spLocks noChangeArrowheads="1"/>
          </p:cNvSpPr>
          <p:nvPr/>
        </p:nvSpPr>
        <p:spPr bwMode="auto">
          <a:xfrm>
            <a:off x="3962400" y="7404100"/>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7</a:t>
            </a:r>
            <a:endParaRPr lang="en-US" sz="700" dirty="0">
              <a:latin typeface="Verdana" pitchFamily="34" charset="0"/>
            </a:endParaRPr>
          </a:p>
        </p:txBody>
      </p:sp>
      <p:sp>
        <p:nvSpPr>
          <p:cNvPr id="14" name="TextBox 13"/>
          <p:cNvSpPr txBox="1"/>
          <p:nvPr/>
        </p:nvSpPr>
        <p:spPr>
          <a:xfrm>
            <a:off x="5562600" y="5029200"/>
            <a:ext cx="40386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9" name="TextBox 8"/>
          <p:cNvSpPr txBox="1"/>
          <p:nvPr/>
        </p:nvSpPr>
        <p:spPr>
          <a:xfrm>
            <a:off x="457200" y="5029200"/>
            <a:ext cx="44196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0" name="TextBox 19"/>
          <p:cNvSpPr txBox="1"/>
          <p:nvPr/>
        </p:nvSpPr>
        <p:spPr>
          <a:xfrm>
            <a:off x="457200" y="6934200"/>
            <a:ext cx="3048000" cy="215444"/>
          </a:xfrm>
          <a:prstGeom prst="rect">
            <a:avLst/>
          </a:prstGeom>
          <a:noFill/>
        </p:spPr>
        <p:txBody>
          <a:bodyPr wrap="square" rtlCol="0">
            <a:spAutoFit/>
          </a:bodyPr>
          <a:lstStyle/>
          <a:p>
            <a:r>
              <a:rPr lang="en-US" sz="800" dirty="0" smtClean="0"/>
              <a:t>Oregon Mathematics Test Specifications Blueprints 2011-2012</a:t>
            </a:r>
          </a:p>
        </p:txBody>
      </p:sp>
      <p:sp>
        <p:nvSpPr>
          <p:cNvPr id="15" name="Rectangle 14"/>
          <p:cNvSpPr/>
          <p:nvPr/>
        </p:nvSpPr>
        <p:spPr>
          <a:xfrm>
            <a:off x="457200" y="304800"/>
            <a:ext cx="3505200" cy="338554"/>
          </a:xfrm>
          <a:prstGeom prst="rect">
            <a:avLst/>
          </a:prstGeom>
        </p:spPr>
        <p:txBody>
          <a:bodyPr wrap="square">
            <a:spAutoFit/>
          </a:bodyPr>
          <a:lstStyle/>
          <a:p>
            <a:pPr fontAlgn="auto">
              <a:spcBef>
                <a:spcPts val="0"/>
              </a:spcBef>
              <a:spcAft>
                <a:spcPts val="0"/>
              </a:spcAft>
              <a:defRPr/>
            </a:pPr>
            <a:r>
              <a:rPr lang="en-US" sz="800" b="1" dirty="0" smtClean="0"/>
              <a:t>5.3.2 Find and justify relationships among the formulas for the areas of triangles and  parallelograms.</a:t>
            </a:r>
          </a:p>
        </p:txBody>
      </p:sp>
      <p:sp>
        <p:nvSpPr>
          <p:cNvPr id="16" name="Rectangle 15"/>
          <p:cNvSpPr/>
          <p:nvPr/>
        </p:nvSpPr>
        <p:spPr>
          <a:xfrm>
            <a:off x="5638800" y="304800"/>
            <a:ext cx="3505200" cy="338554"/>
          </a:xfrm>
          <a:prstGeom prst="rect">
            <a:avLst/>
          </a:prstGeom>
        </p:spPr>
        <p:txBody>
          <a:bodyPr wrap="square">
            <a:spAutoFit/>
          </a:bodyPr>
          <a:lstStyle/>
          <a:p>
            <a:pPr fontAlgn="auto">
              <a:spcBef>
                <a:spcPts val="0"/>
              </a:spcBef>
              <a:spcAft>
                <a:spcPts val="0"/>
              </a:spcAft>
              <a:defRPr/>
            </a:pPr>
            <a:r>
              <a:rPr lang="en-US" sz="800" b="1" dirty="0" smtClean="0"/>
              <a:t>5.3.2 Find and justify relationships among the formulas for the areas of triangles and  parallelograms.</a:t>
            </a:r>
          </a:p>
        </p:txBody>
      </p:sp>
      <p:pic>
        <p:nvPicPr>
          <p:cNvPr id="3074" name="Picture 2"/>
          <p:cNvPicPr>
            <a:picLocks noChangeAspect="1" noChangeArrowheads="1"/>
          </p:cNvPicPr>
          <p:nvPr/>
        </p:nvPicPr>
        <p:blipFill>
          <a:blip r:embed="rId3"/>
          <a:srcRect l="48611" t="54630" r="30555" b="31481"/>
          <a:stretch>
            <a:fillRect/>
          </a:stretch>
        </p:blipFill>
        <p:spPr bwMode="auto">
          <a:xfrm>
            <a:off x="3048000" y="1524000"/>
            <a:ext cx="1752600" cy="876300"/>
          </a:xfrm>
          <a:prstGeom prst="rect">
            <a:avLst/>
          </a:prstGeom>
          <a:noFill/>
          <a:ln w="9525">
            <a:noFill/>
            <a:miter lim="800000"/>
            <a:headEnd/>
            <a:tailEnd/>
          </a:ln>
          <a:effectLst/>
        </p:spPr>
      </p:pic>
      <p:sp>
        <p:nvSpPr>
          <p:cNvPr id="12" name="Rectangle 11"/>
          <p:cNvSpPr/>
          <p:nvPr/>
        </p:nvSpPr>
        <p:spPr>
          <a:xfrm>
            <a:off x="609600" y="838200"/>
            <a:ext cx="3733800" cy="2554545"/>
          </a:xfrm>
          <a:prstGeom prst="rect">
            <a:avLst/>
          </a:prstGeom>
        </p:spPr>
        <p:txBody>
          <a:bodyPr wrap="square">
            <a:spAutoFit/>
          </a:bodyPr>
          <a:lstStyle/>
          <a:p>
            <a:pPr marL="228600" indent="-228600">
              <a:buFont typeface="+mj-lt"/>
              <a:buAutoNum type="arabicPeriod" startAt="7"/>
            </a:pPr>
            <a:r>
              <a:rPr lang="en-US" sz="1000" dirty="0" smtClean="0">
                <a:latin typeface="Verdana" pitchFamily="34" charset="0"/>
              </a:rPr>
              <a:t>Which would be used to find the Area of parallelogram WXYZ?</a:t>
            </a: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Area = </a:t>
            </a:r>
            <a:endParaRPr lang="en-US" sz="1000" baseline="30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Area =</a:t>
            </a: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Area =</a:t>
            </a:r>
            <a:endParaRPr lang="en-US" sz="1000" baseline="30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Area =</a:t>
            </a:r>
            <a:endParaRPr lang="en-US" sz="1000" baseline="30000" dirty="0">
              <a:latin typeface="Verdana" pitchFamily="34" charset="0"/>
            </a:endParaRPr>
          </a:p>
        </p:txBody>
      </p:sp>
      <p:sp>
        <p:nvSpPr>
          <p:cNvPr id="13" name="TextBox 12"/>
          <p:cNvSpPr txBox="1"/>
          <p:nvPr/>
        </p:nvSpPr>
        <p:spPr>
          <a:xfrm>
            <a:off x="1752600" y="3086100"/>
            <a:ext cx="685800" cy="400110"/>
          </a:xfrm>
          <a:prstGeom prst="rect">
            <a:avLst/>
          </a:prstGeom>
          <a:noFill/>
        </p:spPr>
        <p:txBody>
          <a:bodyPr wrap="square" rtlCol="0">
            <a:spAutoFit/>
          </a:bodyPr>
          <a:lstStyle/>
          <a:p>
            <a:pPr algn="ctr"/>
            <a:r>
              <a:rPr lang="en-US" sz="1000" u="sng" dirty="0" smtClean="0">
                <a:latin typeface="Verdana" pitchFamily="34" charset="0"/>
              </a:rPr>
              <a:t>12 x 6</a:t>
            </a:r>
          </a:p>
          <a:p>
            <a:pPr algn="ctr"/>
            <a:r>
              <a:rPr lang="en-US" sz="1000" dirty="0" smtClean="0">
                <a:latin typeface="Verdana" pitchFamily="34" charset="0"/>
              </a:rPr>
              <a:t>2</a:t>
            </a:r>
            <a:endParaRPr lang="en-US" sz="1000" dirty="0">
              <a:latin typeface="Verdana" pitchFamily="34" charset="0"/>
            </a:endParaRPr>
          </a:p>
        </p:txBody>
      </p:sp>
      <p:sp>
        <p:nvSpPr>
          <p:cNvPr id="17" name="TextBox 16"/>
          <p:cNvSpPr txBox="1"/>
          <p:nvPr/>
        </p:nvSpPr>
        <p:spPr>
          <a:xfrm>
            <a:off x="1752600" y="2667000"/>
            <a:ext cx="685800" cy="246221"/>
          </a:xfrm>
          <a:prstGeom prst="rect">
            <a:avLst/>
          </a:prstGeom>
          <a:noFill/>
        </p:spPr>
        <p:txBody>
          <a:bodyPr wrap="square" rtlCol="0">
            <a:spAutoFit/>
          </a:bodyPr>
          <a:lstStyle/>
          <a:p>
            <a:pPr algn="ctr"/>
            <a:r>
              <a:rPr lang="en-US" sz="1000" dirty="0" smtClean="0">
                <a:latin typeface="Verdana" pitchFamily="34" charset="0"/>
              </a:rPr>
              <a:t>12 x 6</a:t>
            </a:r>
          </a:p>
        </p:txBody>
      </p:sp>
      <p:sp>
        <p:nvSpPr>
          <p:cNvPr id="19" name="TextBox 18"/>
          <p:cNvSpPr txBox="1"/>
          <p:nvPr/>
        </p:nvSpPr>
        <p:spPr>
          <a:xfrm>
            <a:off x="1752600" y="2209800"/>
            <a:ext cx="914400" cy="246221"/>
          </a:xfrm>
          <a:prstGeom prst="rect">
            <a:avLst/>
          </a:prstGeom>
          <a:noFill/>
        </p:spPr>
        <p:txBody>
          <a:bodyPr wrap="square" rtlCol="0">
            <a:spAutoFit/>
          </a:bodyPr>
          <a:lstStyle/>
          <a:p>
            <a:pPr algn="ctr"/>
            <a:r>
              <a:rPr lang="en-US" sz="1000" dirty="0" smtClean="0">
                <a:latin typeface="Verdana" pitchFamily="34" charset="0"/>
              </a:rPr>
              <a:t>2 x 12 x 6</a:t>
            </a:r>
          </a:p>
        </p:txBody>
      </p:sp>
      <p:sp>
        <p:nvSpPr>
          <p:cNvPr id="21" name="TextBox 20"/>
          <p:cNvSpPr txBox="1"/>
          <p:nvPr/>
        </p:nvSpPr>
        <p:spPr>
          <a:xfrm>
            <a:off x="1752600" y="1752600"/>
            <a:ext cx="685800" cy="246221"/>
          </a:xfrm>
          <a:prstGeom prst="rect">
            <a:avLst/>
          </a:prstGeom>
          <a:noFill/>
        </p:spPr>
        <p:txBody>
          <a:bodyPr wrap="square" rtlCol="0">
            <a:spAutoFit/>
          </a:bodyPr>
          <a:lstStyle/>
          <a:p>
            <a:pPr algn="ctr"/>
            <a:r>
              <a:rPr lang="en-US" sz="1000" dirty="0" smtClean="0">
                <a:latin typeface="Verdana" pitchFamily="34" charset="0"/>
              </a:rPr>
              <a:t>12 x 7</a:t>
            </a:r>
            <a:endParaRPr lang="en-US" sz="1000" dirty="0">
              <a:latin typeface="Verdana" pitchFamily="34" charset="0"/>
            </a:endParaRPr>
          </a:p>
        </p:txBody>
      </p:sp>
      <p:pic>
        <p:nvPicPr>
          <p:cNvPr id="1026" name="Picture 2"/>
          <p:cNvPicPr>
            <a:picLocks noChangeAspect="1" noChangeArrowheads="1"/>
          </p:cNvPicPr>
          <p:nvPr/>
        </p:nvPicPr>
        <p:blipFill>
          <a:blip r:embed="rId4"/>
          <a:srcRect l="7895" t="13841" r="7895" b="52941"/>
          <a:stretch>
            <a:fillRect/>
          </a:stretch>
        </p:blipFill>
        <p:spPr bwMode="auto">
          <a:xfrm>
            <a:off x="7543800" y="1676400"/>
            <a:ext cx="1524000" cy="762000"/>
          </a:xfrm>
          <a:prstGeom prst="rect">
            <a:avLst/>
          </a:prstGeom>
          <a:noFill/>
          <a:ln w="9525">
            <a:noFill/>
            <a:miter lim="800000"/>
            <a:headEnd/>
            <a:tailEnd/>
          </a:ln>
          <a:effectLst/>
        </p:spPr>
      </p:pic>
      <p:sp>
        <p:nvSpPr>
          <p:cNvPr id="22" name="Rectangle 21"/>
          <p:cNvSpPr/>
          <p:nvPr/>
        </p:nvSpPr>
        <p:spPr>
          <a:xfrm>
            <a:off x="5562600" y="838200"/>
            <a:ext cx="3733800" cy="3323987"/>
          </a:xfrm>
          <a:prstGeom prst="rect">
            <a:avLst/>
          </a:prstGeom>
        </p:spPr>
        <p:txBody>
          <a:bodyPr wrap="square">
            <a:spAutoFit/>
          </a:bodyPr>
          <a:lstStyle/>
          <a:p>
            <a:pPr marL="228600" indent="-228600">
              <a:buFont typeface="+mj-lt"/>
              <a:buAutoNum type="arabicPeriod" startAt="4"/>
            </a:pPr>
            <a:r>
              <a:rPr lang="en-US" sz="1000" dirty="0" smtClean="0">
                <a:latin typeface="Verdana" pitchFamily="34" charset="0"/>
              </a:rPr>
              <a:t>In the figure below, WXYZ is a parallelogram.  </a:t>
            </a:r>
          </a:p>
          <a:p>
            <a:pPr marL="228600"/>
            <a:endParaRPr lang="en-US" sz="1000" dirty="0" smtClean="0">
              <a:latin typeface="Verdana" pitchFamily="34" charset="0"/>
            </a:endParaRPr>
          </a:p>
          <a:p>
            <a:pPr marL="228600"/>
            <a:r>
              <a:rPr lang="en-US" sz="1000" dirty="0" smtClean="0">
                <a:latin typeface="Verdana" pitchFamily="34" charset="0"/>
              </a:rPr>
              <a:t>If the area of triangle WXY is 22 square inches, what is the area of WXYZ?</a:t>
            </a: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11 square inches</a:t>
            </a:r>
            <a:endParaRPr lang="en-US" sz="1000" baseline="30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22 square inches</a:t>
            </a:r>
            <a:endParaRPr lang="en-US" sz="1000" baseline="30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33 square inches</a:t>
            </a:r>
            <a:endParaRPr lang="en-US" sz="1000" baseline="30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44 square inches</a:t>
            </a:r>
            <a:endParaRPr lang="en-US" sz="1000" baseline="30000" dirty="0" smtClean="0">
              <a:latin typeface="Verdana" pitchFamily="34" charset="0"/>
            </a:endParaRPr>
          </a:p>
        </p:txBody>
      </p:sp>
      <p:sp>
        <p:nvSpPr>
          <p:cNvPr id="23" name="TextBox 22"/>
          <p:cNvSpPr txBox="1"/>
          <p:nvPr/>
        </p:nvSpPr>
        <p:spPr>
          <a:xfrm>
            <a:off x="5562600" y="6947356"/>
            <a:ext cx="4038600" cy="215444"/>
          </a:xfrm>
          <a:prstGeom prst="rect">
            <a:avLst/>
          </a:prstGeom>
          <a:noFill/>
        </p:spPr>
        <p:txBody>
          <a:bodyPr wrap="square" rtlCol="0">
            <a:spAutoFit/>
          </a:bodyPr>
          <a:lstStyle/>
          <a:p>
            <a:r>
              <a:rPr lang="en-US" sz="800" dirty="0" smtClean="0"/>
              <a:t>Rick and Susan Richmond 2011 - 2012</a:t>
            </a:r>
            <a:endParaRPr lang="en-US" sz="7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8991600" y="7423150"/>
            <a:ext cx="596900" cy="228600"/>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6</a:t>
            </a:r>
            <a:endParaRPr lang="en-US" sz="700" dirty="0">
              <a:latin typeface="Verdana" pitchFamily="34" charset="0"/>
            </a:endParaRPr>
          </a:p>
        </p:txBody>
      </p:sp>
      <p:sp>
        <p:nvSpPr>
          <p:cNvPr id="14338" name="Text Box 3"/>
          <p:cNvSpPr txBox="1">
            <a:spLocks noChangeArrowheads="1"/>
          </p:cNvSpPr>
          <p:nvPr/>
        </p:nvSpPr>
        <p:spPr bwMode="auto">
          <a:xfrm>
            <a:off x="4114800" y="7423150"/>
            <a:ext cx="622300" cy="228600"/>
          </a:xfrm>
          <a:prstGeom prst="rect">
            <a:avLst/>
          </a:prstGeom>
          <a:noFill/>
          <a:ln w="9525">
            <a:noFill/>
            <a:miter lim="800000"/>
            <a:headEnd/>
            <a:tailEnd/>
          </a:ln>
        </p:spPr>
        <p:txBody>
          <a:bodyPr/>
          <a:lstStyle/>
          <a:p>
            <a:pPr algn="r" defTabSz="1019175"/>
            <a:r>
              <a:rPr lang="en-US" sz="700" dirty="0">
                <a:latin typeface="Verdana" pitchFamily="34" charset="0"/>
              </a:rPr>
              <a:t>Page 5 </a:t>
            </a:r>
          </a:p>
        </p:txBody>
      </p:sp>
      <p:sp>
        <p:nvSpPr>
          <p:cNvPr id="37" name="TextBox 36"/>
          <p:cNvSpPr txBox="1"/>
          <p:nvPr/>
        </p:nvSpPr>
        <p:spPr>
          <a:xfrm>
            <a:off x="5562600" y="5193774"/>
            <a:ext cx="40386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42" name="TextBox 41"/>
          <p:cNvSpPr txBox="1"/>
          <p:nvPr/>
        </p:nvSpPr>
        <p:spPr>
          <a:xfrm>
            <a:off x="457200" y="5181600"/>
            <a:ext cx="42672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13" name="Rectangle 12"/>
          <p:cNvSpPr/>
          <p:nvPr/>
        </p:nvSpPr>
        <p:spPr>
          <a:xfrm>
            <a:off x="457200" y="304800"/>
            <a:ext cx="4343400" cy="338554"/>
          </a:xfrm>
          <a:prstGeom prst="rect">
            <a:avLst/>
          </a:prstGeom>
        </p:spPr>
        <p:txBody>
          <a:bodyPr wrap="square">
            <a:spAutoFit/>
          </a:bodyPr>
          <a:lstStyle/>
          <a:p>
            <a:r>
              <a:rPr lang="en-US" sz="800" b="1" dirty="0" smtClean="0">
                <a:solidFill>
                  <a:schemeClr val="bg1">
                    <a:lumMod val="75000"/>
                  </a:schemeClr>
                </a:solidFill>
              </a:rPr>
              <a:t>5.3.2 Find and justify relationships among the formulas for the areas of triangles and  parallelograms.</a:t>
            </a:r>
            <a:endParaRPr lang="en-US" sz="800" b="1" dirty="0">
              <a:solidFill>
                <a:schemeClr val="bg1">
                  <a:lumMod val="75000"/>
                </a:schemeClr>
              </a:solidFill>
            </a:endParaRPr>
          </a:p>
        </p:txBody>
      </p:sp>
      <p:sp>
        <p:nvSpPr>
          <p:cNvPr id="14" name="Rectangle 13"/>
          <p:cNvSpPr/>
          <p:nvPr/>
        </p:nvSpPr>
        <p:spPr>
          <a:xfrm>
            <a:off x="5486400" y="304800"/>
            <a:ext cx="3505200" cy="338554"/>
          </a:xfrm>
          <a:prstGeom prst="rect">
            <a:avLst/>
          </a:prstGeom>
        </p:spPr>
        <p:txBody>
          <a:bodyPr wrap="square">
            <a:spAutoFit/>
          </a:bodyPr>
          <a:lstStyle/>
          <a:p>
            <a:pPr fontAlgn="auto">
              <a:spcBef>
                <a:spcPts val="0"/>
              </a:spcBef>
              <a:spcAft>
                <a:spcPts val="0"/>
              </a:spcAft>
              <a:defRPr/>
            </a:pPr>
            <a:r>
              <a:rPr lang="en-US" sz="800" b="1" dirty="0" smtClean="0">
                <a:solidFill>
                  <a:schemeClr val="bg1">
                    <a:lumMod val="75000"/>
                  </a:schemeClr>
                </a:solidFill>
              </a:rPr>
              <a:t>5.3.2 Find and justify relationships among the formulas for the areas of triangles and  parallelograms.</a:t>
            </a:r>
          </a:p>
        </p:txBody>
      </p:sp>
      <p:sp>
        <p:nvSpPr>
          <p:cNvPr id="17" name="Rectangle 16"/>
          <p:cNvSpPr/>
          <p:nvPr/>
        </p:nvSpPr>
        <p:spPr>
          <a:xfrm>
            <a:off x="5562600" y="762000"/>
            <a:ext cx="4114800" cy="4093428"/>
          </a:xfrm>
          <a:prstGeom prst="rect">
            <a:avLst/>
          </a:prstGeom>
        </p:spPr>
        <p:txBody>
          <a:bodyPr wrap="square">
            <a:spAutoFit/>
          </a:bodyPr>
          <a:lstStyle/>
          <a:p>
            <a:pPr marL="228600" indent="-228600">
              <a:buFont typeface="+mj-lt"/>
              <a:buAutoNum type="arabicPeriod" startAt="6"/>
            </a:pPr>
            <a:r>
              <a:rPr lang="en-US" sz="1000" dirty="0" smtClean="0">
                <a:latin typeface="Verdana" pitchFamily="34" charset="0"/>
              </a:rPr>
              <a:t>A parallelogram is shown on the grid.</a:t>
            </a: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r>
              <a:rPr lang="en-US" sz="1000" dirty="0" smtClean="0">
                <a:latin typeface="Verdana" pitchFamily="34" charset="0"/>
              </a:rPr>
              <a:t>Which expression represents the area of this parallelogram?</a:t>
            </a:r>
          </a:p>
          <a:p>
            <a:endParaRPr lang="en-US" sz="1000" dirty="0" smtClean="0">
              <a:latin typeface="Verdana" pitchFamily="34" charset="0"/>
            </a:endParaRPr>
          </a:p>
          <a:p>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6+6+4+4</a:t>
            </a:r>
            <a:endParaRPr lang="en-US" sz="1000" baseline="30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8+8+4+4</a:t>
            </a:r>
            <a:endParaRPr lang="en-US" sz="1000" baseline="30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6x4</a:t>
            </a:r>
            <a:endParaRPr lang="en-US" sz="1000" baseline="30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8x4</a:t>
            </a:r>
            <a:endParaRPr lang="en-US" sz="1000" baseline="30000" dirty="0" smtClean="0">
              <a:latin typeface="Verdana" pitchFamily="34" charset="0"/>
            </a:endParaRPr>
          </a:p>
        </p:txBody>
      </p:sp>
      <p:graphicFrame>
        <p:nvGraphicFramePr>
          <p:cNvPr id="20" name="Table 19"/>
          <p:cNvGraphicFramePr>
            <a:graphicFrameLocks noGrp="1"/>
          </p:cNvGraphicFramePr>
          <p:nvPr/>
        </p:nvGraphicFramePr>
        <p:xfrm>
          <a:off x="6400800" y="1143000"/>
          <a:ext cx="2489200" cy="1181100"/>
        </p:xfrm>
        <a:graphic>
          <a:graphicData uri="http://schemas.openxmlformats.org/drawingml/2006/table">
            <a:tbl>
              <a:tblPr/>
              <a:tblGrid>
                <a:gridCol w="177800"/>
                <a:gridCol w="177800"/>
                <a:gridCol w="177800"/>
                <a:gridCol w="177800"/>
                <a:gridCol w="177800"/>
                <a:gridCol w="177800"/>
                <a:gridCol w="177800"/>
                <a:gridCol w="177800"/>
                <a:gridCol w="177800"/>
                <a:gridCol w="177800"/>
                <a:gridCol w="177800"/>
                <a:gridCol w="177800"/>
                <a:gridCol w="177800"/>
                <a:gridCol w="177800"/>
              </a:tblGrid>
              <a:tr h="200025">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9050" cap="flat" cmpd="sng" algn="ctr">
                      <a:solidFill>
                        <a:srgbClr val="000000"/>
                      </a:solidFill>
                      <a:prstDash val="solid"/>
                      <a:round/>
                      <a:headEnd type="none" w="med" len="med"/>
                      <a:tailEnd type="none" w="med" len="med"/>
                    </a:lnBlToTr>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9050" cap="flat" cmpd="sng" algn="ctr">
                      <a:solidFill>
                        <a:srgbClr val="000000"/>
                      </a:solidFill>
                      <a:prstDash val="solid"/>
                      <a:round/>
                      <a:headEnd type="none" w="med" len="med"/>
                      <a:tailEnd type="none" w="med" len="med"/>
                    </a:lnBlToTr>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9050" cap="flat" cmpd="sng" algn="ctr">
                      <a:solidFill>
                        <a:srgbClr val="000000"/>
                      </a:solidFill>
                      <a:prstDash val="solid"/>
                      <a:round/>
                      <a:headEnd type="none" w="med" len="med"/>
                      <a:tailEnd type="none" w="med" len="med"/>
                    </a:lnBlToTr>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9050" cap="flat" cmpd="sng" algn="ctr">
                      <a:solidFill>
                        <a:srgbClr val="000000"/>
                      </a:solidFill>
                      <a:prstDash val="solid"/>
                      <a:round/>
                      <a:headEnd type="none" w="med" len="med"/>
                      <a:tailEnd type="none" w="med" len="med"/>
                    </a:lnBlToTr>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9050" cap="flat" cmpd="sng" algn="ctr">
                      <a:solidFill>
                        <a:srgbClr val="000000"/>
                      </a:solidFill>
                      <a:prstDash val="solid"/>
                      <a:round/>
                      <a:headEnd type="none" w="med" len="med"/>
                      <a:tailEnd type="none" w="med" len="med"/>
                    </a:lnBlToTr>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9050" cap="flat" cmpd="sng" algn="ctr">
                      <a:solidFill>
                        <a:srgbClr val="000000"/>
                      </a:solidFill>
                      <a:prstDash val="solid"/>
                      <a:round/>
                      <a:headEnd type="none" w="med" len="med"/>
                      <a:tailEnd type="none" w="med" len="med"/>
                    </a:lnBlToTr>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BlToTr w="19050" cap="flat" cmpd="sng" algn="ctr">
                      <a:solidFill>
                        <a:srgbClr val="000000"/>
                      </a:solidFill>
                      <a:prstDash val="solid"/>
                      <a:round/>
                      <a:headEnd type="none" w="med" len="med"/>
                      <a:tailEnd type="none" w="med" len="med"/>
                    </a:lnBlToTr>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9050" cap="flat" cmpd="sng" algn="ctr">
                      <a:solidFill>
                        <a:srgbClr val="000000"/>
                      </a:solidFill>
                      <a:prstDash val="solid"/>
                      <a:round/>
                      <a:headEnd type="none" w="med" len="med"/>
                      <a:tailEnd type="none" w="med" len="med"/>
                    </a:lnBlToTr>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2" name="Rectangle 21"/>
          <p:cNvSpPr/>
          <p:nvPr/>
        </p:nvSpPr>
        <p:spPr>
          <a:xfrm>
            <a:off x="457200" y="790900"/>
            <a:ext cx="4343400" cy="3631763"/>
          </a:xfrm>
          <a:prstGeom prst="rect">
            <a:avLst/>
          </a:prstGeom>
        </p:spPr>
        <p:txBody>
          <a:bodyPr wrap="square">
            <a:spAutoFit/>
          </a:bodyPr>
          <a:lstStyle/>
          <a:p>
            <a:pPr marL="228600" indent="-228600">
              <a:buFont typeface="+mj-lt"/>
              <a:buAutoNum type="arabicPeriod" startAt="5"/>
            </a:pPr>
            <a:r>
              <a:rPr lang="en-US" sz="1000" dirty="0" smtClean="0">
                <a:latin typeface="Verdana" pitchFamily="34" charset="0"/>
              </a:rPr>
              <a:t>A parallelogram is shown below with an Area of 120 inches and a height  </a:t>
            </a:r>
            <a:r>
              <a:rPr lang="en-US" sz="1000" i="1" dirty="0" smtClean="0">
                <a:latin typeface="Verdana" pitchFamily="34" charset="0"/>
              </a:rPr>
              <a:t>h</a:t>
            </a:r>
            <a:r>
              <a:rPr lang="en-US" sz="1000" dirty="0" smtClean="0">
                <a:latin typeface="Verdana" pitchFamily="34" charset="0"/>
              </a:rPr>
              <a:t> of 8 inches.</a:t>
            </a: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r>
              <a:rPr lang="en-US" sz="1000" dirty="0" smtClean="0">
                <a:latin typeface="Verdana" pitchFamily="34" charset="0"/>
              </a:rPr>
              <a:t>What is the </a:t>
            </a:r>
            <a:r>
              <a:rPr lang="en-US" sz="1000" smtClean="0">
                <a:latin typeface="Verdana" pitchFamily="34" charset="0"/>
              </a:rPr>
              <a:t>dimension of base?</a:t>
            </a:r>
            <a:endParaRPr lang="en-US" sz="1000" dirty="0" smtClean="0">
              <a:latin typeface="Verdana" pitchFamily="34" charset="0"/>
            </a:endParaRPr>
          </a:p>
          <a:p>
            <a:endParaRPr lang="en-US" sz="1000" dirty="0" smtClean="0">
              <a:latin typeface="Verdana" pitchFamily="34" charset="0"/>
            </a:endParaRPr>
          </a:p>
          <a:p>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30</a:t>
            </a: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20</a:t>
            </a: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15</a:t>
            </a: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endParaRPr lang="en-US" sz="1000" dirty="0" smtClean="0">
              <a:latin typeface="Verdana" pitchFamily="34" charset="0"/>
            </a:endParaRPr>
          </a:p>
          <a:p>
            <a:pPr marL="628650" indent="-342900">
              <a:buFont typeface="+mj-lt"/>
              <a:buAutoNum type="alphaUcPeriod"/>
            </a:pPr>
            <a:r>
              <a:rPr lang="en-US" sz="1000" dirty="0" smtClean="0">
                <a:latin typeface="Verdana" pitchFamily="34" charset="0"/>
              </a:rPr>
              <a:t>60</a:t>
            </a:r>
          </a:p>
        </p:txBody>
      </p:sp>
      <p:grpSp>
        <p:nvGrpSpPr>
          <p:cNvPr id="32" name="Group 31"/>
          <p:cNvGrpSpPr/>
          <p:nvPr/>
        </p:nvGrpSpPr>
        <p:grpSpPr>
          <a:xfrm>
            <a:off x="1981200" y="1190300"/>
            <a:ext cx="1981200" cy="990600"/>
            <a:chOff x="1981200" y="1295400"/>
            <a:chExt cx="1981200" cy="990600"/>
          </a:xfrm>
        </p:grpSpPr>
        <p:pic>
          <p:nvPicPr>
            <p:cNvPr id="21" name="Picture 2"/>
            <p:cNvPicPr>
              <a:picLocks noChangeAspect="1" noChangeArrowheads="1"/>
            </p:cNvPicPr>
            <p:nvPr/>
          </p:nvPicPr>
          <p:blipFill>
            <a:blip r:embed="rId3"/>
            <a:srcRect l="7895" t="13841" r="7895" b="52941"/>
            <a:stretch>
              <a:fillRect/>
            </a:stretch>
          </p:blipFill>
          <p:spPr bwMode="auto">
            <a:xfrm>
              <a:off x="1981200" y="1295400"/>
              <a:ext cx="1981200" cy="990600"/>
            </a:xfrm>
            <a:prstGeom prst="rect">
              <a:avLst/>
            </a:prstGeom>
            <a:noFill/>
            <a:ln w="9525">
              <a:noFill/>
              <a:miter lim="800000"/>
              <a:headEnd/>
              <a:tailEnd/>
            </a:ln>
            <a:effectLst/>
          </p:spPr>
        </p:pic>
        <p:cxnSp>
          <p:nvCxnSpPr>
            <p:cNvPr id="24" name="Straight Connector 23"/>
            <p:cNvCxnSpPr/>
            <p:nvPr/>
          </p:nvCxnSpPr>
          <p:spPr bwMode="auto">
            <a:xfrm rot="5400000">
              <a:off x="2203346" y="1777357"/>
              <a:ext cx="558977" cy="4788"/>
            </a:xfrm>
            <a:prstGeom prst="line">
              <a:avLst/>
            </a:prstGeom>
            <a:solidFill>
              <a:schemeClr val="accent1"/>
            </a:solidFill>
            <a:ln w="9525" cap="flat" cmpd="sng" algn="ctr">
              <a:solidFill>
                <a:schemeClr val="tx1"/>
              </a:solidFill>
              <a:prstDash val="sysDot"/>
              <a:round/>
              <a:headEnd type="none" w="med" len="med"/>
              <a:tailEnd type="none" w="med" len="med"/>
            </a:ln>
            <a:effectLst/>
          </p:spPr>
        </p:cxnSp>
        <p:sp>
          <p:nvSpPr>
            <p:cNvPr id="30" name="TextBox 29"/>
            <p:cNvSpPr txBox="1"/>
            <p:nvPr/>
          </p:nvSpPr>
          <p:spPr>
            <a:xfrm>
              <a:off x="2442076" y="1697420"/>
              <a:ext cx="152400" cy="215444"/>
            </a:xfrm>
            <a:prstGeom prst="rect">
              <a:avLst/>
            </a:prstGeom>
            <a:noFill/>
          </p:spPr>
          <p:txBody>
            <a:bodyPr wrap="square" rtlCol="0">
              <a:spAutoFit/>
            </a:bodyPr>
            <a:lstStyle/>
            <a:p>
              <a:pPr algn="ctr"/>
              <a:r>
                <a:rPr lang="en-US" sz="800" dirty="0" smtClean="0">
                  <a:latin typeface="Verdana" pitchFamily="34" charset="0"/>
                </a:rPr>
                <a:t>h</a:t>
              </a:r>
              <a:endParaRPr lang="en-US" sz="800" dirty="0">
                <a:latin typeface="Verdana" pitchFamily="34" charset="0"/>
              </a:endParaRPr>
            </a:p>
          </p:txBody>
        </p:sp>
      </p:grpSp>
      <p:sp>
        <p:nvSpPr>
          <p:cNvPr id="33" name="TextBox 32"/>
          <p:cNvSpPr txBox="1"/>
          <p:nvPr/>
        </p:nvSpPr>
        <p:spPr>
          <a:xfrm>
            <a:off x="5562600" y="7068226"/>
            <a:ext cx="4038600" cy="215444"/>
          </a:xfrm>
          <a:prstGeom prst="rect">
            <a:avLst/>
          </a:prstGeom>
          <a:noFill/>
        </p:spPr>
        <p:txBody>
          <a:bodyPr wrap="square" rtlCol="0">
            <a:spAutoFit/>
          </a:bodyPr>
          <a:lstStyle/>
          <a:p>
            <a:r>
              <a:rPr lang="en-US" sz="800" dirty="0" smtClean="0"/>
              <a:t>Rick and Susan Richmond 2011 - 2012</a:t>
            </a:r>
            <a:endParaRPr lang="en-US" sz="700" dirty="0" smtClean="0"/>
          </a:p>
        </p:txBody>
      </p:sp>
      <p:sp>
        <p:nvSpPr>
          <p:cNvPr id="34" name="TextBox 33"/>
          <p:cNvSpPr txBox="1"/>
          <p:nvPr/>
        </p:nvSpPr>
        <p:spPr>
          <a:xfrm>
            <a:off x="457200" y="7086600"/>
            <a:ext cx="4038600" cy="215444"/>
          </a:xfrm>
          <a:prstGeom prst="rect">
            <a:avLst/>
          </a:prstGeom>
          <a:noFill/>
        </p:spPr>
        <p:txBody>
          <a:bodyPr wrap="square" rtlCol="0">
            <a:spAutoFit/>
          </a:bodyPr>
          <a:lstStyle/>
          <a:p>
            <a:r>
              <a:rPr lang="en-US" sz="800" dirty="0" smtClean="0"/>
              <a:t>Rick and Susan Richmond 2011 - 2012</a:t>
            </a:r>
            <a:endParaRPr lang="en-US" sz="700" dirty="0"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2660</TotalTime>
  <Words>1061</Words>
  <Application>Microsoft Office PowerPoint</Application>
  <PresentationFormat>Custom</PresentationFormat>
  <Paragraphs>480</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Slide 1</vt:lpstr>
      <vt:lpstr>Slide 2</vt:lpstr>
      <vt:lpstr>Slide 3</vt:lpstr>
      <vt:lpstr>Slide 4</vt:lpstr>
      <vt:lpstr>Slide 5</vt:lpstr>
      <vt:lpstr>Slide 6</vt:lpstr>
    </vt:vector>
  </TitlesOfParts>
  <Company>Merix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rickr</dc:creator>
  <cp:lastModifiedBy>Rick Richmond</cp:lastModifiedBy>
  <cp:revision>511</cp:revision>
  <dcterms:created xsi:type="dcterms:W3CDTF">2010-03-15T16:13:22Z</dcterms:created>
  <dcterms:modified xsi:type="dcterms:W3CDTF">2012-01-25T02:23:32Z</dcterms:modified>
</cp:coreProperties>
</file>